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Default Extension="pptx" ContentType="application/vnd.openxmlformats-officedocument.presentationml.presentation"/>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4"/>
  </p:notesMasterIdLst>
  <p:sldIdLst>
    <p:sldId id="266" r:id="rId2"/>
    <p:sldId id="279" r:id="rId3"/>
    <p:sldId id="280" r:id="rId4"/>
    <p:sldId id="281" r:id="rId5"/>
    <p:sldId id="330" r:id="rId6"/>
    <p:sldId id="283" r:id="rId7"/>
    <p:sldId id="284" r:id="rId8"/>
    <p:sldId id="285" r:id="rId9"/>
    <p:sldId id="311" r:id="rId10"/>
    <p:sldId id="272" r:id="rId11"/>
    <p:sldId id="278" r:id="rId12"/>
    <p:sldId id="270" r:id="rId13"/>
    <p:sldId id="316" r:id="rId14"/>
    <p:sldId id="317" r:id="rId15"/>
    <p:sldId id="318" r:id="rId16"/>
    <p:sldId id="320" r:id="rId17"/>
    <p:sldId id="269" r:id="rId18"/>
    <p:sldId id="433" r:id="rId19"/>
    <p:sldId id="341" r:id="rId20"/>
    <p:sldId id="267" r:id="rId21"/>
    <p:sldId id="321" r:id="rId22"/>
    <p:sldId id="442" r:id="rId23"/>
    <p:sldId id="445" r:id="rId24"/>
    <p:sldId id="334" r:id="rId25"/>
    <p:sldId id="335" r:id="rId26"/>
    <p:sldId id="431" r:id="rId27"/>
    <p:sldId id="322" r:id="rId28"/>
    <p:sldId id="411" r:id="rId29"/>
    <p:sldId id="387" r:id="rId30"/>
    <p:sldId id="382" r:id="rId31"/>
    <p:sldId id="383" r:id="rId32"/>
    <p:sldId id="384" r:id="rId33"/>
    <p:sldId id="385" r:id="rId34"/>
    <p:sldId id="386" r:id="rId35"/>
    <p:sldId id="413" r:id="rId36"/>
    <p:sldId id="414" r:id="rId37"/>
    <p:sldId id="415" r:id="rId38"/>
    <p:sldId id="449" r:id="rId39"/>
    <p:sldId id="337" r:id="rId40"/>
    <p:sldId id="338" r:id="rId41"/>
    <p:sldId id="339" r:id="rId42"/>
    <p:sldId id="340" r:id="rId43"/>
    <p:sldId id="452" r:id="rId44"/>
    <p:sldId id="443" r:id="rId45"/>
    <p:sldId id="421" r:id="rId46"/>
    <p:sldId id="422" r:id="rId47"/>
    <p:sldId id="420" r:id="rId48"/>
    <p:sldId id="425" r:id="rId49"/>
    <p:sldId id="428" r:id="rId50"/>
    <p:sldId id="444" r:id="rId51"/>
    <p:sldId id="436" r:id="rId52"/>
    <p:sldId id="323" r:id="rId53"/>
    <p:sldId id="324" r:id="rId54"/>
    <p:sldId id="327" r:id="rId55"/>
    <p:sldId id="373" r:id="rId56"/>
    <p:sldId id="374" r:id="rId57"/>
    <p:sldId id="378" r:id="rId58"/>
    <p:sldId id="390" r:id="rId59"/>
    <p:sldId id="395" r:id="rId60"/>
    <p:sldId id="437" r:id="rId61"/>
    <p:sldId id="419" r:id="rId62"/>
    <p:sldId id="441" r:id="rId63"/>
    <p:sldId id="439" r:id="rId64"/>
    <p:sldId id="418" r:id="rId65"/>
    <p:sldId id="391" r:id="rId66"/>
    <p:sldId id="392" r:id="rId67"/>
    <p:sldId id="397" r:id="rId68"/>
    <p:sldId id="429" r:id="rId69"/>
    <p:sldId id="342" r:id="rId70"/>
    <p:sldId id="394" r:id="rId71"/>
    <p:sldId id="416" r:id="rId72"/>
    <p:sldId id="417" r:id="rId73"/>
    <p:sldId id="434" r:id="rId74"/>
    <p:sldId id="435" r:id="rId75"/>
    <p:sldId id="343" r:id="rId76"/>
    <p:sldId id="364" r:id="rId77"/>
    <p:sldId id="369" r:id="rId78"/>
    <p:sldId id="398" r:id="rId79"/>
    <p:sldId id="430" r:id="rId80"/>
    <p:sldId id="359" r:id="rId81"/>
    <p:sldId id="344" r:id="rId82"/>
    <p:sldId id="357" r:id="rId83"/>
    <p:sldId id="356" r:id="rId84"/>
    <p:sldId id="453" r:id="rId85"/>
    <p:sldId id="353" r:id="rId86"/>
    <p:sldId id="354" r:id="rId87"/>
    <p:sldId id="355" r:id="rId88"/>
    <p:sldId id="358" r:id="rId89"/>
    <p:sldId id="325" r:id="rId90"/>
    <p:sldId id="399" r:id="rId91"/>
    <p:sldId id="405" r:id="rId92"/>
    <p:sldId id="410" r:id="rId93"/>
    <p:sldId id="407" r:id="rId94"/>
    <p:sldId id="408" r:id="rId95"/>
    <p:sldId id="401" r:id="rId96"/>
    <p:sldId id="406" r:id="rId97"/>
    <p:sldId id="446" r:id="rId98"/>
    <p:sldId id="447" r:id="rId99"/>
    <p:sldId id="400" r:id="rId100"/>
    <p:sldId id="451" r:id="rId101"/>
    <p:sldId id="450" r:id="rId102"/>
    <p:sldId id="455" r:id="rId10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73" d="100"/>
          <a:sy n="73" d="100"/>
        </p:scale>
        <p:origin x="-93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FFA7A4-16C2-4C2E-97A3-31E5D6882B60}" type="datetimeFigureOut">
              <a:rPr lang="es-ES" smtClean="0"/>
              <a:pPr/>
              <a:t>04/11/2019</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151171-FA53-4BB7-8D90-783B8E742AEF}"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04451"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0445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6385CBA-B080-46FA-B78F-EDA51E70ED33}" type="slidenum">
              <a:rPr lang="es-ES" smtClean="0"/>
              <a:pPr/>
              <a:t>24</a:t>
            </a:fld>
            <a:endParaRPr lang="es-E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A151171-FA53-4BB7-8D90-783B8E742AEF}" type="slidenum">
              <a:rPr lang="es-ES" smtClean="0"/>
              <a:pPr/>
              <a:t>55</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04/11/2019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04/11/2019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E5A0342-0CBD-4BD5-AECF-48541D9B0A4B}" type="datetimeFigureOut">
              <a:rPr lang="es-ES" smtClean="0"/>
              <a:pPr/>
              <a:t>04/11/2019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E5A0342-0CBD-4BD5-AECF-48541D9B0A4B}" type="datetimeFigureOut">
              <a:rPr lang="es-ES" smtClean="0"/>
              <a:pPr/>
              <a:t>04/11/2019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6E5A0342-0CBD-4BD5-AECF-48541D9B0A4B}" type="datetimeFigureOut">
              <a:rPr lang="es-ES" smtClean="0"/>
              <a:pPr/>
              <a:t>04/11/2019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E5A0342-0CBD-4BD5-AECF-48541D9B0A4B}" type="datetimeFigureOut">
              <a:rPr lang="es-ES" smtClean="0"/>
              <a:pPr/>
              <a:t>04/11/2019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E5A0342-0CBD-4BD5-AECF-48541D9B0A4B}" type="datetimeFigureOut">
              <a:rPr lang="es-ES" smtClean="0"/>
              <a:pPr/>
              <a:t>04/11/2019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E5A0342-0CBD-4BD5-AECF-48541D9B0A4B}" type="datetimeFigureOut">
              <a:rPr lang="es-ES" smtClean="0"/>
              <a:pPr/>
              <a:t>04/11/2019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E5A0342-0CBD-4BD5-AECF-48541D9B0A4B}" type="datetimeFigureOut">
              <a:rPr lang="es-ES" smtClean="0"/>
              <a:pPr/>
              <a:t>04/11/2019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04/11/2019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04/11/2019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5A0342-0CBD-4BD5-AECF-48541D9B0A4B}" type="datetimeFigureOut">
              <a:rPr lang="es-ES" smtClean="0"/>
              <a:pPr/>
              <a:t>04/11/2019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36050F-5173-431D-B099-4E5B44B53ED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package" Target="../embeddings/Presentaci_n_de_Microsoft_Office_PowerPoint1.ppt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6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4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2.png"/><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6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8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xml"/><Relationship Id="rId4" Type="http://schemas.openxmlformats.org/officeDocument/2006/relationships/image" Target="../media/image83.png"/></Relationships>
</file>

<file path=ppt/slides/_rels/slide9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827584" y="260648"/>
            <a:ext cx="7704856" cy="6264696"/>
          </a:xfrm>
          <a:solidFill>
            <a:srgbClr val="002060"/>
          </a:solidFill>
        </p:spPr>
        <p:txBody>
          <a:bodyPr>
            <a:normAutofit lnSpcReduction="10000"/>
          </a:bodyPr>
          <a:lstStyle/>
          <a:p>
            <a:endParaRPr lang="es-ES" sz="2400" b="1" dirty="0" smtClean="0">
              <a:solidFill>
                <a:srgbClr val="FFFF00"/>
              </a:solidFill>
              <a:latin typeface="Times New Roman" pitchFamily="18" charset="0"/>
              <a:cs typeface="Times New Roman" pitchFamily="18" charset="0"/>
            </a:endParaRPr>
          </a:p>
          <a:p>
            <a:r>
              <a:rPr lang="es-ES" b="1" dirty="0" smtClean="0">
                <a:solidFill>
                  <a:srgbClr val="FFFF00"/>
                </a:solidFill>
                <a:latin typeface="Times New Roman" pitchFamily="18" charset="0"/>
                <a:cs typeface="Times New Roman" pitchFamily="18" charset="0"/>
              </a:rPr>
              <a:t>LA HISTORIA DE LA </a:t>
            </a:r>
            <a:r>
              <a:rPr lang="es-ES" b="1" smtClean="0">
                <a:solidFill>
                  <a:srgbClr val="FFFF00"/>
                </a:solidFill>
                <a:latin typeface="Times New Roman" pitchFamily="18" charset="0"/>
                <a:cs typeface="Times New Roman" pitchFamily="18" charset="0"/>
              </a:rPr>
              <a:t>GENÉTICA           A </a:t>
            </a:r>
            <a:r>
              <a:rPr lang="es-ES" b="1" dirty="0" smtClean="0">
                <a:solidFill>
                  <a:srgbClr val="FFFF00"/>
                </a:solidFill>
                <a:latin typeface="Times New Roman" pitchFamily="18" charset="0"/>
                <a:cs typeface="Times New Roman" pitchFamily="18" charset="0"/>
              </a:rPr>
              <a:t>LA LUZ DE LOS </a:t>
            </a:r>
            <a:r>
              <a:rPr lang="es-ES" b="1" smtClean="0">
                <a:solidFill>
                  <a:srgbClr val="FFFF00"/>
                </a:solidFill>
                <a:latin typeface="Times New Roman" pitchFamily="18" charset="0"/>
                <a:cs typeface="Times New Roman" pitchFamily="18" charset="0"/>
              </a:rPr>
              <a:t>PREMIOS        NOBEL (1900-2019)</a:t>
            </a:r>
            <a:endParaRPr lang="es-ES" b="1" dirty="0" smtClean="0">
              <a:solidFill>
                <a:srgbClr val="FFFF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r>
              <a:rPr lang="es-ES" sz="2400" b="1" dirty="0" smtClean="0">
                <a:solidFill>
                  <a:srgbClr val="FF0000"/>
                </a:solidFill>
                <a:latin typeface="Times New Roman" pitchFamily="18" charset="0"/>
                <a:cs typeface="Times New Roman" pitchFamily="18" charset="0"/>
              </a:rPr>
              <a:t>I</a:t>
            </a:r>
          </a:p>
          <a:p>
            <a:pPr lvl="0"/>
            <a:endParaRPr lang="es-ES_tradnl" sz="2400" b="1" dirty="0" smtClean="0">
              <a:solidFill>
                <a:srgbClr val="FF0000"/>
              </a:solidFill>
              <a:latin typeface="Times New Roman" pitchFamily="18" charset="0"/>
              <a:cs typeface="Times New Roman" pitchFamily="18" charset="0"/>
            </a:endParaRPr>
          </a:p>
          <a:p>
            <a:pPr lvl="0"/>
            <a:r>
              <a:rPr lang="es-ES_tradnl" sz="2400" b="1" dirty="0" smtClean="0">
                <a:solidFill>
                  <a:srgbClr val="FF0000"/>
                </a:solidFill>
                <a:latin typeface="Times New Roman" pitchFamily="18" charset="0"/>
                <a:cs typeface="Times New Roman" pitchFamily="18" charset="0"/>
              </a:rPr>
              <a:t>LA APORTACIÓN DE LOS PREMIOS NOBEL           AL CONTENIDO FORMAL DE LA GENÉTICA</a:t>
            </a:r>
            <a:endParaRPr lang="es-ES" sz="2400" b="1" dirty="0" smtClean="0">
              <a:solidFill>
                <a:srgbClr val="FF00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Juan-Ramón </a:t>
            </a:r>
            <a:r>
              <a:rPr lang="es-ES" sz="2400" b="1" dirty="0" err="1" smtClean="0">
                <a:solidFill>
                  <a:schemeClr val="bg1"/>
                </a:solidFill>
                <a:latin typeface="Times New Roman" pitchFamily="18" charset="0"/>
                <a:cs typeface="Times New Roman" pitchFamily="18" charset="0"/>
              </a:rPr>
              <a:t>Lacadena</a:t>
            </a:r>
            <a:endParaRPr lang="es-ES" sz="2400" b="1" dirty="0" smtClean="0">
              <a:solidFill>
                <a:schemeClr val="bg1"/>
              </a:solidFill>
              <a:latin typeface="Times New Roman" pitchFamily="18" charset="0"/>
              <a:cs typeface="Times New Roman" pitchFamily="18" charset="0"/>
            </a:endParaRPr>
          </a:p>
          <a:p>
            <a:endParaRPr lang="es-ES" sz="2400" b="1" dirty="0" smtClean="0">
              <a:solidFill>
                <a:schemeClr val="bg1"/>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Colegio Libre de Eméritos</a:t>
            </a:r>
          </a:p>
          <a:p>
            <a:r>
              <a:rPr lang="es-ES" sz="2400" b="1" dirty="0" smtClean="0">
                <a:solidFill>
                  <a:schemeClr val="bg1"/>
                </a:solidFill>
                <a:latin typeface="Times New Roman" pitchFamily="18" charset="0"/>
                <a:cs typeface="Times New Roman" pitchFamily="18" charset="0"/>
              </a:rPr>
              <a:t>Madrid, 2019</a:t>
            </a:r>
          </a:p>
          <a:p>
            <a:endParaRPr lang="es-ES" b="1" dirty="0" smtClean="0">
              <a:solidFill>
                <a:srgbClr val="FFFF00"/>
              </a:solidFill>
              <a:latin typeface="Times New Roman" pitchFamily="18" charset="0"/>
              <a:cs typeface="Times New Roman" pitchFamily="18" charset="0"/>
            </a:endParaRPr>
          </a:p>
          <a:p>
            <a:endParaRPr lang="es-ES"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a:xfrm>
            <a:off x="685800" y="620713"/>
            <a:ext cx="7772400" cy="5475287"/>
          </a:xfrm>
          <a:solidFill>
            <a:srgbClr val="002060"/>
          </a:solidFill>
        </p:spPr>
        <p:txBody>
          <a:bodyPr/>
          <a:lstStyle/>
          <a:p>
            <a:pPr algn="ctr" eaLnBrk="1" hangingPunct="1">
              <a:buFontTx/>
              <a:buNone/>
            </a:pPr>
            <a:endParaRPr lang="es-ES" b="1" dirty="0" smtClean="0">
              <a:solidFill>
                <a:srgbClr val="FFFF00"/>
              </a:solidFill>
            </a:endParaRPr>
          </a:p>
          <a:p>
            <a:pPr algn="ctr" eaLnBrk="1" hangingPunct="1">
              <a:buFontTx/>
              <a:buNone/>
            </a:pPr>
            <a:endParaRPr lang="es-ES" b="1" dirty="0" smtClean="0">
              <a:solidFill>
                <a:srgbClr val="FFFF00"/>
              </a:solidFill>
            </a:endParaRPr>
          </a:p>
          <a:p>
            <a:pPr algn="ctr" eaLnBrk="1" hangingPunct="1">
              <a:buFontTx/>
              <a:buNone/>
            </a:pPr>
            <a:r>
              <a:rPr lang="es-ES" sz="4000" b="1" dirty="0" smtClean="0">
                <a:solidFill>
                  <a:srgbClr val="FFFF00"/>
                </a:solidFill>
                <a:latin typeface="Times New Roman" pitchFamily="18" charset="0"/>
                <a:cs typeface="Times New Roman" pitchFamily="18" charset="0"/>
              </a:rPr>
              <a:t>GENÉTICA       </a:t>
            </a:r>
            <a:r>
              <a:rPr lang="es-ES" b="1" dirty="0" smtClean="0">
                <a:solidFill>
                  <a:srgbClr val="FFFF00"/>
                </a:solidFill>
                <a:latin typeface="Times New Roman" pitchFamily="18" charset="0"/>
                <a:cs typeface="Times New Roman" pitchFamily="18" charset="0"/>
              </a:rPr>
              <a:t>                               </a:t>
            </a:r>
          </a:p>
          <a:p>
            <a:pPr algn="ctr" eaLnBrk="1" hangingPunct="1">
              <a:buFontTx/>
              <a:buNone/>
            </a:pPr>
            <a:endParaRPr lang="es-ES" b="1" dirty="0" smtClean="0">
              <a:solidFill>
                <a:srgbClr val="FFFF00"/>
              </a:solidFill>
              <a:latin typeface="Times New Roman" pitchFamily="18" charset="0"/>
              <a:cs typeface="Times New Roman" pitchFamily="18" charset="0"/>
            </a:endParaRPr>
          </a:p>
          <a:p>
            <a:pPr algn="ctr" eaLnBrk="1" hangingPunct="1">
              <a:buFontTx/>
              <a:buNone/>
            </a:pPr>
            <a:endParaRPr lang="es-ES" b="1" dirty="0" smtClean="0">
              <a:solidFill>
                <a:srgbClr val="FFFF00"/>
              </a:solidFill>
              <a:latin typeface="Times New Roman" pitchFamily="18" charset="0"/>
              <a:cs typeface="Times New Roman" pitchFamily="18" charset="0"/>
            </a:endParaRPr>
          </a:p>
          <a:p>
            <a:pPr algn="ctr" eaLnBrk="1" hangingPunct="1">
              <a:buFontTx/>
              <a:buNone/>
            </a:pPr>
            <a:r>
              <a:rPr lang="es-ES" b="1" dirty="0" smtClean="0">
                <a:solidFill>
                  <a:srgbClr val="FFFF00"/>
                </a:solidFill>
                <a:latin typeface="Times New Roman" pitchFamily="18" charset="0"/>
                <a:cs typeface="Times New Roman" pitchFamily="18" charset="0"/>
              </a:rPr>
              <a:t>CONCEPTOS BÁSICOS</a:t>
            </a:r>
            <a:endParaRPr lang="es-ES" b="1" dirty="0" smtClean="0">
              <a:solidFill>
                <a:schemeClr val="bg1"/>
              </a:solidFill>
              <a:latin typeface="Times New Roman" pitchFamily="18" charset="0"/>
              <a:cs typeface="Times New Roman" pitchFamily="18" charset="0"/>
            </a:endParaRPr>
          </a:p>
          <a:p>
            <a:pPr algn="ctr" eaLnBrk="1" hangingPunct="1">
              <a:buFontTx/>
              <a:buNone/>
            </a:pPr>
            <a:endParaRPr lang="es-ES" b="1" dirty="0" smtClean="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95288" y="260350"/>
            <a:ext cx="8424862" cy="1008063"/>
          </a:xfrm>
          <a:solidFill>
            <a:srgbClr val="FF3300"/>
          </a:solidFill>
        </p:spPr>
        <p:txBody>
          <a:bodyPr/>
          <a:lstStyle/>
          <a:p>
            <a:r>
              <a:rPr lang="es-ES" sz="3200" b="1" dirty="0" smtClean="0">
                <a:solidFill>
                  <a:srgbClr val="FFFF00"/>
                </a:solidFill>
                <a:latin typeface="Times New Roman" pitchFamily="18" charset="0"/>
                <a:cs typeface="Times New Roman" pitchFamily="18" charset="0"/>
              </a:rPr>
              <a:t>NACIMIENTO DE LA GENÉTICA</a:t>
            </a:r>
          </a:p>
        </p:txBody>
      </p:sp>
      <p:sp>
        <p:nvSpPr>
          <p:cNvPr id="5123" name="Rectangle 3"/>
          <p:cNvSpPr>
            <a:spLocks noGrp="1" noChangeArrowheads="1"/>
          </p:cNvSpPr>
          <p:nvPr>
            <p:ph type="body" idx="1"/>
          </p:nvPr>
        </p:nvSpPr>
        <p:spPr>
          <a:xfrm>
            <a:off x="395288" y="1484313"/>
            <a:ext cx="8424862" cy="5113337"/>
          </a:xfrm>
          <a:solidFill>
            <a:srgbClr val="002060"/>
          </a:solidFill>
        </p:spPr>
        <p:txBody>
          <a:bodyPr/>
          <a:lstStyle/>
          <a:p>
            <a:r>
              <a:rPr lang="es-ES" sz="2400" b="1" dirty="0" smtClean="0">
                <a:solidFill>
                  <a:schemeClr val="bg1"/>
                </a:solidFill>
                <a:latin typeface="Times New Roman" pitchFamily="18" charset="0"/>
                <a:cs typeface="Times New Roman" pitchFamily="18" charset="0"/>
              </a:rPr>
              <a:t>La Genética como ciencia nació cuando fue capaz de dar respuesta a dos preguntas fundamentales:</a:t>
            </a:r>
          </a:p>
          <a:p>
            <a:pPr lvl="1"/>
            <a:r>
              <a:rPr lang="es-ES" sz="2400" b="1" dirty="0" smtClean="0">
                <a:solidFill>
                  <a:schemeClr val="bg1"/>
                </a:solidFill>
                <a:latin typeface="Times New Roman" pitchFamily="18" charset="0"/>
                <a:cs typeface="Times New Roman" pitchFamily="18" charset="0"/>
              </a:rPr>
              <a:t>¿cuáles son las leyes por las que se transmiten  los caracteres hereditarios? (</a:t>
            </a:r>
            <a:r>
              <a:rPr lang="es-ES" sz="2400" b="1" dirty="0" err="1" smtClean="0">
                <a:solidFill>
                  <a:schemeClr val="bg1"/>
                </a:solidFill>
                <a:latin typeface="Times New Roman" pitchFamily="18" charset="0"/>
                <a:cs typeface="Times New Roman" pitchFamily="18" charset="0"/>
              </a:rPr>
              <a:t>Mendel</a:t>
            </a:r>
            <a:r>
              <a:rPr lang="es-ES" sz="2400" b="1" dirty="0" smtClean="0">
                <a:solidFill>
                  <a:schemeClr val="bg1"/>
                </a:solidFill>
                <a:latin typeface="Times New Roman" pitchFamily="18" charset="0"/>
                <a:cs typeface="Times New Roman" pitchFamily="18" charset="0"/>
              </a:rPr>
              <a:t>, 1865-66)</a:t>
            </a:r>
          </a:p>
          <a:p>
            <a:pPr lvl="1"/>
            <a:r>
              <a:rPr lang="es-ES" sz="2400" b="1" dirty="0" smtClean="0">
                <a:solidFill>
                  <a:schemeClr val="bg1"/>
                </a:solidFill>
                <a:latin typeface="Times New Roman" pitchFamily="18" charset="0"/>
                <a:cs typeface="Times New Roman" pitchFamily="18" charset="0"/>
              </a:rPr>
              <a:t>¿qué son los genes, cuál es la base molecular de  la herencia? (</a:t>
            </a:r>
            <a:r>
              <a:rPr lang="es-ES" sz="2400" b="1" dirty="0" err="1" smtClean="0">
                <a:solidFill>
                  <a:schemeClr val="bg1"/>
                </a:solidFill>
                <a:latin typeface="Times New Roman" pitchFamily="18" charset="0"/>
                <a:cs typeface="Times New Roman" pitchFamily="18" charset="0"/>
              </a:rPr>
              <a:t>Avery</a:t>
            </a:r>
            <a:r>
              <a:rPr lang="es-ES" sz="2400" b="1" dirty="0" smtClean="0">
                <a:solidFill>
                  <a:schemeClr val="bg1"/>
                </a:solidFill>
                <a:latin typeface="Times New Roman" pitchFamily="18" charset="0"/>
                <a:cs typeface="Times New Roman" pitchFamily="18" charset="0"/>
              </a:rPr>
              <a:t>, Mac </a:t>
            </a:r>
            <a:r>
              <a:rPr lang="es-ES" sz="2400" b="1" dirty="0" err="1" smtClean="0">
                <a:solidFill>
                  <a:schemeClr val="bg1"/>
                </a:solidFill>
                <a:latin typeface="Times New Roman" pitchFamily="18" charset="0"/>
                <a:cs typeface="Times New Roman" pitchFamily="18" charset="0"/>
              </a:rPr>
              <a:t>Leod</a:t>
            </a:r>
            <a:r>
              <a:rPr lang="es-ES" sz="2400" b="1" dirty="0" smtClean="0">
                <a:solidFill>
                  <a:schemeClr val="bg1"/>
                </a:solidFill>
                <a:latin typeface="Times New Roman" pitchFamily="18" charset="0"/>
                <a:cs typeface="Times New Roman" pitchFamily="18" charset="0"/>
              </a:rPr>
              <a:t> y </a:t>
            </a:r>
            <a:r>
              <a:rPr lang="es-ES" sz="2400" b="1" dirty="0" err="1" smtClean="0">
                <a:solidFill>
                  <a:schemeClr val="bg1"/>
                </a:solidFill>
                <a:latin typeface="Times New Roman" pitchFamily="18" charset="0"/>
                <a:cs typeface="Times New Roman" pitchFamily="18" charset="0"/>
              </a:rPr>
              <a:t>McCarty</a:t>
            </a:r>
            <a:r>
              <a:rPr lang="es-ES" sz="2400" b="1" dirty="0" smtClean="0">
                <a:solidFill>
                  <a:schemeClr val="bg1"/>
                </a:solidFill>
                <a:latin typeface="Times New Roman" pitchFamily="18" charset="0"/>
                <a:cs typeface="Times New Roman" pitchFamily="18" charset="0"/>
              </a:rPr>
              <a:t>, 1944; </a:t>
            </a:r>
            <a:r>
              <a:rPr lang="es-ES" sz="2400" b="1" dirty="0" err="1" smtClean="0">
                <a:solidFill>
                  <a:schemeClr val="bg1"/>
                </a:solidFill>
                <a:latin typeface="Times New Roman" pitchFamily="18" charset="0"/>
                <a:cs typeface="Times New Roman" pitchFamily="18" charset="0"/>
              </a:rPr>
              <a:t>Hersey</a:t>
            </a:r>
            <a:r>
              <a:rPr lang="es-ES" sz="2400" b="1" dirty="0" smtClean="0">
                <a:solidFill>
                  <a:schemeClr val="bg1"/>
                </a:solidFill>
                <a:latin typeface="Times New Roman" pitchFamily="18" charset="0"/>
                <a:cs typeface="Times New Roman" pitchFamily="18" charset="0"/>
              </a:rPr>
              <a:t> y Chase, 1952)</a:t>
            </a:r>
          </a:p>
          <a:p>
            <a:r>
              <a:rPr lang="es-ES" sz="2400" b="1" dirty="0" smtClean="0">
                <a:solidFill>
                  <a:schemeClr val="bg1"/>
                </a:solidFill>
                <a:latin typeface="Times New Roman" pitchFamily="18" charset="0"/>
                <a:cs typeface="Times New Roman" pitchFamily="18" charset="0"/>
              </a:rPr>
              <a:t>Dos definiciones o conceptos:</a:t>
            </a:r>
          </a:p>
          <a:p>
            <a:pPr lvl="1"/>
            <a:r>
              <a:rPr lang="es-ES" sz="2400" b="1" dirty="0" smtClean="0">
                <a:solidFill>
                  <a:schemeClr val="bg1"/>
                </a:solidFill>
                <a:latin typeface="Times New Roman" pitchFamily="18" charset="0"/>
                <a:cs typeface="Times New Roman" pitchFamily="18" charset="0"/>
              </a:rPr>
              <a:t>“Ciencia que estudia la herencia y la variación en los seres vivos” (</a:t>
            </a:r>
            <a:r>
              <a:rPr lang="es-ES" sz="2400" b="1" dirty="0" err="1" smtClean="0">
                <a:solidFill>
                  <a:schemeClr val="bg1"/>
                </a:solidFill>
                <a:latin typeface="Times New Roman" pitchFamily="18" charset="0"/>
                <a:cs typeface="Times New Roman" pitchFamily="18" charset="0"/>
              </a:rPr>
              <a:t>Bateson</a:t>
            </a:r>
            <a:r>
              <a:rPr lang="es-ES" sz="2400" b="1" dirty="0" smtClean="0">
                <a:solidFill>
                  <a:schemeClr val="bg1"/>
                </a:solidFill>
                <a:latin typeface="Times New Roman" pitchFamily="18" charset="0"/>
                <a:cs typeface="Times New Roman" pitchFamily="18" charset="0"/>
              </a:rPr>
              <a:t>, 1906)</a:t>
            </a:r>
          </a:p>
          <a:p>
            <a:pPr lvl="1"/>
            <a:r>
              <a:rPr lang="es-ES" sz="2400" b="1" dirty="0" smtClean="0">
                <a:solidFill>
                  <a:schemeClr val="bg1"/>
                </a:solidFill>
                <a:latin typeface="Times New Roman" pitchFamily="18" charset="0"/>
                <a:cs typeface="Times New Roman" pitchFamily="18" charset="0"/>
              </a:rPr>
              <a:t>“Ciencia que estudia el material hereditario bajo cualquier nivel o dimensión” (</a:t>
            </a:r>
            <a:r>
              <a:rPr lang="es-ES" sz="2400" b="1" dirty="0" err="1" smtClean="0">
                <a:solidFill>
                  <a:schemeClr val="bg1"/>
                </a:solidFill>
                <a:latin typeface="Times New Roman" pitchFamily="18" charset="0"/>
                <a:cs typeface="Times New Roman" pitchFamily="18" charset="0"/>
              </a:rPr>
              <a:t>Lacadena</a:t>
            </a:r>
            <a:r>
              <a:rPr lang="es-ES" sz="2400" b="1" dirty="0" smtClean="0">
                <a:solidFill>
                  <a:schemeClr val="bg1"/>
                </a:solidFill>
                <a:latin typeface="Times New Roman" pitchFamily="18" charset="0"/>
                <a:cs typeface="Times New Roman" pitchFamily="18" charset="0"/>
              </a:rPr>
              <a:t>,  1974)</a:t>
            </a:r>
          </a:p>
          <a:p>
            <a:pPr>
              <a:buFontTx/>
              <a:buNone/>
            </a:pPr>
            <a:endParaRPr lang="es-ES" sz="2800" b="1" dirty="0" smtClean="0">
              <a:solidFill>
                <a:schemeClr val="bg1"/>
              </a:solidFill>
            </a:endParaRPr>
          </a:p>
          <a:p>
            <a:pPr lvl="1">
              <a:buFontTx/>
              <a:buNone/>
            </a:pPr>
            <a:endParaRPr lang="es-ES" b="1" dirty="0" smtClean="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95288" y="188913"/>
            <a:ext cx="8424862" cy="503237"/>
          </a:xfrm>
          <a:solidFill>
            <a:srgbClr val="FF3300"/>
          </a:solidFill>
        </p:spPr>
        <p:txBody>
          <a:bodyPr/>
          <a:lstStyle/>
          <a:p>
            <a:r>
              <a:rPr lang="es-ES" sz="2400" b="1" dirty="0" smtClean="0">
                <a:solidFill>
                  <a:srgbClr val="FFFF00"/>
                </a:solidFill>
                <a:latin typeface="Times New Roman" pitchFamily="18" charset="0"/>
                <a:cs typeface="Times New Roman" pitchFamily="18" charset="0"/>
              </a:rPr>
              <a:t>GENÉTICA: DESARROLLO HISTÓRICO CONCEPTUAL</a:t>
            </a:r>
          </a:p>
        </p:txBody>
      </p:sp>
      <p:sp>
        <p:nvSpPr>
          <p:cNvPr id="6147" name="Rectangle 3"/>
          <p:cNvSpPr>
            <a:spLocks noGrp="1" noChangeArrowheads="1"/>
          </p:cNvSpPr>
          <p:nvPr>
            <p:ph type="body" idx="1"/>
          </p:nvPr>
        </p:nvSpPr>
        <p:spPr>
          <a:xfrm>
            <a:off x="395288" y="765175"/>
            <a:ext cx="8424862" cy="5903913"/>
          </a:xfrm>
          <a:solidFill>
            <a:srgbClr val="002060"/>
          </a:solidFill>
        </p:spPr>
        <p:txBody>
          <a:bodyPr>
            <a:normAutofit fontScale="92500" lnSpcReduction="20000"/>
          </a:bodyPr>
          <a:lstStyle/>
          <a:p>
            <a:pPr>
              <a:buFontTx/>
              <a:buNone/>
            </a:pPr>
            <a:r>
              <a:rPr lang="es-ES" sz="2800" b="1" dirty="0" smtClean="0">
                <a:solidFill>
                  <a:schemeClr val="bg1"/>
                </a:solidFill>
              </a:rPr>
              <a:t>                                           </a:t>
            </a:r>
            <a:r>
              <a:rPr lang="es-ES" sz="2800"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Mejora de plantas y animales</a:t>
            </a:r>
          </a:p>
          <a:p>
            <a:pPr>
              <a:buFontTx/>
              <a:buNone/>
            </a:pPr>
            <a:r>
              <a:rPr lang="es-ES" sz="24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Expansión rápida</a:t>
            </a:r>
            <a:r>
              <a:rPr lang="es-ES" sz="2400" b="1" dirty="0" smtClean="0">
                <a:solidFill>
                  <a:schemeClr val="bg1"/>
                </a:solidFill>
                <a:latin typeface="Times New Roman" pitchFamily="18" charset="0"/>
                <a:cs typeface="Times New Roman" pitchFamily="18" charset="0"/>
              </a:rPr>
              <a:t>            El hombre, sujeto de investigación                                                          </a:t>
            </a:r>
            <a:r>
              <a:rPr lang="es-ES" sz="2400" b="1" dirty="0" smtClean="0">
                <a:solidFill>
                  <a:srgbClr val="FFFF00"/>
                </a:solidFill>
                <a:latin typeface="Times New Roman" pitchFamily="18" charset="0"/>
                <a:cs typeface="Times New Roman" pitchFamily="18" charset="0"/>
              </a:rPr>
              <a:t>a partir de 1900</a:t>
            </a:r>
            <a:r>
              <a:rPr lang="es-ES" sz="2400" b="1" dirty="0" smtClean="0">
                <a:solidFill>
                  <a:schemeClr val="bg1"/>
                </a:solidFill>
                <a:latin typeface="Times New Roman" pitchFamily="18" charset="0"/>
                <a:cs typeface="Times New Roman" pitchFamily="18" charset="0"/>
              </a:rPr>
              <a:t>              genética                      	  				                    Fundamento básico de la vida  (origen				       y evolución)</a:t>
            </a:r>
          </a:p>
          <a:p>
            <a:pPr>
              <a:buFontTx/>
              <a:buNone/>
            </a:pPr>
            <a:r>
              <a:rPr lang="es-ES" sz="2400" b="1" dirty="0" smtClean="0">
                <a:solidFill>
                  <a:schemeClr val="bg1"/>
                </a:solidFill>
                <a:latin typeface="Times New Roman" pitchFamily="18" charset="0"/>
                <a:cs typeface="Times New Roman" pitchFamily="18" charset="0"/>
              </a:rPr>
              <a:t>    </a:t>
            </a:r>
          </a:p>
          <a:p>
            <a:pPr>
              <a:buFontTx/>
              <a:buNone/>
            </a:pPr>
            <a:r>
              <a:rPr lang="es-ES" sz="2400" b="1" dirty="0" smtClean="0">
                <a:solidFill>
                  <a:srgbClr val="FFFF00"/>
                </a:solidFill>
                <a:latin typeface="Times New Roman" pitchFamily="18" charset="0"/>
                <a:cs typeface="Times New Roman" pitchFamily="18" charset="0"/>
              </a:rPr>
              <a:t>     Relación con otras ramas de la Ciencia</a:t>
            </a:r>
            <a:r>
              <a:rPr lang="es-ES" sz="2400" b="1" dirty="0" smtClean="0">
                <a:solidFill>
                  <a:schemeClr val="bg1"/>
                </a:solidFill>
                <a:latin typeface="Times New Roman" pitchFamily="18" charset="0"/>
                <a:cs typeface="Times New Roman" pitchFamily="18" charset="0"/>
              </a:rPr>
              <a:t> como la Biología (Bioquímica , Citología, Fisiología, Microbiología, Botánica y Agricultura, Zoología y Veterinaria, Medicina) y las demás ciencias experimentales (Química, Física, Matemáticas, Geología)</a:t>
            </a:r>
          </a:p>
          <a:p>
            <a:pPr>
              <a:buFontTx/>
              <a:buNone/>
            </a:pPr>
            <a:endParaRPr lang="es-ES" sz="2400" b="1" dirty="0" smtClean="0">
              <a:solidFill>
                <a:schemeClr val="bg1"/>
              </a:solidFill>
              <a:latin typeface="Times New Roman" pitchFamily="18" charset="0"/>
              <a:cs typeface="Times New Roman" pitchFamily="18" charset="0"/>
            </a:endParaRPr>
          </a:p>
          <a:p>
            <a:pPr>
              <a:buFontTx/>
              <a:buNone/>
            </a:pPr>
            <a:r>
              <a:rPr lang="es-ES" sz="2400" b="1" dirty="0" smtClean="0">
                <a:solidFill>
                  <a:schemeClr val="bg1"/>
                </a:solidFill>
                <a:latin typeface="Times New Roman" pitchFamily="18" charset="0"/>
                <a:cs typeface="Times New Roman" pitchFamily="18" charset="0"/>
              </a:rPr>
              <a:t>    </a:t>
            </a:r>
          </a:p>
          <a:p>
            <a:pPr>
              <a:buFontTx/>
              <a:buNone/>
            </a:pPr>
            <a:r>
              <a:rPr lang="es-ES" sz="2400" b="1" dirty="0" smtClean="0">
                <a:solidFill>
                  <a:schemeClr val="bg1"/>
                </a:solidFill>
                <a:latin typeface="Times New Roman" pitchFamily="18" charset="0"/>
                <a:cs typeface="Times New Roman" pitchFamily="18" charset="0"/>
              </a:rPr>
              <a:t>     Diversidad de organismos y técnicas de estudio</a:t>
            </a:r>
          </a:p>
          <a:p>
            <a:pPr>
              <a:buFontTx/>
              <a:buNone/>
            </a:pPr>
            <a:endParaRPr lang="es-ES" sz="2400" b="1" dirty="0" smtClean="0">
              <a:solidFill>
                <a:schemeClr val="bg1"/>
              </a:solidFill>
              <a:latin typeface="Times New Roman" pitchFamily="18" charset="0"/>
              <a:cs typeface="Times New Roman" pitchFamily="18" charset="0"/>
            </a:endParaRPr>
          </a:p>
          <a:p>
            <a:pPr>
              <a:buFontTx/>
              <a:buNone/>
            </a:pPr>
            <a:endParaRPr lang="es-ES" sz="2400" b="1" dirty="0" smtClean="0">
              <a:solidFill>
                <a:schemeClr val="bg1"/>
              </a:solidFill>
              <a:latin typeface="Times New Roman" pitchFamily="18" charset="0"/>
              <a:cs typeface="Times New Roman" pitchFamily="18" charset="0"/>
            </a:endParaRPr>
          </a:p>
          <a:p>
            <a:pPr>
              <a:buFontTx/>
              <a:buNone/>
            </a:pPr>
            <a:r>
              <a:rPr lang="es-ES" sz="2400" b="1" dirty="0" smtClean="0">
                <a:solidFill>
                  <a:schemeClr val="bg1"/>
                </a:solidFill>
                <a:latin typeface="Times New Roman" pitchFamily="18" charset="0"/>
                <a:cs typeface="Times New Roman" pitchFamily="18" charset="0"/>
              </a:rPr>
              <a:t>     Disgregación: especialización de la Genética</a:t>
            </a:r>
          </a:p>
          <a:p>
            <a:pPr>
              <a:buFontTx/>
              <a:buNone/>
            </a:pPr>
            <a:r>
              <a:rPr lang="es-ES" sz="2400" b="1" dirty="0" smtClean="0">
                <a:solidFill>
                  <a:schemeClr val="bg1"/>
                </a:solidFill>
                <a:latin typeface="Times New Roman" pitchFamily="18" charset="0"/>
                <a:cs typeface="Times New Roman" pitchFamily="18" charset="0"/>
              </a:rPr>
              <a:t>                             </a:t>
            </a:r>
          </a:p>
          <a:p>
            <a:pPr>
              <a:buFontTx/>
              <a:buNone/>
            </a:pPr>
            <a:r>
              <a:rPr lang="es-ES" sz="2400" b="1" dirty="0" smtClean="0">
                <a:solidFill>
                  <a:schemeClr val="bg1"/>
                </a:solidFill>
              </a:rPr>
              <a:t>                             </a:t>
            </a:r>
          </a:p>
        </p:txBody>
      </p:sp>
      <p:sp>
        <p:nvSpPr>
          <p:cNvPr id="5" name="4 Abrir llave"/>
          <p:cNvSpPr/>
          <p:nvPr/>
        </p:nvSpPr>
        <p:spPr>
          <a:xfrm>
            <a:off x="9144000" y="3789363"/>
            <a:ext cx="155575" cy="9144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ES"/>
          </a:p>
        </p:txBody>
      </p:sp>
      <p:cxnSp>
        <p:nvCxnSpPr>
          <p:cNvPr id="10" name="9 Conector recto de flecha"/>
          <p:cNvCxnSpPr/>
          <p:nvPr/>
        </p:nvCxnSpPr>
        <p:spPr>
          <a:xfrm>
            <a:off x="3491880" y="3789040"/>
            <a:ext cx="0" cy="576262"/>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4" name="13 Conector recto de flecha"/>
          <p:cNvCxnSpPr/>
          <p:nvPr/>
        </p:nvCxnSpPr>
        <p:spPr>
          <a:xfrm>
            <a:off x="3491880" y="4797152"/>
            <a:ext cx="0" cy="649287"/>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11" name="10 Abrir llave"/>
          <p:cNvSpPr/>
          <p:nvPr/>
        </p:nvSpPr>
        <p:spPr>
          <a:xfrm>
            <a:off x="3275856" y="908720"/>
            <a:ext cx="45719" cy="1296144"/>
          </a:xfrm>
          <a:prstGeom prst="leftBrace">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95288" y="188913"/>
            <a:ext cx="8424862" cy="503237"/>
          </a:xfrm>
          <a:solidFill>
            <a:srgbClr val="FF3300"/>
          </a:solidFill>
        </p:spPr>
        <p:txBody>
          <a:bodyPr/>
          <a:lstStyle/>
          <a:p>
            <a:r>
              <a:rPr lang="es-ES" sz="2400" b="1" dirty="0" smtClean="0">
                <a:solidFill>
                  <a:srgbClr val="FFFF00"/>
                </a:solidFill>
                <a:latin typeface="Times New Roman" pitchFamily="18" charset="0"/>
                <a:cs typeface="Times New Roman" pitchFamily="18" charset="0"/>
              </a:rPr>
              <a:t>GENÉTICA: DESARROLLO HISTÓRICO CONCEPTUAL</a:t>
            </a:r>
          </a:p>
        </p:txBody>
      </p:sp>
      <p:sp>
        <p:nvSpPr>
          <p:cNvPr id="6147" name="Rectangle 3"/>
          <p:cNvSpPr>
            <a:spLocks noGrp="1" noChangeArrowheads="1"/>
          </p:cNvSpPr>
          <p:nvPr>
            <p:ph type="body" idx="1"/>
          </p:nvPr>
        </p:nvSpPr>
        <p:spPr>
          <a:xfrm>
            <a:off x="323528" y="954087"/>
            <a:ext cx="8424862" cy="5903913"/>
          </a:xfrm>
          <a:solidFill>
            <a:schemeClr val="bg1"/>
          </a:solidFill>
        </p:spPr>
        <p:txBody>
          <a:bodyPr>
            <a:normAutofit/>
          </a:bodyPr>
          <a:lstStyle/>
          <a:p>
            <a:pPr>
              <a:buFontTx/>
              <a:buNone/>
            </a:pPr>
            <a:endParaRPr lang="es-ES" sz="2000" b="1" dirty="0" smtClean="0">
              <a:solidFill>
                <a:srgbClr val="FF0000"/>
              </a:solidFill>
              <a:latin typeface="Times New Roman" pitchFamily="18" charset="0"/>
              <a:cs typeface="Times New Roman" pitchFamily="18" charset="0"/>
            </a:endParaRPr>
          </a:p>
          <a:p>
            <a:pPr>
              <a:buFontTx/>
              <a:buNone/>
            </a:pPr>
            <a:r>
              <a:rPr lang="es-ES" sz="2000" b="1" dirty="0" smtClean="0">
                <a:solidFill>
                  <a:srgbClr val="FF0000"/>
                </a:solidFill>
                <a:latin typeface="Times New Roman" pitchFamily="18" charset="0"/>
                <a:cs typeface="Times New Roman" pitchFamily="18" charset="0"/>
              </a:rPr>
              <a:t>                                                     </a:t>
            </a:r>
            <a:r>
              <a:rPr lang="es-ES" sz="2400" b="1" dirty="0" smtClean="0">
                <a:solidFill>
                  <a:srgbClr val="FF0000"/>
                </a:solidFill>
                <a:latin typeface="Times New Roman" pitchFamily="18" charset="0"/>
                <a:cs typeface="Times New Roman" pitchFamily="18" charset="0"/>
              </a:rPr>
              <a:t>GENÉTICA</a:t>
            </a:r>
          </a:p>
          <a:p>
            <a:pPr>
              <a:buFontTx/>
              <a:buNone/>
            </a:pPr>
            <a:endParaRPr lang="es-ES" sz="2000" b="1" dirty="0" smtClean="0">
              <a:solidFill>
                <a:srgbClr val="FF0000"/>
              </a:solidFill>
              <a:latin typeface="Times New Roman" pitchFamily="18" charset="0"/>
              <a:cs typeface="Times New Roman" pitchFamily="18" charset="0"/>
            </a:endParaRPr>
          </a:p>
          <a:p>
            <a:pPr>
              <a:buFontTx/>
              <a:buNone/>
            </a:pPr>
            <a:endParaRPr lang="es-ES" sz="2000" b="1" dirty="0" smtClean="0">
              <a:solidFill>
                <a:srgbClr val="FF0000"/>
              </a:solidFill>
              <a:latin typeface="Times New Roman" pitchFamily="18" charset="0"/>
              <a:cs typeface="Times New Roman" pitchFamily="18" charset="0"/>
            </a:endParaRPr>
          </a:p>
          <a:p>
            <a:pPr>
              <a:buFontTx/>
              <a:buNone/>
            </a:pPr>
            <a:endParaRPr lang="es-ES" sz="2000" b="1" dirty="0" smtClean="0">
              <a:solidFill>
                <a:srgbClr val="FF0000"/>
              </a:solidFill>
              <a:latin typeface="Times New Roman" pitchFamily="18" charset="0"/>
              <a:cs typeface="Times New Roman" pitchFamily="18" charset="0"/>
            </a:endParaRPr>
          </a:p>
          <a:p>
            <a:pPr>
              <a:buFontTx/>
              <a:buNone/>
            </a:pPr>
            <a:endParaRPr lang="es-ES" sz="2000" b="1" dirty="0" smtClean="0">
              <a:solidFill>
                <a:srgbClr val="FF0000"/>
              </a:solidFill>
              <a:latin typeface="Times New Roman" pitchFamily="18" charset="0"/>
              <a:cs typeface="Times New Roman" pitchFamily="18" charset="0"/>
            </a:endParaRPr>
          </a:p>
          <a:p>
            <a:pPr>
              <a:buFontTx/>
              <a:buNone/>
            </a:pPr>
            <a:endParaRPr lang="es-ES" sz="2000" b="1" dirty="0" smtClean="0">
              <a:solidFill>
                <a:srgbClr val="FF0000"/>
              </a:solidFill>
              <a:latin typeface="Times New Roman" pitchFamily="18" charset="0"/>
              <a:cs typeface="Times New Roman" pitchFamily="18" charset="0"/>
            </a:endParaRPr>
          </a:p>
          <a:p>
            <a:pPr>
              <a:buFontTx/>
              <a:buNone/>
            </a:pPr>
            <a:endParaRPr lang="es-ES" sz="2000" b="1" dirty="0" smtClean="0">
              <a:solidFill>
                <a:srgbClr val="FF0000"/>
              </a:solidFill>
              <a:latin typeface="Times New Roman" pitchFamily="18" charset="0"/>
              <a:cs typeface="Times New Roman" pitchFamily="18" charset="0"/>
            </a:endParaRPr>
          </a:p>
          <a:p>
            <a:pPr>
              <a:buFontTx/>
              <a:buNone/>
            </a:pPr>
            <a:r>
              <a:rPr lang="es-ES" sz="2000" b="1" dirty="0" smtClean="0">
                <a:solidFill>
                  <a:srgbClr val="FF0000"/>
                </a:solidFill>
                <a:latin typeface="Times New Roman" pitchFamily="18" charset="0"/>
                <a:cs typeface="Times New Roman" pitchFamily="18" charset="0"/>
              </a:rPr>
              <a:t>                          </a:t>
            </a:r>
            <a:r>
              <a:rPr lang="es-ES" sz="2000" b="1" dirty="0" smtClean="0">
                <a:solidFill>
                  <a:schemeClr val="accent6">
                    <a:lumMod val="50000"/>
                  </a:schemeClr>
                </a:solidFill>
                <a:latin typeface="Times New Roman" pitchFamily="18" charset="0"/>
                <a:cs typeface="Times New Roman" pitchFamily="18" charset="0"/>
              </a:rPr>
              <a:t>Veterinaria                                        Zoología</a:t>
            </a:r>
          </a:p>
          <a:p>
            <a:pPr>
              <a:buFontTx/>
              <a:buNone/>
            </a:pPr>
            <a:r>
              <a:rPr lang="es-ES" sz="2000" b="1" dirty="0" smtClean="0">
                <a:solidFill>
                  <a:srgbClr val="FF0000"/>
                </a:solidFill>
                <a:latin typeface="Times New Roman" pitchFamily="18" charset="0"/>
                <a:cs typeface="Times New Roman" pitchFamily="18" charset="0"/>
              </a:rPr>
              <a:t>               </a:t>
            </a:r>
            <a:r>
              <a:rPr lang="es-ES" sz="2000" b="1" dirty="0" smtClean="0">
                <a:solidFill>
                  <a:srgbClr val="00B050"/>
                </a:solidFill>
                <a:latin typeface="Times New Roman" pitchFamily="18" charset="0"/>
                <a:cs typeface="Times New Roman" pitchFamily="18" charset="0"/>
              </a:rPr>
              <a:t> Agricultura </a:t>
            </a:r>
            <a:r>
              <a:rPr lang="es-ES" sz="2000" b="1" dirty="0" smtClean="0">
                <a:solidFill>
                  <a:srgbClr val="FF0000"/>
                </a:solidFill>
                <a:latin typeface="Times New Roman" pitchFamily="18" charset="0"/>
                <a:cs typeface="Times New Roman" pitchFamily="18" charset="0"/>
              </a:rPr>
              <a:t>                                                         Bioquímica                                                             </a:t>
            </a:r>
          </a:p>
          <a:p>
            <a:pPr>
              <a:buFontTx/>
              <a:buNone/>
            </a:pPr>
            <a:r>
              <a:rPr lang="es-ES" sz="2000" b="1" dirty="0" smtClean="0">
                <a:solidFill>
                  <a:srgbClr val="FF0000"/>
                </a:solidFill>
                <a:latin typeface="Times New Roman" pitchFamily="18" charset="0"/>
                <a:cs typeface="Times New Roman" pitchFamily="18" charset="0"/>
              </a:rPr>
              <a:t>                      </a:t>
            </a:r>
            <a:r>
              <a:rPr lang="es-ES" sz="2000" b="1" dirty="0" smtClean="0">
                <a:solidFill>
                  <a:srgbClr val="0070C0"/>
                </a:solidFill>
                <a:latin typeface="Times New Roman" pitchFamily="18" charset="0"/>
                <a:cs typeface="Times New Roman" pitchFamily="18" charset="0"/>
              </a:rPr>
              <a:t>Geología </a:t>
            </a:r>
            <a:r>
              <a:rPr lang="es-ES" sz="2000" b="1" dirty="0" smtClean="0">
                <a:solidFill>
                  <a:srgbClr val="FF0000"/>
                </a:solidFill>
                <a:latin typeface="Times New Roman" pitchFamily="18" charset="0"/>
                <a:cs typeface="Times New Roman" pitchFamily="18" charset="0"/>
              </a:rPr>
              <a:t>                                                      </a:t>
            </a:r>
            <a:r>
              <a:rPr lang="es-ES" sz="2000" b="1" dirty="0" smtClean="0">
                <a:solidFill>
                  <a:srgbClr val="00B050"/>
                </a:solidFill>
                <a:latin typeface="Times New Roman" pitchFamily="18" charset="0"/>
                <a:cs typeface="Times New Roman" pitchFamily="18" charset="0"/>
              </a:rPr>
              <a:t>Botánica</a:t>
            </a:r>
          </a:p>
          <a:p>
            <a:pPr>
              <a:buFontTx/>
              <a:buNone/>
            </a:pPr>
            <a:r>
              <a:rPr lang="es-ES" sz="2000" b="1" dirty="0" smtClean="0">
                <a:solidFill>
                  <a:srgbClr val="FF0000"/>
                </a:solidFill>
                <a:latin typeface="Times New Roman" pitchFamily="18" charset="0"/>
                <a:cs typeface="Times New Roman" pitchFamily="18" charset="0"/>
              </a:rPr>
              <a:t>           </a:t>
            </a:r>
            <a:r>
              <a:rPr lang="es-ES" sz="2000" b="1" dirty="0" smtClean="0">
                <a:latin typeface="Times New Roman" pitchFamily="18" charset="0"/>
                <a:cs typeface="Times New Roman" pitchFamily="18" charset="0"/>
              </a:rPr>
              <a:t> Matemáticas                                                        Medicina</a:t>
            </a:r>
          </a:p>
          <a:p>
            <a:pPr>
              <a:buFontTx/>
              <a:buNone/>
            </a:pPr>
            <a:r>
              <a:rPr lang="es-ES" sz="2000" b="1" dirty="0" smtClean="0">
                <a:latin typeface="Times New Roman" pitchFamily="18" charset="0"/>
                <a:cs typeface="Times New Roman" pitchFamily="18" charset="0"/>
              </a:rPr>
              <a:t>                      Física  </a:t>
            </a:r>
            <a:r>
              <a:rPr lang="es-ES" sz="2000" b="1" dirty="0" smtClean="0">
                <a:solidFill>
                  <a:srgbClr val="FF0000"/>
                </a:solidFill>
                <a:latin typeface="Times New Roman" pitchFamily="18" charset="0"/>
                <a:cs typeface="Times New Roman" pitchFamily="18" charset="0"/>
              </a:rPr>
              <a:t>                                                 Fisiología</a:t>
            </a:r>
          </a:p>
          <a:p>
            <a:pPr>
              <a:buFontTx/>
              <a:buNone/>
            </a:pPr>
            <a:r>
              <a:rPr lang="es-ES" sz="2000" b="1" dirty="0" smtClean="0">
                <a:solidFill>
                  <a:srgbClr val="FF0000"/>
                </a:solidFill>
                <a:latin typeface="Times New Roman" pitchFamily="18" charset="0"/>
                <a:cs typeface="Times New Roman" pitchFamily="18" charset="0"/>
              </a:rPr>
              <a:t>                               Citología      </a:t>
            </a:r>
            <a:r>
              <a:rPr lang="es-ES" sz="2000" b="1" dirty="0" smtClean="0">
                <a:solidFill>
                  <a:srgbClr val="0070C0"/>
                </a:solidFill>
                <a:latin typeface="Times New Roman" pitchFamily="18" charset="0"/>
                <a:cs typeface="Times New Roman" pitchFamily="18" charset="0"/>
              </a:rPr>
              <a:t>Química</a:t>
            </a:r>
            <a:r>
              <a:rPr lang="es-ES" sz="2000" b="1" dirty="0" smtClean="0">
                <a:latin typeface="Times New Roman" pitchFamily="18" charset="0"/>
                <a:cs typeface="Times New Roman" pitchFamily="18" charset="0"/>
              </a:rPr>
              <a:t> </a:t>
            </a:r>
            <a:r>
              <a:rPr lang="es-ES" sz="2000" b="1" dirty="0" smtClean="0">
                <a:solidFill>
                  <a:srgbClr val="FF0000"/>
                </a:solidFill>
                <a:latin typeface="Times New Roman" pitchFamily="18" charset="0"/>
                <a:cs typeface="Times New Roman" pitchFamily="18" charset="0"/>
              </a:rPr>
              <a:t>     Microbiología</a:t>
            </a:r>
            <a:endParaRPr lang="es-ES" sz="2000" b="1" dirty="0" smtClean="0">
              <a:solidFill>
                <a:schemeClr val="bg1"/>
              </a:solidFill>
            </a:endParaRPr>
          </a:p>
        </p:txBody>
      </p:sp>
      <p:sp>
        <p:nvSpPr>
          <p:cNvPr id="5" name="4 Abrir llave"/>
          <p:cNvSpPr/>
          <p:nvPr/>
        </p:nvSpPr>
        <p:spPr>
          <a:xfrm>
            <a:off x="9144000" y="3789363"/>
            <a:ext cx="155575" cy="9144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ES"/>
          </a:p>
        </p:txBody>
      </p:sp>
      <p:cxnSp>
        <p:nvCxnSpPr>
          <p:cNvPr id="13" name="12 Conector recto"/>
          <p:cNvCxnSpPr/>
          <p:nvPr/>
        </p:nvCxnSpPr>
        <p:spPr>
          <a:xfrm>
            <a:off x="755576" y="6237312"/>
            <a:ext cx="60486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16 Conector recto"/>
          <p:cNvCxnSpPr/>
          <p:nvPr/>
        </p:nvCxnSpPr>
        <p:spPr>
          <a:xfrm flipV="1">
            <a:off x="755576" y="3717032"/>
            <a:ext cx="1728192" cy="2520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20 Conector recto"/>
          <p:cNvCxnSpPr/>
          <p:nvPr/>
        </p:nvCxnSpPr>
        <p:spPr>
          <a:xfrm flipH="1">
            <a:off x="6804248" y="3645024"/>
            <a:ext cx="1368152" cy="2592288"/>
          </a:xfrm>
          <a:prstGeom prst="line">
            <a:avLst/>
          </a:prstGeom>
        </p:spPr>
        <p:style>
          <a:lnRef idx="1">
            <a:schemeClr val="accent1"/>
          </a:lnRef>
          <a:fillRef idx="0">
            <a:schemeClr val="accent1"/>
          </a:fillRef>
          <a:effectRef idx="0">
            <a:schemeClr val="accent1"/>
          </a:effectRef>
          <a:fontRef idx="minor">
            <a:schemeClr val="tx1"/>
          </a:fontRef>
        </p:style>
      </p:cxnSp>
      <p:sp>
        <p:nvSpPr>
          <p:cNvPr id="23" name="22 Forma libre"/>
          <p:cNvSpPr/>
          <p:nvPr/>
        </p:nvSpPr>
        <p:spPr>
          <a:xfrm>
            <a:off x="2965622" y="1564298"/>
            <a:ext cx="3002692" cy="3604734"/>
          </a:xfrm>
          <a:custGeom>
            <a:avLst/>
            <a:gdLst>
              <a:gd name="connsiteX0" fmla="*/ 0 w 3002692"/>
              <a:gd name="connsiteY0" fmla="*/ 3563756 h 3604734"/>
              <a:gd name="connsiteX1" fmla="*/ 24713 w 3002692"/>
              <a:gd name="connsiteY1" fmla="*/ 3489616 h 3604734"/>
              <a:gd name="connsiteX2" fmla="*/ 37070 w 3002692"/>
              <a:gd name="connsiteY2" fmla="*/ 3452545 h 3604734"/>
              <a:gd name="connsiteX3" fmla="*/ 49427 w 3002692"/>
              <a:gd name="connsiteY3" fmla="*/ 3353691 h 3604734"/>
              <a:gd name="connsiteX4" fmla="*/ 61783 w 3002692"/>
              <a:gd name="connsiteY4" fmla="*/ 3230124 h 3604734"/>
              <a:gd name="connsiteX5" fmla="*/ 111210 w 3002692"/>
              <a:gd name="connsiteY5" fmla="*/ 3118913 h 3604734"/>
              <a:gd name="connsiteX6" fmla="*/ 123567 w 3002692"/>
              <a:gd name="connsiteY6" fmla="*/ 3081843 h 3604734"/>
              <a:gd name="connsiteX7" fmla="*/ 185351 w 3002692"/>
              <a:gd name="connsiteY7" fmla="*/ 2982988 h 3604734"/>
              <a:gd name="connsiteX8" fmla="*/ 210064 w 3002692"/>
              <a:gd name="connsiteY8" fmla="*/ 2896491 h 3604734"/>
              <a:gd name="connsiteX9" fmla="*/ 259492 w 3002692"/>
              <a:gd name="connsiteY9" fmla="*/ 2822351 h 3604734"/>
              <a:gd name="connsiteX10" fmla="*/ 284205 w 3002692"/>
              <a:gd name="connsiteY10" fmla="*/ 2785280 h 3604734"/>
              <a:gd name="connsiteX11" fmla="*/ 308919 w 3002692"/>
              <a:gd name="connsiteY11" fmla="*/ 2748210 h 3604734"/>
              <a:gd name="connsiteX12" fmla="*/ 358346 w 3002692"/>
              <a:gd name="connsiteY12" fmla="*/ 2649356 h 3604734"/>
              <a:gd name="connsiteX13" fmla="*/ 370702 w 3002692"/>
              <a:gd name="connsiteY13" fmla="*/ 2612286 h 3604734"/>
              <a:gd name="connsiteX14" fmla="*/ 407773 w 3002692"/>
              <a:gd name="connsiteY14" fmla="*/ 2587572 h 3604734"/>
              <a:gd name="connsiteX15" fmla="*/ 420129 w 3002692"/>
              <a:gd name="connsiteY15" fmla="*/ 2538145 h 3604734"/>
              <a:gd name="connsiteX16" fmla="*/ 469556 w 3002692"/>
              <a:gd name="connsiteY16" fmla="*/ 2464005 h 3604734"/>
              <a:gd name="connsiteX17" fmla="*/ 494270 w 3002692"/>
              <a:gd name="connsiteY17" fmla="*/ 2426934 h 3604734"/>
              <a:gd name="connsiteX18" fmla="*/ 518983 w 3002692"/>
              <a:gd name="connsiteY18" fmla="*/ 2389864 h 3604734"/>
              <a:gd name="connsiteX19" fmla="*/ 543697 w 3002692"/>
              <a:gd name="connsiteY19" fmla="*/ 2328080 h 3604734"/>
              <a:gd name="connsiteX20" fmla="*/ 556054 w 3002692"/>
              <a:gd name="connsiteY20" fmla="*/ 2278653 h 3604734"/>
              <a:gd name="connsiteX21" fmla="*/ 580767 w 3002692"/>
              <a:gd name="connsiteY21" fmla="*/ 2229226 h 3604734"/>
              <a:gd name="connsiteX22" fmla="*/ 605481 w 3002692"/>
              <a:gd name="connsiteY22" fmla="*/ 2130372 h 3604734"/>
              <a:gd name="connsiteX23" fmla="*/ 630194 w 3002692"/>
              <a:gd name="connsiteY23" fmla="*/ 2093302 h 3604734"/>
              <a:gd name="connsiteX24" fmla="*/ 654908 w 3002692"/>
              <a:gd name="connsiteY24" fmla="*/ 1982091 h 3604734"/>
              <a:gd name="connsiteX25" fmla="*/ 679621 w 3002692"/>
              <a:gd name="connsiteY25" fmla="*/ 1907951 h 3604734"/>
              <a:gd name="connsiteX26" fmla="*/ 691978 w 3002692"/>
              <a:gd name="connsiteY26" fmla="*/ 1870880 h 3604734"/>
              <a:gd name="connsiteX27" fmla="*/ 704335 w 3002692"/>
              <a:gd name="connsiteY27" fmla="*/ 1784383 h 3604734"/>
              <a:gd name="connsiteX28" fmla="*/ 716692 w 3002692"/>
              <a:gd name="connsiteY28" fmla="*/ 1734956 h 3604734"/>
              <a:gd name="connsiteX29" fmla="*/ 729048 w 3002692"/>
              <a:gd name="connsiteY29" fmla="*/ 1648459 h 3604734"/>
              <a:gd name="connsiteX30" fmla="*/ 741405 w 3002692"/>
              <a:gd name="connsiteY30" fmla="*/ 1599032 h 3604734"/>
              <a:gd name="connsiteX31" fmla="*/ 753762 w 3002692"/>
              <a:gd name="connsiteY31" fmla="*/ 1500178 h 3604734"/>
              <a:gd name="connsiteX32" fmla="*/ 790832 w 3002692"/>
              <a:gd name="connsiteY32" fmla="*/ 1388967 h 3604734"/>
              <a:gd name="connsiteX33" fmla="*/ 803189 w 3002692"/>
              <a:gd name="connsiteY33" fmla="*/ 1339540 h 3604734"/>
              <a:gd name="connsiteX34" fmla="*/ 827902 w 3002692"/>
              <a:gd name="connsiteY34" fmla="*/ 1265399 h 3604734"/>
              <a:gd name="connsiteX35" fmla="*/ 852616 w 3002692"/>
              <a:gd name="connsiteY35" fmla="*/ 1178902 h 3604734"/>
              <a:gd name="connsiteX36" fmla="*/ 877329 w 3002692"/>
              <a:gd name="connsiteY36" fmla="*/ 1129475 h 3604734"/>
              <a:gd name="connsiteX37" fmla="*/ 914400 w 3002692"/>
              <a:gd name="connsiteY37" fmla="*/ 1030621 h 3604734"/>
              <a:gd name="connsiteX38" fmla="*/ 926756 w 3002692"/>
              <a:gd name="connsiteY38" fmla="*/ 981194 h 3604734"/>
              <a:gd name="connsiteX39" fmla="*/ 976183 w 3002692"/>
              <a:gd name="connsiteY39" fmla="*/ 907053 h 3604734"/>
              <a:gd name="connsiteX40" fmla="*/ 1025610 w 3002692"/>
              <a:gd name="connsiteY40" fmla="*/ 734059 h 3604734"/>
              <a:gd name="connsiteX41" fmla="*/ 1062681 w 3002692"/>
              <a:gd name="connsiteY41" fmla="*/ 647561 h 3604734"/>
              <a:gd name="connsiteX42" fmla="*/ 1075037 w 3002692"/>
              <a:gd name="connsiteY42" fmla="*/ 585778 h 3604734"/>
              <a:gd name="connsiteX43" fmla="*/ 1099751 w 3002692"/>
              <a:gd name="connsiteY43" fmla="*/ 499280 h 3604734"/>
              <a:gd name="connsiteX44" fmla="*/ 1112108 w 3002692"/>
              <a:gd name="connsiteY44" fmla="*/ 425140 h 3604734"/>
              <a:gd name="connsiteX45" fmla="*/ 1210962 w 3002692"/>
              <a:gd name="connsiteY45" fmla="*/ 338643 h 3604734"/>
              <a:gd name="connsiteX46" fmla="*/ 1248032 w 3002692"/>
              <a:gd name="connsiteY46" fmla="*/ 313929 h 3604734"/>
              <a:gd name="connsiteX47" fmla="*/ 1272746 w 3002692"/>
              <a:gd name="connsiteY47" fmla="*/ 276859 h 3604734"/>
              <a:gd name="connsiteX48" fmla="*/ 1285102 w 3002692"/>
              <a:gd name="connsiteY48" fmla="*/ 239788 h 3604734"/>
              <a:gd name="connsiteX49" fmla="*/ 1322173 w 3002692"/>
              <a:gd name="connsiteY49" fmla="*/ 227432 h 3604734"/>
              <a:gd name="connsiteX50" fmla="*/ 1396313 w 3002692"/>
              <a:gd name="connsiteY50" fmla="*/ 153291 h 3604734"/>
              <a:gd name="connsiteX51" fmla="*/ 1433383 w 3002692"/>
              <a:gd name="connsiteY51" fmla="*/ 103864 h 3604734"/>
              <a:gd name="connsiteX52" fmla="*/ 1470454 w 3002692"/>
              <a:gd name="connsiteY52" fmla="*/ 79151 h 3604734"/>
              <a:gd name="connsiteX53" fmla="*/ 1556951 w 3002692"/>
              <a:gd name="connsiteY53" fmla="*/ 5010 h 3604734"/>
              <a:gd name="connsiteX54" fmla="*/ 1618735 w 3002692"/>
              <a:gd name="connsiteY54" fmla="*/ 17367 h 3604734"/>
              <a:gd name="connsiteX55" fmla="*/ 1680519 w 3002692"/>
              <a:gd name="connsiteY55" fmla="*/ 103864 h 3604734"/>
              <a:gd name="connsiteX56" fmla="*/ 1692875 w 3002692"/>
              <a:gd name="connsiteY56" fmla="*/ 140934 h 3604734"/>
              <a:gd name="connsiteX57" fmla="*/ 1729946 w 3002692"/>
              <a:gd name="connsiteY57" fmla="*/ 178005 h 3604734"/>
              <a:gd name="connsiteX58" fmla="*/ 1816443 w 3002692"/>
              <a:gd name="connsiteY58" fmla="*/ 227432 h 3604734"/>
              <a:gd name="connsiteX59" fmla="*/ 1878227 w 3002692"/>
              <a:gd name="connsiteY59" fmla="*/ 313929 h 3604734"/>
              <a:gd name="connsiteX60" fmla="*/ 1940010 w 3002692"/>
              <a:gd name="connsiteY60" fmla="*/ 400426 h 3604734"/>
              <a:gd name="connsiteX61" fmla="*/ 1952367 w 3002692"/>
              <a:gd name="connsiteY61" fmla="*/ 462210 h 3604734"/>
              <a:gd name="connsiteX62" fmla="*/ 1989437 w 3002692"/>
              <a:gd name="connsiteY62" fmla="*/ 499280 h 3604734"/>
              <a:gd name="connsiteX63" fmla="*/ 2026508 w 3002692"/>
              <a:gd name="connsiteY63" fmla="*/ 585778 h 3604734"/>
              <a:gd name="connsiteX64" fmla="*/ 2051221 w 3002692"/>
              <a:gd name="connsiteY64" fmla="*/ 709345 h 3604734"/>
              <a:gd name="connsiteX65" fmla="*/ 2075935 w 3002692"/>
              <a:gd name="connsiteY65" fmla="*/ 795843 h 3604734"/>
              <a:gd name="connsiteX66" fmla="*/ 2113005 w 3002692"/>
              <a:gd name="connsiteY66" fmla="*/ 956480 h 3604734"/>
              <a:gd name="connsiteX67" fmla="*/ 2125362 w 3002692"/>
              <a:gd name="connsiteY67" fmla="*/ 993551 h 3604734"/>
              <a:gd name="connsiteX68" fmla="*/ 2150075 w 3002692"/>
              <a:gd name="connsiteY68" fmla="*/ 1030621 h 3604734"/>
              <a:gd name="connsiteX69" fmla="*/ 2174789 w 3002692"/>
              <a:gd name="connsiteY69" fmla="*/ 1117118 h 3604734"/>
              <a:gd name="connsiteX70" fmla="*/ 2199502 w 3002692"/>
              <a:gd name="connsiteY70" fmla="*/ 1154188 h 3604734"/>
              <a:gd name="connsiteX71" fmla="*/ 2248929 w 3002692"/>
              <a:gd name="connsiteY71" fmla="*/ 1351897 h 3604734"/>
              <a:gd name="connsiteX72" fmla="*/ 2298356 w 3002692"/>
              <a:gd name="connsiteY72" fmla="*/ 1426037 h 3604734"/>
              <a:gd name="connsiteX73" fmla="*/ 2335427 w 3002692"/>
              <a:gd name="connsiteY73" fmla="*/ 1537248 h 3604734"/>
              <a:gd name="connsiteX74" fmla="*/ 2347783 w 3002692"/>
              <a:gd name="connsiteY74" fmla="*/ 1574318 h 3604734"/>
              <a:gd name="connsiteX75" fmla="*/ 2360140 w 3002692"/>
              <a:gd name="connsiteY75" fmla="*/ 1611388 h 3604734"/>
              <a:gd name="connsiteX76" fmla="*/ 2372497 w 3002692"/>
              <a:gd name="connsiteY76" fmla="*/ 1660816 h 3604734"/>
              <a:gd name="connsiteX77" fmla="*/ 2397210 w 3002692"/>
              <a:gd name="connsiteY77" fmla="*/ 1734956 h 3604734"/>
              <a:gd name="connsiteX78" fmla="*/ 2409567 w 3002692"/>
              <a:gd name="connsiteY78" fmla="*/ 1809097 h 3604734"/>
              <a:gd name="connsiteX79" fmla="*/ 2434281 w 3002692"/>
              <a:gd name="connsiteY79" fmla="*/ 1883237 h 3604734"/>
              <a:gd name="connsiteX80" fmla="*/ 2446637 w 3002692"/>
              <a:gd name="connsiteY80" fmla="*/ 1994448 h 3604734"/>
              <a:gd name="connsiteX81" fmla="*/ 2471351 w 3002692"/>
              <a:gd name="connsiteY81" fmla="*/ 2031518 h 3604734"/>
              <a:gd name="connsiteX82" fmla="*/ 2483708 w 3002692"/>
              <a:gd name="connsiteY82" fmla="*/ 2068588 h 3604734"/>
              <a:gd name="connsiteX83" fmla="*/ 2520778 w 3002692"/>
              <a:gd name="connsiteY83" fmla="*/ 2155086 h 3604734"/>
              <a:gd name="connsiteX84" fmla="*/ 2545492 w 3002692"/>
              <a:gd name="connsiteY84" fmla="*/ 2303367 h 3604734"/>
              <a:gd name="connsiteX85" fmla="*/ 2557848 w 3002692"/>
              <a:gd name="connsiteY85" fmla="*/ 2377507 h 3604734"/>
              <a:gd name="connsiteX86" fmla="*/ 2570205 w 3002692"/>
              <a:gd name="connsiteY86" fmla="*/ 2476361 h 3604734"/>
              <a:gd name="connsiteX87" fmla="*/ 2582562 w 3002692"/>
              <a:gd name="connsiteY87" fmla="*/ 2550502 h 3604734"/>
              <a:gd name="connsiteX88" fmla="*/ 2594919 w 3002692"/>
              <a:gd name="connsiteY88" fmla="*/ 2636999 h 3604734"/>
              <a:gd name="connsiteX89" fmla="*/ 2607275 w 3002692"/>
              <a:gd name="connsiteY89" fmla="*/ 2674070 h 3604734"/>
              <a:gd name="connsiteX90" fmla="*/ 2619632 w 3002692"/>
              <a:gd name="connsiteY90" fmla="*/ 2735853 h 3604734"/>
              <a:gd name="connsiteX91" fmla="*/ 2631989 w 3002692"/>
              <a:gd name="connsiteY91" fmla="*/ 2772924 h 3604734"/>
              <a:gd name="connsiteX92" fmla="*/ 2681416 w 3002692"/>
              <a:gd name="connsiteY92" fmla="*/ 2847064 h 3604734"/>
              <a:gd name="connsiteX93" fmla="*/ 2706129 w 3002692"/>
              <a:gd name="connsiteY93" fmla="*/ 2921205 h 3604734"/>
              <a:gd name="connsiteX94" fmla="*/ 2730843 w 3002692"/>
              <a:gd name="connsiteY94" fmla="*/ 2958275 h 3604734"/>
              <a:gd name="connsiteX95" fmla="*/ 2792627 w 3002692"/>
              <a:gd name="connsiteY95" fmla="*/ 3081843 h 3604734"/>
              <a:gd name="connsiteX96" fmla="*/ 2854410 w 3002692"/>
              <a:gd name="connsiteY96" fmla="*/ 3168340 h 3604734"/>
              <a:gd name="connsiteX97" fmla="*/ 2866767 w 3002692"/>
              <a:gd name="connsiteY97" fmla="*/ 3205410 h 3604734"/>
              <a:gd name="connsiteX98" fmla="*/ 2891481 w 3002692"/>
              <a:gd name="connsiteY98" fmla="*/ 3242480 h 3604734"/>
              <a:gd name="connsiteX99" fmla="*/ 2903837 w 3002692"/>
              <a:gd name="connsiteY99" fmla="*/ 3279551 h 3604734"/>
              <a:gd name="connsiteX100" fmla="*/ 2916194 w 3002692"/>
              <a:gd name="connsiteY100" fmla="*/ 3328978 h 3604734"/>
              <a:gd name="connsiteX101" fmla="*/ 2940908 w 3002692"/>
              <a:gd name="connsiteY101" fmla="*/ 3366048 h 3604734"/>
              <a:gd name="connsiteX102" fmla="*/ 2953264 w 3002692"/>
              <a:gd name="connsiteY102" fmla="*/ 3427832 h 3604734"/>
              <a:gd name="connsiteX103" fmla="*/ 2977978 w 3002692"/>
              <a:gd name="connsiteY103" fmla="*/ 3563756 h 3604734"/>
              <a:gd name="connsiteX104" fmla="*/ 3002692 w 3002692"/>
              <a:gd name="connsiteY104" fmla="*/ 3600826 h 3604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002692" h="3604734">
                <a:moveTo>
                  <a:pt x="0" y="3563756"/>
                </a:moveTo>
                <a:lnTo>
                  <a:pt x="24713" y="3489616"/>
                </a:lnTo>
                <a:lnTo>
                  <a:pt x="37070" y="3452545"/>
                </a:lnTo>
                <a:cubicBezTo>
                  <a:pt x="41189" y="3419594"/>
                  <a:pt x="45760" y="3386696"/>
                  <a:pt x="49427" y="3353691"/>
                </a:cubicBezTo>
                <a:cubicBezTo>
                  <a:pt x="53998" y="3312550"/>
                  <a:pt x="54155" y="3270809"/>
                  <a:pt x="61783" y="3230124"/>
                </a:cubicBezTo>
                <a:cubicBezTo>
                  <a:pt x="80910" y="3128114"/>
                  <a:pt x="77909" y="3185514"/>
                  <a:pt x="111210" y="3118913"/>
                </a:cubicBezTo>
                <a:cubicBezTo>
                  <a:pt x="117035" y="3107263"/>
                  <a:pt x="117742" y="3093493"/>
                  <a:pt x="123567" y="3081843"/>
                </a:cubicBezTo>
                <a:cubicBezTo>
                  <a:pt x="138472" y="3052033"/>
                  <a:pt x="165745" y="3012397"/>
                  <a:pt x="185351" y="2982988"/>
                </a:cubicBezTo>
                <a:cubicBezTo>
                  <a:pt x="188258" y="2971360"/>
                  <a:pt x="202008" y="2910991"/>
                  <a:pt x="210064" y="2896491"/>
                </a:cubicBezTo>
                <a:cubicBezTo>
                  <a:pt x="224489" y="2870527"/>
                  <a:pt x="243016" y="2847065"/>
                  <a:pt x="259492" y="2822351"/>
                </a:cubicBezTo>
                <a:lnTo>
                  <a:pt x="284205" y="2785280"/>
                </a:lnTo>
                <a:cubicBezTo>
                  <a:pt x="292443" y="2772923"/>
                  <a:pt x="302277" y="2761493"/>
                  <a:pt x="308919" y="2748210"/>
                </a:cubicBezTo>
                <a:cubicBezTo>
                  <a:pt x="325395" y="2715259"/>
                  <a:pt x="346697" y="2684306"/>
                  <a:pt x="358346" y="2649356"/>
                </a:cubicBezTo>
                <a:cubicBezTo>
                  <a:pt x="362465" y="2636999"/>
                  <a:pt x="362565" y="2622457"/>
                  <a:pt x="370702" y="2612286"/>
                </a:cubicBezTo>
                <a:cubicBezTo>
                  <a:pt x="379979" y="2600689"/>
                  <a:pt x="395416" y="2595810"/>
                  <a:pt x="407773" y="2587572"/>
                </a:cubicBezTo>
                <a:cubicBezTo>
                  <a:pt x="411892" y="2571096"/>
                  <a:pt x="412534" y="2553335"/>
                  <a:pt x="420129" y="2538145"/>
                </a:cubicBezTo>
                <a:cubicBezTo>
                  <a:pt x="433412" y="2511579"/>
                  <a:pt x="453080" y="2488718"/>
                  <a:pt x="469556" y="2464005"/>
                </a:cubicBezTo>
                <a:lnTo>
                  <a:pt x="494270" y="2426934"/>
                </a:lnTo>
                <a:cubicBezTo>
                  <a:pt x="502508" y="2414577"/>
                  <a:pt x="513467" y="2403653"/>
                  <a:pt x="518983" y="2389864"/>
                </a:cubicBezTo>
                <a:cubicBezTo>
                  <a:pt x="527221" y="2369269"/>
                  <a:pt x="536683" y="2349123"/>
                  <a:pt x="543697" y="2328080"/>
                </a:cubicBezTo>
                <a:cubicBezTo>
                  <a:pt x="549068" y="2311969"/>
                  <a:pt x="550091" y="2294554"/>
                  <a:pt x="556054" y="2278653"/>
                </a:cubicBezTo>
                <a:cubicBezTo>
                  <a:pt x="562522" y="2261406"/>
                  <a:pt x="573511" y="2246157"/>
                  <a:pt x="580767" y="2229226"/>
                </a:cubicBezTo>
                <a:cubicBezTo>
                  <a:pt x="626503" y="2122508"/>
                  <a:pt x="547456" y="2285106"/>
                  <a:pt x="605481" y="2130372"/>
                </a:cubicBezTo>
                <a:cubicBezTo>
                  <a:pt x="610695" y="2116467"/>
                  <a:pt x="621956" y="2105659"/>
                  <a:pt x="630194" y="2093302"/>
                </a:cubicBezTo>
                <a:cubicBezTo>
                  <a:pt x="637250" y="2058024"/>
                  <a:pt x="644437" y="2016995"/>
                  <a:pt x="654908" y="1982091"/>
                </a:cubicBezTo>
                <a:cubicBezTo>
                  <a:pt x="662393" y="1957140"/>
                  <a:pt x="671383" y="1932664"/>
                  <a:pt x="679621" y="1907951"/>
                </a:cubicBezTo>
                <a:lnTo>
                  <a:pt x="691978" y="1870880"/>
                </a:lnTo>
                <a:cubicBezTo>
                  <a:pt x="696097" y="1842048"/>
                  <a:pt x="699125" y="1813038"/>
                  <a:pt x="704335" y="1784383"/>
                </a:cubicBezTo>
                <a:cubicBezTo>
                  <a:pt x="707373" y="1767674"/>
                  <a:pt x="713654" y="1751665"/>
                  <a:pt x="716692" y="1734956"/>
                </a:cubicBezTo>
                <a:cubicBezTo>
                  <a:pt x="721902" y="1706301"/>
                  <a:pt x="723838" y="1677114"/>
                  <a:pt x="729048" y="1648459"/>
                </a:cubicBezTo>
                <a:cubicBezTo>
                  <a:pt x="732086" y="1631750"/>
                  <a:pt x="738613" y="1615784"/>
                  <a:pt x="741405" y="1599032"/>
                </a:cubicBezTo>
                <a:cubicBezTo>
                  <a:pt x="746864" y="1566276"/>
                  <a:pt x="746804" y="1532649"/>
                  <a:pt x="753762" y="1500178"/>
                </a:cubicBezTo>
                <a:cubicBezTo>
                  <a:pt x="772303" y="1413650"/>
                  <a:pt x="775382" y="1450766"/>
                  <a:pt x="790832" y="1388967"/>
                </a:cubicBezTo>
                <a:cubicBezTo>
                  <a:pt x="794951" y="1372491"/>
                  <a:pt x="798309" y="1355807"/>
                  <a:pt x="803189" y="1339540"/>
                </a:cubicBezTo>
                <a:cubicBezTo>
                  <a:pt x="810674" y="1314588"/>
                  <a:pt x="821584" y="1290672"/>
                  <a:pt x="827902" y="1265399"/>
                </a:cubicBezTo>
                <a:cubicBezTo>
                  <a:pt x="834173" y="1240314"/>
                  <a:pt x="841979" y="1203722"/>
                  <a:pt x="852616" y="1178902"/>
                </a:cubicBezTo>
                <a:cubicBezTo>
                  <a:pt x="859872" y="1161971"/>
                  <a:pt x="869091" y="1145951"/>
                  <a:pt x="877329" y="1129475"/>
                </a:cubicBezTo>
                <a:cubicBezTo>
                  <a:pt x="908671" y="972767"/>
                  <a:pt x="866671" y="1141990"/>
                  <a:pt x="914400" y="1030621"/>
                </a:cubicBezTo>
                <a:cubicBezTo>
                  <a:pt x="921090" y="1015011"/>
                  <a:pt x="919161" y="996384"/>
                  <a:pt x="926756" y="981194"/>
                </a:cubicBezTo>
                <a:cubicBezTo>
                  <a:pt x="940039" y="954628"/>
                  <a:pt x="976183" y="907053"/>
                  <a:pt x="976183" y="907053"/>
                </a:cubicBezTo>
                <a:cubicBezTo>
                  <a:pt x="984100" y="875387"/>
                  <a:pt x="1007885" y="769508"/>
                  <a:pt x="1025610" y="734059"/>
                </a:cubicBezTo>
                <a:cubicBezTo>
                  <a:pt x="1043293" y="698695"/>
                  <a:pt x="1053590" y="683925"/>
                  <a:pt x="1062681" y="647561"/>
                </a:cubicBezTo>
                <a:cubicBezTo>
                  <a:pt x="1067775" y="627186"/>
                  <a:pt x="1069943" y="606153"/>
                  <a:pt x="1075037" y="585778"/>
                </a:cubicBezTo>
                <a:cubicBezTo>
                  <a:pt x="1098594" y="491547"/>
                  <a:pt x="1076634" y="614864"/>
                  <a:pt x="1099751" y="499280"/>
                </a:cubicBezTo>
                <a:cubicBezTo>
                  <a:pt x="1104665" y="474712"/>
                  <a:pt x="1104185" y="448909"/>
                  <a:pt x="1112108" y="425140"/>
                </a:cubicBezTo>
                <a:cubicBezTo>
                  <a:pt x="1126819" y="381008"/>
                  <a:pt x="1177421" y="361004"/>
                  <a:pt x="1210962" y="338643"/>
                </a:cubicBezTo>
                <a:lnTo>
                  <a:pt x="1248032" y="313929"/>
                </a:lnTo>
                <a:cubicBezTo>
                  <a:pt x="1256270" y="301572"/>
                  <a:pt x="1266105" y="290142"/>
                  <a:pt x="1272746" y="276859"/>
                </a:cubicBezTo>
                <a:cubicBezTo>
                  <a:pt x="1278571" y="265209"/>
                  <a:pt x="1275892" y="248998"/>
                  <a:pt x="1285102" y="239788"/>
                </a:cubicBezTo>
                <a:cubicBezTo>
                  <a:pt x="1294312" y="230578"/>
                  <a:pt x="1309816" y="231551"/>
                  <a:pt x="1322173" y="227432"/>
                </a:cubicBezTo>
                <a:cubicBezTo>
                  <a:pt x="1346886" y="202718"/>
                  <a:pt x="1375343" y="181251"/>
                  <a:pt x="1396313" y="153291"/>
                </a:cubicBezTo>
                <a:cubicBezTo>
                  <a:pt x="1408670" y="136815"/>
                  <a:pt x="1418820" y="118426"/>
                  <a:pt x="1433383" y="103864"/>
                </a:cubicBezTo>
                <a:cubicBezTo>
                  <a:pt x="1443884" y="93363"/>
                  <a:pt x="1459953" y="89652"/>
                  <a:pt x="1470454" y="79151"/>
                </a:cubicBezTo>
                <a:cubicBezTo>
                  <a:pt x="1549606" y="0"/>
                  <a:pt x="1484199" y="29261"/>
                  <a:pt x="1556951" y="5010"/>
                </a:cubicBezTo>
                <a:cubicBezTo>
                  <a:pt x="1577546" y="9129"/>
                  <a:pt x="1599950" y="7974"/>
                  <a:pt x="1618735" y="17367"/>
                </a:cubicBezTo>
                <a:cubicBezTo>
                  <a:pt x="1649556" y="32778"/>
                  <a:pt x="1668307" y="75368"/>
                  <a:pt x="1680519" y="103864"/>
                </a:cubicBezTo>
                <a:cubicBezTo>
                  <a:pt x="1685650" y="115836"/>
                  <a:pt x="1685650" y="130097"/>
                  <a:pt x="1692875" y="140934"/>
                </a:cubicBezTo>
                <a:cubicBezTo>
                  <a:pt x="1702569" y="155474"/>
                  <a:pt x="1715726" y="167848"/>
                  <a:pt x="1729946" y="178005"/>
                </a:cubicBezTo>
                <a:cubicBezTo>
                  <a:pt x="1763872" y="202238"/>
                  <a:pt x="1787253" y="198242"/>
                  <a:pt x="1816443" y="227432"/>
                </a:cubicBezTo>
                <a:cubicBezTo>
                  <a:pt x="1836630" y="247619"/>
                  <a:pt x="1860689" y="289376"/>
                  <a:pt x="1878227" y="313929"/>
                </a:cubicBezTo>
                <a:cubicBezTo>
                  <a:pt x="1954843" y="421191"/>
                  <a:pt x="1881782" y="313082"/>
                  <a:pt x="1940010" y="400426"/>
                </a:cubicBezTo>
                <a:cubicBezTo>
                  <a:pt x="1944129" y="421021"/>
                  <a:pt x="1942974" y="443425"/>
                  <a:pt x="1952367" y="462210"/>
                </a:cubicBezTo>
                <a:cubicBezTo>
                  <a:pt x="1960182" y="477840"/>
                  <a:pt x="1979280" y="485060"/>
                  <a:pt x="1989437" y="499280"/>
                </a:cubicBezTo>
                <a:cubicBezTo>
                  <a:pt x="2005129" y="521248"/>
                  <a:pt x="2018825" y="558887"/>
                  <a:pt x="2026508" y="585778"/>
                </a:cubicBezTo>
                <a:cubicBezTo>
                  <a:pt x="2051125" y="671939"/>
                  <a:pt x="2026948" y="600120"/>
                  <a:pt x="2051221" y="709345"/>
                </a:cubicBezTo>
                <a:cubicBezTo>
                  <a:pt x="2077688" y="828445"/>
                  <a:pt x="2049024" y="647835"/>
                  <a:pt x="2075935" y="795843"/>
                </a:cubicBezTo>
                <a:cubicBezTo>
                  <a:pt x="2101601" y="937002"/>
                  <a:pt x="2070473" y="828884"/>
                  <a:pt x="2113005" y="956480"/>
                </a:cubicBezTo>
                <a:cubicBezTo>
                  <a:pt x="2117124" y="968837"/>
                  <a:pt x="2118137" y="982713"/>
                  <a:pt x="2125362" y="993551"/>
                </a:cubicBezTo>
                <a:cubicBezTo>
                  <a:pt x="2133600" y="1005908"/>
                  <a:pt x="2143434" y="1017338"/>
                  <a:pt x="2150075" y="1030621"/>
                </a:cubicBezTo>
                <a:cubicBezTo>
                  <a:pt x="2174122" y="1078715"/>
                  <a:pt x="2151033" y="1061688"/>
                  <a:pt x="2174789" y="1117118"/>
                </a:cubicBezTo>
                <a:cubicBezTo>
                  <a:pt x="2180639" y="1130768"/>
                  <a:pt x="2191264" y="1141831"/>
                  <a:pt x="2199502" y="1154188"/>
                </a:cubicBezTo>
                <a:cubicBezTo>
                  <a:pt x="2203066" y="1172007"/>
                  <a:pt x="2227218" y="1319331"/>
                  <a:pt x="2248929" y="1351897"/>
                </a:cubicBezTo>
                <a:cubicBezTo>
                  <a:pt x="2265405" y="1376610"/>
                  <a:pt x="2288963" y="1397859"/>
                  <a:pt x="2298356" y="1426037"/>
                </a:cubicBezTo>
                <a:lnTo>
                  <a:pt x="2335427" y="1537248"/>
                </a:lnTo>
                <a:lnTo>
                  <a:pt x="2347783" y="1574318"/>
                </a:lnTo>
                <a:cubicBezTo>
                  <a:pt x="2351902" y="1586675"/>
                  <a:pt x="2356981" y="1598752"/>
                  <a:pt x="2360140" y="1611388"/>
                </a:cubicBezTo>
                <a:cubicBezTo>
                  <a:pt x="2364259" y="1627864"/>
                  <a:pt x="2367617" y="1644549"/>
                  <a:pt x="2372497" y="1660816"/>
                </a:cubicBezTo>
                <a:cubicBezTo>
                  <a:pt x="2379982" y="1685767"/>
                  <a:pt x="2392927" y="1709260"/>
                  <a:pt x="2397210" y="1734956"/>
                </a:cubicBezTo>
                <a:cubicBezTo>
                  <a:pt x="2401329" y="1759670"/>
                  <a:pt x="2403490" y="1784791"/>
                  <a:pt x="2409567" y="1809097"/>
                </a:cubicBezTo>
                <a:cubicBezTo>
                  <a:pt x="2415885" y="1834369"/>
                  <a:pt x="2434281" y="1883237"/>
                  <a:pt x="2434281" y="1883237"/>
                </a:cubicBezTo>
                <a:cubicBezTo>
                  <a:pt x="2438400" y="1920307"/>
                  <a:pt x="2437591" y="1958263"/>
                  <a:pt x="2446637" y="1994448"/>
                </a:cubicBezTo>
                <a:cubicBezTo>
                  <a:pt x="2450239" y="2008856"/>
                  <a:pt x="2464709" y="2018235"/>
                  <a:pt x="2471351" y="2031518"/>
                </a:cubicBezTo>
                <a:cubicBezTo>
                  <a:pt x="2477176" y="2043168"/>
                  <a:pt x="2478577" y="2056616"/>
                  <a:pt x="2483708" y="2068588"/>
                </a:cubicBezTo>
                <a:cubicBezTo>
                  <a:pt x="2498776" y="2103748"/>
                  <a:pt x="2513534" y="2118867"/>
                  <a:pt x="2520778" y="2155086"/>
                </a:cubicBezTo>
                <a:cubicBezTo>
                  <a:pt x="2530605" y="2204222"/>
                  <a:pt x="2537254" y="2253940"/>
                  <a:pt x="2545492" y="2303367"/>
                </a:cubicBezTo>
                <a:cubicBezTo>
                  <a:pt x="2549611" y="2328080"/>
                  <a:pt x="2554740" y="2352646"/>
                  <a:pt x="2557848" y="2377507"/>
                </a:cubicBezTo>
                <a:cubicBezTo>
                  <a:pt x="2561967" y="2410458"/>
                  <a:pt x="2565509" y="2443487"/>
                  <a:pt x="2570205" y="2476361"/>
                </a:cubicBezTo>
                <a:cubicBezTo>
                  <a:pt x="2573748" y="2501164"/>
                  <a:pt x="2578752" y="2525739"/>
                  <a:pt x="2582562" y="2550502"/>
                </a:cubicBezTo>
                <a:cubicBezTo>
                  <a:pt x="2586991" y="2579288"/>
                  <a:pt x="2589207" y="2608439"/>
                  <a:pt x="2594919" y="2636999"/>
                </a:cubicBezTo>
                <a:cubicBezTo>
                  <a:pt x="2597473" y="2649771"/>
                  <a:pt x="2604116" y="2661434"/>
                  <a:pt x="2607275" y="2674070"/>
                </a:cubicBezTo>
                <a:cubicBezTo>
                  <a:pt x="2612369" y="2694445"/>
                  <a:pt x="2614538" y="2715478"/>
                  <a:pt x="2619632" y="2735853"/>
                </a:cubicBezTo>
                <a:cubicBezTo>
                  <a:pt x="2622791" y="2748490"/>
                  <a:pt x="2625663" y="2761538"/>
                  <a:pt x="2631989" y="2772924"/>
                </a:cubicBezTo>
                <a:cubicBezTo>
                  <a:pt x="2646413" y="2798888"/>
                  <a:pt x="2672024" y="2818886"/>
                  <a:pt x="2681416" y="2847064"/>
                </a:cubicBezTo>
                <a:cubicBezTo>
                  <a:pt x="2689654" y="2871778"/>
                  <a:pt x="2691679" y="2899530"/>
                  <a:pt x="2706129" y="2921205"/>
                </a:cubicBezTo>
                <a:cubicBezTo>
                  <a:pt x="2714367" y="2933562"/>
                  <a:pt x="2724811" y="2944704"/>
                  <a:pt x="2730843" y="2958275"/>
                </a:cubicBezTo>
                <a:cubicBezTo>
                  <a:pt x="2787618" y="3086020"/>
                  <a:pt x="2719727" y="2984644"/>
                  <a:pt x="2792627" y="3081843"/>
                </a:cubicBezTo>
                <a:cubicBezTo>
                  <a:pt x="2820544" y="3165600"/>
                  <a:pt x="2781116" y="3065729"/>
                  <a:pt x="2854410" y="3168340"/>
                </a:cubicBezTo>
                <a:cubicBezTo>
                  <a:pt x="2861981" y="3178939"/>
                  <a:pt x="2860942" y="3193760"/>
                  <a:pt x="2866767" y="3205410"/>
                </a:cubicBezTo>
                <a:cubicBezTo>
                  <a:pt x="2873409" y="3218693"/>
                  <a:pt x="2883243" y="3230123"/>
                  <a:pt x="2891481" y="3242480"/>
                </a:cubicBezTo>
                <a:cubicBezTo>
                  <a:pt x="2895600" y="3254837"/>
                  <a:pt x="2900259" y="3267027"/>
                  <a:pt x="2903837" y="3279551"/>
                </a:cubicBezTo>
                <a:cubicBezTo>
                  <a:pt x="2908502" y="3295880"/>
                  <a:pt x="2909504" y="3313368"/>
                  <a:pt x="2916194" y="3328978"/>
                </a:cubicBezTo>
                <a:cubicBezTo>
                  <a:pt x="2922044" y="3342628"/>
                  <a:pt x="2932670" y="3353691"/>
                  <a:pt x="2940908" y="3366048"/>
                </a:cubicBezTo>
                <a:cubicBezTo>
                  <a:pt x="2945027" y="3386643"/>
                  <a:pt x="2949507" y="3407168"/>
                  <a:pt x="2953264" y="3427832"/>
                </a:cubicBezTo>
                <a:cubicBezTo>
                  <a:pt x="2960607" y="3468220"/>
                  <a:pt x="2967805" y="3523064"/>
                  <a:pt x="2977978" y="3563756"/>
                </a:cubicBezTo>
                <a:cubicBezTo>
                  <a:pt x="2988223" y="3604734"/>
                  <a:pt x="2978390" y="3600826"/>
                  <a:pt x="3002692" y="3600826"/>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4" name="23 Forma libre"/>
          <p:cNvSpPr/>
          <p:nvPr/>
        </p:nvSpPr>
        <p:spPr>
          <a:xfrm>
            <a:off x="2901986" y="5138559"/>
            <a:ext cx="3091041" cy="425271"/>
          </a:xfrm>
          <a:custGeom>
            <a:avLst/>
            <a:gdLst>
              <a:gd name="connsiteX0" fmla="*/ 63636 w 3091041"/>
              <a:gd name="connsiteY0" fmla="*/ 51279 h 425271"/>
              <a:gd name="connsiteX1" fmla="*/ 125419 w 3091041"/>
              <a:gd name="connsiteY1" fmla="*/ 125419 h 425271"/>
              <a:gd name="connsiteX2" fmla="*/ 162490 w 3091041"/>
              <a:gd name="connsiteY2" fmla="*/ 137776 h 425271"/>
              <a:gd name="connsiteX3" fmla="*/ 261344 w 3091041"/>
              <a:gd name="connsiteY3" fmla="*/ 224273 h 425271"/>
              <a:gd name="connsiteX4" fmla="*/ 335484 w 3091041"/>
              <a:gd name="connsiteY4" fmla="*/ 248987 h 425271"/>
              <a:gd name="connsiteX5" fmla="*/ 372555 w 3091041"/>
              <a:gd name="connsiteY5" fmla="*/ 273700 h 425271"/>
              <a:gd name="connsiteX6" fmla="*/ 496122 w 3091041"/>
              <a:gd name="connsiteY6" fmla="*/ 310771 h 425271"/>
              <a:gd name="connsiteX7" fmla="*/ 718544 w 3091041"/>
              <a:gd name="connsiteY7" fmla="*/ 335484 h 425271"/>
              <a:gd name="connsiteX8" fmla="*/ 780328 w 3091041"/>
              <a:gd name="connsiteY8" fmla="*/ 347841 h 425271"/>
              <a:gd name="connsiteX9" fmla="*/ 866825 w 3091041"/>
              <a:gd name="connsiteY9" fmla="*/ 360198 h 425271"/>
              <a:gd name="connsiteX10" fmla="*/ 965679 w 3091041"/>
              <a:gd name="connsiteY10" fmla="*/ 397268 h 425271"/>
              <a:gd name="connsiteX11" fmla="*/ 1052176 w 3091041"/>
              <a:gd name="connsiteY11" fmla="*/ 421982 h 425271"/>
              <a:gd name="connsiteX12" fmla="*/ 1558803 w 3091041"/>
              <a:gd name="connsiteY12" fmla="*/ 409625 h 425271"/>
              <a:gd name="connsiteX13" fmla="*/ 1583517 w 3091041"/>
              <a:gd name="connsiteY13" fmla="*/ 372555 h 425271"/>
              <a:gd name="connsiteX14" fmla="*/ 1645300 w 3091041"/>
              <a:gd name="connsiteY14" fmla="*/ 360198 h 425271"/>
              <a:gd name="connsiteX15" fmla="*/ 1682371 w 3091041"/>
              <a:gd name="connsiteY15" fmla="*/ 347841 h 425271"/>
              <a:gd name="connsiteX16" fmla="*/ 1731798 w 3091041"/>
              <a:gd name="connsiteY16" fmla="*/ 335484 h 425271"/>
              <a:gd name="connsiteX17" fmla="*/ 1880079 w 3091041"/>
              <a:gd name="connsiteY17" fmla="*/ 360198 h 425271"/>
              <a:gd name="connsiteX18" fmla="*/ 2003646 w 3091041"/>
              <a:gd name="connsiteY18" fmla="*/ 384911 h 425271"/>
              <a:gd name="connsiteX19" fmla="*/ 2349636 w 3091041"/>
              <a:gd name="connsiteY19" fmla="*/ 397268 h 425271"/>
              <a:gd name="connsiteX20" fmla="*/ 2720338 w 3091041"/>
              <a:gd name="connsiteY20" fmla="*/ 384911 h 425271"/>
              <a:gd name="connsiteX21" fmla="*/ 2757409 w 3091041"/>
              <a:gd name="connsiteY21" fmla="*/ 360198 h 425271"/>
              <a:gd name="connsiteX22" fmla="*/ 2794479 w 3091041"/>
              <a:gd name="connsiteY22" fmla="*/ 347841 h 425271"/>
              <a:gd name="connsiteX23" fmla="*/ 2880976 w 3091041"/>
              <a:gd name="connsiteY23" fmla="*/ 335484 h 425271"/>
              <a:gd name="connsiteX24" fmla="*/ 2967473 w 3091041"/>
              <a:gd name="connsiteY24" fmla="*/ 310771 h 425271"/>
              <a:gd name="connsiteX25" fmla="*/ 3029257 w 3091041"/>
              <a:gd name="connsiteY25" fmla="*/ 211917 h 425271"/>
              <a:gd name="connsiteX26" fmla="*/ 3091041 w 3091041"/>
              <a:gd name="connsiteY26" fmla="*/ 100706 h 425271"/>
              <a:gd name="connsiteX27" fmla="*/ 3053971 w 3091041"/>
              <a:gd name="connsiteY27" fmla="*/ 38922 h 42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091041" h="425271">
                <a:moveTo>
                  <a:pt x="63636" y="51279"/>
                </a:moveTo>
                <a:cubicBezTo>
                  <a:pt x="191869" y="136767"/>
                  <a:pt x="0" y="0"/>
                  <a:pt x="125419" y="125419"/>
                </a:cubicBezTo>
                <a:cubicBezTo>
                  <a:pt x="134629" y="134629"/>
                  <a:pt x="150133" y="133657"/>
                  <a:pt x="162490" y="137776"/>
                </a:cubicBezTo>
                <a:cubicBezTo>
                  <a:pt x="191323" y="181025"/>
                  <a:pt x="199559" y="203677"/>
                  <a:pt x="261344" y="224273"/>
                </a:cubicBezTo>
                <a:cubicBezTo>
                  <a:pt x="286057" y="232511"/>
                  <a:pt x="313809" y="234537"/>
                  <a:pt x="335484" y="248987"/>
                </a:cubicBezTo>
                <a:cubicBezTo>
                  <a:pt x="347841" y="257225"/>
                  <a:pt x="358984" y="267668"/>
                  <a:pt x="372555" y="273700"/>
                </a:cubicBezTo>
                <a:cubicBezTo>
                  <a:pt x="392331" y="282489"/>
                  <a:pt x="467367" y="305979"/>
                  <a:pt x="496122" y="310771"/>
                </a:cubicBezTo>
                <a:cubicBezTo>
                  <a:pt x="586752" y="325876"/>
                  <a:pt x="623386" y="322796"/>
                  <a:pt x="718544" y="335484"/>
                </a:cubicBezTo>
                <a:cubicBezTo>
                  <a:pt x="739362" y="338260"/>
                  <a:pt x="759611" y="344388"/>
                  <a:pt x="780328" y="347841"/>
                </a:cubicBezTo>
                <a:cubicBezTo>
                  <a:pt x="809057" y="352629"/>
                  <a:pt x="837993" y="356079"/>
                  <a:pt x="866825" y="360198"/>
                </a:cubicBezTo>
                <a:cubicBezTo>
                  <a:pt x="950967" y="388246"/>
                  <a:pt x="847475" y="352942"/>
                  <a:pt x="965679" y="397268"/>
                </a:cubicBezTo>
                <a:cubicBezTo>
                  <a:pt x="1001137" y="410565"/>
                  <a:pt x="1013221" y="412243"/>
                  <a:pt x="1052176" y="421982"/>
                </a:cubicBezTo>
                <a:cubicBezTo>
                  <a:pt x="1221052" y="417863"/>
                  <a:pt x="1390603" y="425271"/>
                  <a:pt x="1558803" y="409625"/>
                </a:cubicBezTo>
                <a:cubicBezTo>
                  <a:pt x="1573590" y="408249"/>
                  <a:pt x="1570623" y="379923"/>
                  <a:pt x="1583517" y="372555"/>
                </a:cubicBezTo>
                <a:cubicBezTo>
                  <a:pt x="1601752" y="362135"/>
                  <a:pt x="1624925" y="365292"/>
                  <a:pt x="1645300" y="360198"/>
                </a:cubicBezTo>
                <a:cubicBezTo>
                  <a:pt x="1657937" y="357039"/>
                  <a:pt x="1669847" y="351419"/>
                  <a:pt x="1682371" y="347841"/>
                </a:cubicBezTo>
                <a:cubicBezTo>
                  <a:pt x="1698700" y="343175"/>
                  <a:pt x="1715322" y="339603"/>
                  <a:pt x="1731798" y="335484"/>
                </a:cubicBezTo>
                <a:cubicBezTo>
                  <a:pt x="1843028" y="363292"/>
                  <a:pt x="1706521" y="331271"/>
                  <a:pt x="1880079" y="360198"/>
                </a:cubicBezTo>
                <a:cubicBezTo>
                  <a:pt x="1949183" y="371716"/>
                  <a:pt x="1919583" y="379966"/>
                  <a:pt x="2003646" y="384911"/>
                </a:cubicBezTo>
                <a:cubicBezTo>
                  <a:pt x="2118850" y="391688"/>
                  <a:pt x="2234306" y="393149"/>
                  <a:pt x="2349636" y="397268"/>
                </a:cubicBezTo>
                <a:cubicBezTo>
                  <a:pt x="2473203" y="393149"/>
                  <a:pt x="2597210" y="396104"/>
                  <a:pt x="2720338" y="384911"/>
                </a:cubicBezTo>
                <a:cubicBezTo>
                  <a:pt x="2735128" y="383566"/>
                  <a:pt x="2744126" y="366840"/>
                  <a:pt x="2757409" y="360198"/>
                </a:cubicBezTo>
                <a:cubicBezTo>
                  <a:pt x="2769059" y="354373"/>
                  <a:pt x="2781707" y="350395"/>
                  <a:pt x="2794479" y="347841"/>
                </a:cubicBezTo>
                <a:cubicBezTo>
                  <a:pt x="2823038" y="342129"/>
                  <a:pt x="2852321" y="340694"/>
                  <a:pt x="2880976" y="335484"/>
                </a:cubicBezTo>
                <a:cubicBezTo>
                  <a:pt x="2915106" y="329278"/>
                  <a:pt x="2935715" y="321356"/>
                  <a:pt x="2967473" y="310771"/>
                </a:cubicBezTo>
                <a:cubicBezTo>
                  <a:pt x="3056399" y="251487"/>
                  <a:pt x="2946910" y="335438"/>
                  <a:pt x="3029257" y="211917"/>
                </a:cubicBezTo>
                <a:cubicBezTo>
                  <a:pt x="3085909" y="126938"/>
                  <a:pt x="3069291" y="165954"/>
                  <a:pt x="3091041" y="100706"/>
                </a:cubicBezTo>
                <a:cubicBezTo>
                  <a:pt x="3075000" y="52584"/>
                  <a:pt x="3087894" y="72846"/>
                  <a:pt x="3053971" y="3892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25" name="24 Forma libre"/>
          <p:cNvSpPr/>
          <p:nvPr/>
        </p:nvSpPr>
        <p:spPr>
          <a:xfrm>
            <a:off x="4436606" y="1606378"/>
            <a:ext cx="424168" cy="4072643"/>
          </a:xfrm>
          <a:custGeom>
            <a:avLst/>
            <a:gdLst>
              <a:gd name="connsiteX0" fmla="*/ 73610 w 424168"/>
              <a:gd name="connsiteY0" fmla="*/ 0 h 4072643"/>
              <a:gd name="connsiteX1" fmla="*/ 61253 w 424168"/>
              <a:gd name="connsiteY1" fmla="*/ 123568 h 4072643"/>
              <a:gd name="connsiteX2" fmla="*/ 48897 w 424168"/>
              <a:gd name="connsiteY2" fmla="*/ 185352 h 4072643"/>
              <a:gd name="connsiteX3" fmla="*/ 36540 w 424168"/>
              <a:gd name="connsiteY3" fmla="*/ 271849 h 4072643"/>
              <a:gd name="connsiteX4" fmla="*/ 24183 w 424168"/>
              <a:gd name="connsiteY4" fmla="*/ 889687 h 4072643"/>
              <a:gd name="connsiteX5" fmla="*/ 36540 w 424168"/>
              <a:gd name="connsiteY5" fmla="*/ 926757 h 4072643"/>
              <a:gd name="connsiteX6" fmla="*/ 48897 w 424168"/>
              <a:gd name="connsiteY6" fmla="*/ 1000898 h 4072643"/>
              <a:gd name="connsiteX7" fmla="*/ 61253 w 424168"/>
              <a:gd name="connsiteY7" fmla="*/ 1050325 h 4072643"/>
              <a:gd name="connsiteX8" fmla="*/ 85967 w 424168"/>
              <a:gd name="connsiteY8" fmla="*/ 1186249 h 4072643"/>
              <a:gd name="connsiteX9" fmla="*/ 110680 w 424168"/>
              <a:gd name="connsiteY9" fmla="*/ 1260390 h 4072643"/>
              <a:gd name="connsiteX10" fmla="*/ 135394 w 424168"/>
              <a:gd name="connsiteY10" fmla="*/ 1297460 h 4072643"/>
              <a:gd name="connsiteX11" fmla="*/ 147751 w 424168"/>
              <a:gd name="connsiteY11" fmla="*/ 1346887 h 4072643"/>
              <a:gd name="connsiteX12" fmla="*/ 172464 w 424168"/>
              <a:gd name="connsiteY12" fmla="*/ 1421027 h 4072643"/>
              <a:gd name="connsiteX13" fmla="*/ 184821 w 424168"/>
              <a:gd name="connsiteY13" fmla="*/ 1470454 h 4072643"/>
              <a:gd name="connsiteX14" fmla="*/ 209535 w 424168"/>
              <a:gd name="connsiteY14" fmla="*/ 1544595 h 4072643"/>
              <a:gd name="connsiteX15" fmla="*/ 221891 w 424168"/>
              <a:gd name="connsiteY15" fmla="*/ 1594022 h 4072643"/>
              <a:gd name="connsiteX16" fmla="*/ 246605 w 424168"/>
              <a:gd name="connsiteY16" fmla="*/ 1643449 h 4072643"/>
              <a:gd name="connsiteX17" fmla="*/ 296032 w 424168"/>
              <a:gd name="connsiteY17" fmla="*/ 1791730 h 4072643"/>
              <a:gd name="connsiteX18" fmla="*/ 308389 w 424168"/>
              <a:gd name="connsiteY18" fmla="*/ 1927654 h 4072643"/>
              <a:gd name="connsiteX19" fmla="*/ 345459 w 424168"/>
              <a:gd name="connsiteY19" fmla="*/ 2063579 h 4072643"/>
              <a:gd name="connsiteX20" fmla="*/ 357816 w 424168"/>
              <a:gd name="connsiteY20" fmla="*/ 2113006 h 4072643"/>
              <a:gd name="connsiteX21" fmla="*/ 357816 w 424168"/>
              <a:gd name="connsiteY21" fmla="*/ 2854411 h 4072643"/>
              <a:gd name="connsiteX22" fmla="*/ 345459 w 424168"/>
              <a:gd name="connsiteY22" fmla="*/ 2916195 h 4072643"/>
              <a:gd name="connsiteX23" fmla="*/ 333102 w 424168"/>
              <a:gd name="connsiteY23" fmla="*/ 3027406 h 4072643"/>
              <a:gd name="connsiteX24" fmla="*/ 345459 w 424168"/>
              <a:gd name="connsiteY24" fmla="*/ 3348681 h 4072643"/>
              <a:gd name="connsiteX25" fmla="*/ 357816 w 424168"/>
              <a:gd name="connsiteY25" fmla="*/ 3410465 h 4072643"/>
              <a:gd name="connsiteX26" fmla="*/ 382529 w 424168"/>
              <a:gd name="connsiteY26" fmla="*/ 3645244 h 4072643"/>
              <a:gd name="connsiteX27" fmla="*/ 394886 w 424168"/>
              <a:gd name="connsiteY27" fmla="*/ 3867665 h 4072643"/>
              <a:gd name="connsiteX28" fmla="*/ 419599 w 424168"/>
              <a:gd name="connsiteY28" fmla="*/ 3929449 h 407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24168" h="4072643">
                <a:moveTo>
                  <a:pt x="73610" y="0"/>
                </a:moveTo>
                <a:cubicBezTo>
                  <a:pt x="69491" y="41189"/>
                  <a:pt x="66724" y="82536"/>
                  <a:pt x="61253" y="123568"/>
                </a:cubicBezTo>
                <a:cubicBezTo>
                  <a:pt x="58477" y="144386"/>
                  <a:pt x="52350" y="164635"/>
                  <a:pt x="48897" y="185352"/>
                </a:cubicBezTo>
                <a:cubicBezTo>
                  <a:pt x="44109" y="214081"/>
                  <a:pt x="40659" y="243017"/>
                  <a:pt x="36540" y="271849"/>
                </a:cubicBezTo>
                <a:cubicBezTo>
                  <a:pt x="14345" y="593670"/>
                  <a:pt x="0" y="599495"/>
                  <a:pt x="24183" y="889687"/>
                </a:cubicBezTo>
                <a:cubicBezTo>
                  <a:pt x="25265" y="902667"/>
                  <a:pt x="32421" y="914400"/>
                  <a:pt x="36540" y="926757"/>
                </a:cubicBezTo>
                <a:cubicBezTo>
                  <a:pt x="40659" y="951471"/>
                  <a:pt x="43984" y="976330"/>
                  <a:pt x="48897" y="1000898"/>
                </a:cubicBezTo>
                <a:cubicBezTo>
                  <a:pt x="52227" y="1017551"/>
                  <a:pt x="58215" y="1033616"/>
                  <a:pt x="61253" y="1050325"/>
                </a:cubicBezTo>
                <a:cubicBezTo>
                  <a:pt x="75981" y="1131332"/>
                  <a:pt x="66564" y="1121571"/>
                  <a:pt x="85967" y="1186249"/>
                </a:cubicBezTo>
                <a:cubicBezTo>
                  <a:pt x="93452" y="1211201"/>
                  <a:pt x="96230" y="1238715"/>
                  <a:pt x="110680" y="1260390"/>
                </a:cubicBezTo>
                <a:lnTo>
                  <a:pt x="135394" y="1297460"/>
                </a:lnTo>
                <a:cubicBezTo>
                  <a:pt x="139513" y="1313936"/>
                  <a:pt x="142871" y="1330620"/>
                  <a:pt x="147751" y="1346887"/>
                </a:cubicBezTo>
                <a:cubicBezTo>
                  <a:pt x="155236" y="1371838"/>
                  <a:pt x="166146" y="1395755"/>
                  <a:pt x="172464" y="1421027"/>
                </a:cubicBezTo>
                <a:cubicBezTo>
                  <a:pt x="176583" y="1437503"/>
                  <a:pt x="179941" y="1454187"/>
                  <a:pt x="184821" y="1470454"/>
                </a:cubicBezTo>
                <a:cubicBezTo>
                  <a:pt x="192307" y="1495406"/>
                  <a:pt x="203217" y="1519322"/>
                  <a:pt x="209535" y="1544595"/>
                </a:cubicBezTo>
                <a:cubicBezTo>
                  <a:pt x="213654" y="1561071"/>
                  <a:pt x="215928" y="1578121"/>
                  <a:pt x="221891" y="1594022"/>
                </a:cubicBezTo>
                <a:cubicBezTo>
                  <a:pt x="228359" y="1611270"/>
                  <a:pt x="240780" y="1625974"/>
                  <a:pt x="246605" y="1643449"/>
                </a:cubicBezTo>
                <a:cubicBezTo>
                  <a:pt x="304967" y="1818536"/>
                  <a:pt x="240302" y="1680272"/>
                  <a:pt x="296032" y="1791730"/>
                </a:cubicBezTo>
                <a:cubicBezTo>
                  <a:pt x="300151" y="1837038"/>
                  <a:pt x="301294" y="1882716"/>
                  <a:pt x="308389" y="1927654"/>
                </a:cubicBezTo>
                <a:cubicBezTo>
                  <a:pt x="323936" y="2026122"/>
                  <a:pt x="327088" y="1999280"/>
                  <a:pt x="345459" y="2063579"/>
                </a:cubicBezTo>
                <a:cubicBezTo>
                  <a:pt x="350125" y="2079908"/>
                  <a:pt x="353697" y="2096530"/>
                  <a:pt x="357816" y="2113006"/>
                </a:cubicBezTo>
                <a:cubicBezTo>
                  <a:pt x="383006" y="2440497"/>
                  <a:pt x="378583" y="2314453"/>
                  <a:pt x="357816" y="2854411"/>
                </a:cubicBezTo>
                <a:cubicBezTo>
                  <a:pt x="357009" y="2875398"/>
                  <a:pt x="348429" y="2895404"/>
                  <a:pt x="345459" y="2916195"/>
                </a:cubicBezTo>
                <a:cubicBezTo>
                  <a:pt x="340184" y="2953119"/>
                  <a:pt x="337221" y="2990336"/>
                  <a:pt x="333102" y="3027406"/>
                </a:cubicBezTo>
                <a:cubicBezTo>
                  <a:pt x="337221" y="3134498"/>
                  <a:pt x="338559" y="3241733"/>
                  <a:pt x="345459" y="3348681"/>
                </a:cubicBezTo>
                <a:cubicBezTo>
                  <a:pt x="346811" y="3369640"/>
                  <a:pt x="354846" y="3389674"/>
                  <a:pt x="357816" y="3410465"/>
                </a:cubicBezTo>
                <a:cubicBezTo>
                  <a:pt x="361632" y="3437177"/>
                  <a:pt x="381012" y="3624002"/>
                  <a:pt x="382529" y="3645244"/>
                </a:cubicBezTo>
                <a:cubicBezTo>
                  <a:pt x="387820" y="3719310"/>
                  <a:pt x="384385" y="3794157"/>
                  <a:pt x="394886" y="3867665"/>
                </a:cubicBezTo>
                <a:cubicBezTo>
                  <a:pt x="424168" y="4072643"/>
                  <a:pt x="419599" y="3800552"/>
                  <a:pt x="419599" y="392944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cxnSp>
        <p:nvCxnSpPr>
          <p:cNvPr id="27" name="26 Conector recto"/>
          <p:cNvCxnSpPr>
            <a:endCxn id="23" idx="21"/>
          </p:cNvCxnSpPr>
          <p:nvPr/>
        </p:nvCxnSpPr>
        <p:spPr>
          <a:xfrm>
            <a:off x="2483768" y="3789040"/>
            <a:ext cx="1062621" cy="44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28 Conector recto"/>
          <p:cNvCxnSpPr>
            <a:stCxn id="23" idx="83"/>
          </p:cNvCxnSpPr>
          <p:nvPr/>
        </p:nvCxnSpPr>
        <p:spPr>
          <a:xfrm flipV="1">
            <a:off x="5486400" y="3645024"/>
            <a:ext cx="2686000" cy="7436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30 Conector recto de flecha"/>
          <p:cNvCxnSpPr>
            <a:stCxn id="25" idx="0"/>
          </p:cNvCxnSpPr>
          <p:nvPr/>
        </p:nvCxnSpPr>
        <p:spPr>
          <a:xfrm flipH="1">
            <a:off x="2699792" y="1606378"/>
            <a:ext cx="1810424" cy="247069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32 Conector recto de flecha"/>
          <p:cNvCxnSpPr>
            <a:stCxn id="25" idx="0"/>
          </p:cNvCxnSpPr>
          <p:nvPr/>
        </p:nvCxnSpPr>
        <p:spPr>
          <a:xfrm flipH="1">
            <a:off x="3059832" y="1606378"/>
            <a:ext cx="1450384" cy="419888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5" name="34 Conector recto de flecha"/>
          <p:cNvCxnSpPr>
            <a:stCxn id="25" idx="0"/>
          </p:cNvCxnSpPr>
          <p:nvPr/>
        </p:nvCxnSpPr>
        <p:spPr>
          <a:xfrm>
            <a:off x="4510216" y="1606378"/>
            <a:ext cx="2654072" cy="261471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7" name="36 Conector recto de flecha"/>
          <p:cNvCxnSpPr>
            <a:stCxn id="25" idx="0"/>
          </p:cNvCxnSpPr>
          <p:nvPr/>
        </p:nvCxnSpPr>
        <p:spPr>
          <a:xfrm>
            <a:off x="4510216" y="1606378"/>
            <a:ext cx="1069896" cy="419888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9" name="38 Conector recto de flecha"/>
          <p:cNvCxnSpPr>
            <a:stCxn id="25" idx="0"/>
          </p:cNvCxnSpPr>
          <p:nvPr/>
        </p:nvCxnSpPr>
        <p:spPr>
          <a:xfrm flipH="1">
            <a:off x="3995936" y="1606378"/>
            <a:ext cx="514280" cy="412687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Line 4"/>
          <p:cNvSpPr>
            <a:spLocks noChangeShapeType="1"/>
          </p:cNvSpPr>
          <p:nvPr/>
        </p:nvSpPr>
        <p:spPr bwMode="auto">
          <a:xfrm>
            <a:off x="2484438" y="5084763"/>
            <a:ext cx="0" cy="576262"/>
          </a:xfrm>
          <a:prstGeom prst="line">
            <a:avLst/>
          </a:prstGeom>
          <a:noFill/>
          <a:ln w="38100">
            <a:solidFill>
              <a:schemeClr val="bg1"/>
            </a:solidFill>
            <a:round/>
            <a:headEnd/>
            <a:tailEnd type="triangle" w="med" len="med"/>
          </a:ln>
        </p:spPr>
        <p:txBody>
          <a:bodyPr/>
          <a:lstStyle/>
          <a:p>
            <a:endParaRPr lang="es-ES"/>
          </a:p>
        </p:txBody>
      </p:sp>
      <p:sp>
        <p:nvSpPr>
          <p:cNvPr id="2052" name="Line 5"/>
          <p:cNvSpPr>
            <a:spLocks noChangeShapeType="1"/>
          </p:cNvSpPr>
          <p:nvPr/>
        </p:nvSpPr>
        <p:spPr bwMode="auto">
          <a:xfrm>
            <a:off x="2484438" y="2852738"/>
            <a:ext cx="0" cy="720725"/>
          </a:xfrm>
          <a:prstGeom prst="line">
            <a:avLst/>
          </a:prstGeom>
          <a:noFill/>
          <a:ln w="38100">
            <a:solidFill>
              <a:schemeClr val="bg1"/>
            </a:solidFill>
            <a:round/>
            <a:headEnd/>
            <a:tailEnd type="triangle" w="med" len="med"/>
          </a:ln>
        </p:spPr>
        <p:txBody>
          <a:bodyPr/>
          <a:lstStyle/>
          <a:p>
            <a:endParaRPr lang="es-ES"/>
          </a:p>
        </p:txBody>
      </p:sp>
      <p:sp>
        <p:nvSpPr>
          <p:cNvPr id="2053" name="Line 6"/>
          <p:cNvSpPr>
            <a:spLocks noChangeShapeType="1"/>
          </p:cNvSpPr>
          <p:nvPr/>
        </p:nvSpPr>
        <p:spPr bwMode="auto">
          <a:xfrm>
            <a:off x="2484438" y="4005263"/>
            <a:ext cx="0" cy="649287"/>
          </a:xfrm>
          <a:prstGeom prst="line">
            <a:avLst/>
          </a:prstGeom>
          <a:noFill/>
          <a:ln w="38100">
            <a:solidFill>
              <a:schemeClr val="bg1"/>
            </a:solidFill>
            <a:round/>
            <a:headEnd/>
            <a:tailEnd type="triangle" w="med" len="med"/>
          </a:ln>
        </p:spPr>
        <p:txBody>
          <a:bodyPr/>
          <a:lstStyle/>
          <a:p>
            <a:endParaRPr lang="es-ES"/>
          </a:p>
        </p:txBody>
      </p:sp>
      <p:sp>
        <p:nvSpPr>
          <p:cNvPr id="2054" name="AutoShape 7"/>
          <p:cNvSpPr>
            <a:spLocks/>
          </p:cNvSpPr>
          <p:nvPr/>
        </p:nvSpPr>
        <p:spPr bwMode="auto">
          <a:xfrm>
            <a:off x="1692275" y="2565400"/>
            <a:ext cx="144463" cy="3527425"/>
          </a:xfrm>
          <a:prstGeom prst="leftBrace">
            <a:avLst>
              <a:gd name="adj1" fmla="val 203479"/>
              <a:gd name="adj2" fmla="val 50000"/>
            </a:avLst>
          </a:prstGeom>
          <a:noFill/>
          <a:ln w="38100">
            <a:solidFill>
              <a:schemeClr val="bg1"/>
            </a:solidFill>
            <a:round/>
            <a:headEnd/>
            <a:tailEnd/>
          </a:ln>
        </p:spPr>
        <p:txBody>
          <a:bodyPr wrap="none" anchor="ctr"/>
          <a:lstStyle/>
          <a:p>
            <a:endParaRPr lang="es-ES"/>
          </a:p>
        </p:txBody>
      </p:sp>
      <p:sp>
        <p:nvSpPr>
          <p:cNvPr id="2055" name="AutoShape 8"/>
          <p:cNvSpPr>
            <a:spLocks/>
          </p:cNvSpPr>
          <p:nvPr/>
        </p:nvSpPr>
        <p:spPr bwMode="auto">
          <a:xfrm>
            <a:off x="6948488" y="2492375"/>
            <a:ext cx="71437" cy="3600450"/>
          </a:xfrm>
          <a:prstGeom prst="rightBrace">
            <a:avLst>
              <a:gd name="adj1" fmla="val 420003"/>
              <a:gd name="adj2" fmla="val 50000"/>
            </a:avLst>
          </a:prstGeom>
          <a:noFill/>
          <a:ln w="38100">
            <a:solidFill>
              <a:schemeClr val="bg1"/>
            </a:solidFill>
            <a:round/>
            <a:headEnd/>
            <a:tailEnd/>
          </a:ln>
        </p:spPr>
        <p:txBody>
          <a:bodyPr wrap="none" anchor="ctr"/>
          <a:lstStyle/>
          <a:p>
            <a:endParaRPr lang="es-ES"/>
          </a:p>
        </p:txBody>
      </p:sp>
      <p:graphicFrame>
        <p:nvGraphicFramePr>
          <p:cNvPr id="2050" name="Object 9"/>
          <p:cNvGraphicFramePr>
            <a:graphicFrameLocks noChangeAspect="1"/>
          </p:cNvGraphicFramePr>
          <p:nvPr/>
        </p:nvGraphicFramePr>
        <p:xfrm>
          <a:off x="250825" y="188913"/>
          <a:ext cx="8569325" cy="6426200"/>
        </p:xfrm>
        <a:graphic>
          <a:graphicData uri="http://schemas.openxmlformats.org/presentationml/2006/ole">
            <p:oleObj spid="_x0000_s2050" name="Presentación" r:id="rId3" imgW="4570428" imgH="3427552" progId="PowerPoint.Show.12">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95288" y="188641"/>
            <a:ext cx="8424862" cy="503510"/>
          </a:xfrm>
          <a:solidFill>
            <a:srgbClr val="FF3300"/>
          </a:solidFill>
        </p:spPr>
        <p:txBody>
          <a:bodyPr/>
          <a:lstStyle/>
          <a:p>
            <a:r>
              <a:rPr lang="es-ES" sz="2400" b="1" dirty="0" smtClean="0">
                <a:solidFill>
                  <a:srgbClr val="FFFF00"/>
                </a:solidFill>
                <a:latin typeface="Times New Roman" pitchFamily="18" charset="0"/>
                <a:cs typeface="Times New Roman" pitchFamily="18" charset="0"/>
              </a:rPr>
              <a:t>GENÉTICA: DESARROLLO HISTÓRICO CONCEPTUAL</a:t>
            </a:r>
          </a:p>
        </p:txBody>
      </p:sp>
      <p:sp>
        <p:nvSpPr>
          <p:cNvPr id="7171" name="Rectangle 3"/>
          <p:cNvSpPr>
            <a:spLocks noGrp="1" noChangeArrowheads="1"/>
          </p:cNvSpPr>
          <p:nvPr>
            <p:ph type="body" idx="1"/>
          </p:nvPr>
        </p:nvSpPr>
        <p:spPr>
          <a:xfrm>
            <a:off x="395288" y="764705"/>
            <a:ext cx="8497887" cy="6093296"/>
          </a:xfrm>
          <a:solidFill>
            <a:srgbClr val="002060"/>
          </a:solidFill>
        </p:spPr>
        <p:txBody>
          <a:bodyPr>
            <a:normAutofit fontScale="40000" lnSpcReduction="20000"/>
          </a:bodyPr>
          <a:lstStyle/>
          <a:p>
            <a:pPr>
              <a:buFontTx/>
              <a:buNone/>
            </a:pPr>
            <a:r>
              <a:rPr lang="es-ES" sz="2800" b="1" dirty="0" smtClean="0">
                <a:solidFill>
                  <a:schemeClr val="bg1"/>
                </a:solidFill>
              </a:rPr>
              <a:t>                                  </a:t>
            </a:r>
            <a:endParaRPr lang="es-ES" sz="2400" b="1" dirty="0" smtClean="0">
              <a:solidFill>
                <a:schemeClr val="bg1"/>
              </a:solidFill>
            </a:endParaRPr>
          </a:p>
          <a:p>
            <a:pPr>
              <a:buFontTx/>
              <a:buNone/>
            </a:pPr>
            <a:r>
              <a:rPr lang="es-ES" sz="2400" b="1" dirty="0" smtClean="0">
                <a:solidFill>
                  <a:schemeClr val="bg1"/>
                </a:solidFill>
              </a:rPr>
              <a:t>                                </a:t>
            </a:r>
            <a:r>
              <a:rPr lang="es-ES" sz="2400" b="1" dirty="0" smtClean="0">
                <a:solidFill>
                  <a:schemeClr val="bg1"/>
                </a:solidFill>
                <a:latin typeface="Times New Roman" pitchFamily="18" charset="0"/>
                <a:cs typeface="Times New Roman" pitchFamily="18" charset="0"/>
              </a:rPr>
              <a:t>                                                 </a:t>
            </a:r>
            <a:r>
              <a:rPr lang="es-ES" sz="5100" b="1" dirty="0" smtClean="0">
                <a:solidFill>
                  <a:srgbClr val="FFFF00"/>
                </a:solidFill>
                <a:latin typeface="Times New Roman" pitchFamily="18" charset="0"/>
                <a:cs typeface="Times New Roman" pitchFamily="18" charset="0"/>
              </a:rPr>
              <a:t>Organismos:</a:t>
            </a:r>
            <a:r>
              <a:rPr lang="es-ES" sz="5100" b="1" dirty="0" smtClean="0">
                <a:solidFill>
                  <a:schemeClr val="bg1"/>
                </a:solidFill>
                <a:latin typeface="Times New Roman" pitchFamily="18" charset="0"/>
                <a:cs typeface="Times New Roman" pitchFamily="18" charset="0"/>
              </a:rPr>
              <a:t>      Genética de virus, G. bacteriana,</a:t>
            </a:r>
          </a:p>
          <a:p>
            <a:pPr>
              <a:buFontTx/>
              <a:buNone/>
            </a:pPr>
            <a:r>
              <a:rPr lang="es-ES" sz="5100" b="1" dirty="0" smtClean="0">
                <a:solidFill>
                  <a:schemeClr val="bg1"/>
                </a:solidFill>
                <a:latin typeface="Times New Roman" pitchFamily="18" charset="0"/>
                <a:cs typeface="Times New Roman" pitchFamily="18" charset="0"/>
              </a:rPr>
              <a:t>     Disgregación:                                       G. plantas  … G. humana                                                          especialización                                   </a:t>
            </a:r>
          </a:p>
          <a:p>
            <a:pPr>
              <a:buFontTx/>
              <a:buNone/>
            </a:pPr>
            <a:r>
              <a:rPr lang="es-ES" sz="5100" b="1" dirty="0" smtClean="0">
                <a:solidFill>
                  <a:schemeClr val="bg1"/>
                </a:solidFill>
                <a:latin typeface="Times New Roman" pitchFamily="18" charset="0"/>
                <a:cs typeface="Times New Roman" pitchFamily="18" charset="0"/>
              </a:rPr>
              <a:t>     de la Genética      </a:t>
            </a:r>
            <a:r>
              <a:rPr lang="es-ES" sz="5100" b="1" dirty="0" smtClean="0">
                <a:solidFill>
                  <a:srgbClr val="FFFF00"/>
                </a:solidFill>
                <a:latin typeface="Times New Roman" pitchFamily="18" charset="0"/>
                <a:cs typeface="Times New Roman" pitchFamily="18" charset="0"/>
              </a:rPr>
              <a:t>    Organización:</a:t>
            </a:r>
            <a:r>
              <a:rPr lang="es-ES" sz="5100" b="1" dirty="0" smtClean="0">
                <a:solidFill>
                  <a:schemeClr val="bg1"/>
                </a:solidFill>
                <a:latin typeface="Times New Roman" pitchFamily="18" charset="0"/>
                <a:cs typeface="Times New Roman" pitchFamily="18" charset="0"/>
              </a:rPr>
              <a:t>    Genética molecular, Citogenética                                                                                     a nivel de                                              G. transmisión,  G. poblaciones          			                                                        				                         </a:t>
            </a:r>
            <a:r>
              <a:rPr lang="es-ES" sz="5100" b="1" dirty="0" smtClean="0">
                <a:solidFill>
                  <a:srgbClr val="FFFF00"/>
                </a:solidFill>
                <a:latin typeface="Times New Roman" pitchFamily="18" charset="0"/>
                <a:cs typeface="Times New Roman" pitchFamily="18" charset="0"/>
              </a:rPr>
              <a:t>Proceso:              </a:t>
            </a:r>
            <a:r>
              <a:rPr lang="es-ES" sz="5100" b="1" dirty="0" smtClean="0">
                <a:solidFill>
                  <a:schemeClr val="bg1"/>
                </a:solidFill>
                <a:latin typeface="Times New Roman" pitchFamily="18" charset="0"/>
                <a:cs typeface="Times New Roman" pitchFamily="18" charset="0"/>
              </a:rPr>
              <a:t>Genética del desarrollo,   			                                                 </a:t>
            </a:r>
            <a:r>
              <a:rPr lang="es-ES" sz="5100" b="1" dirty="0" smtClean="0">
                <a:solidFill>
                  <a:schemeClr val="bg1"/>
                </a:solidFill>
                <a:latin typeface="Times New Roman" pitchFamily="18" charset="0"/>
                <a:cs typeface="Times New Roman" pitchFamily="18" charset="0"/>
              </a:rPr>
              <a:t>     </a:t>
            </a:r>
            <a:r>
              <a:rPr lang="es-ES" sz="5100" b="1" dirty="0" smtClean="0">
                <a:solidFill>
                  <a:schemeClr val="bg1"/>
                </a:solidFill>
                <a:latin typeface="Times New Roman" pitchFamily="18" charset="0"/>
                <a:cs typeface="Times New Roman" pitchFamily="18" charset="0"/>
              </a:rPr>
              <a:t>Genética evolutiva</a:t>
            </a:r>
            <a:r>
              <a:rPr lang="es-ES" sz="5100" b="1" dirty="0" smtClean="0">
                <a:solidFill>
                  <a:srgbClr val="FFFF00"/>
                </a:solidFill>
                <a:latin typeface="Times New Roman" pitchFamily="18" charset="0"/>
                <a:cs typeface="Times New Roman" pitchFamily="18" charset="0"/>
              </a:rPr>
              <a:t> </a:t>
            </a:r>
          </a:p>
          <a:p>
            <a:pPr>
              <a:buFontTx/>
              <a:buNone/>
            </a:pPr>
            <a:r>
              <a:rPr lang="es-ES" sz="5100" b="1" dirty="0" smtClean="0">
                <a:solidFill>
                  <a:srgbClr val="FFFF00"/>
                </a:solidFill>
                <a:latin typeface="Times New Roman" pitchFamily="18" charset="0"/>
                <a:cs typeface="Times New Roman" pitchFamily="18" charset="0"/>
              </a:rPr>
              <a:t>    </a:t>
            </a:r>
          </a:p>
          <a:p>
            <a:pPr>
              <a:buFontTx/>
              <a:buNone/>
            </a:pPr>
            <a:endParaRPr lang="es-ES" sz="5100" b="1" dirty="0" smtClean="0">
              <a:solidFill>
                <a:srgbClr val="FFFF00"/>
              </a:solidFill>
              <a:latin typeface="Times New Roman" pitchFamily="18" charset="0"/>
              <a:cs typeface="Times New Roman" pitchFamily="18" charset="0"/>
            </a:endParaRPr>
          </a:p>
          <a:p>
            <a:pPr>
              <a:buFontTx/>
              <a:buNone/>
            </a:pPr>
            <a:endParaRPr lang="es-ES" sz="5100" b="1" dirty="0" smtClean="0">
              <a:solidFill>
                <a:srgbClr val="FFFF00"/>
              </a:solidFill>
              <a:latin typeface="Times New Roman" pitchFamily="18" charset="0"/>
              <a:cs typeface="Times New Roman" pitchFamily="18" charset="0"/>
            </a:endParaRPr>
          </a:p>
          <a:p>
            <a:pPr>
              <a:buFontTx/>
              <a:buNone/>
            </a:pPr>
            <a:r>
              <a:rPr lang="es-ES" sz="5100" b="1" dirty="0" smtClean="0">
                <a:solidFill>
                  <a:srgbClr val="FFFF00"/>
                </a:solidFill>
                <a:latin typeface="Times New Roman" pitchFamily="18" charset="0"/>
                <a:cs typeface="Times New Roman" pitchFamily="18" charset="0"/>
              </a:rPr>
              <a:t> </a:t>
            </a:r>
            <a:r>
              <a:rPr lang="es-ES" sz="5100" b="1" dirty="0" smtClean="0">
                <a:solidFill>
                  <a:schemeClr val="bg1"/>
                </a:solidFill>
                <a:latin typeface="Times New Roman" pitchFamily="18" charset="0"/>
                <a:cs typeface="Times New Roman" pitchFamily="18" charset="0"/>
              </a:rPr>
              <a:t>Concepto unitario: el </a:t>
            </a:r>
            <a:r>
              <a:rPr lang="es-ES" sz="5100" b="1" dirty="0" smtClean="0">
                <a:solidFill>
                  <a:srgbClr val="FFFF00"/>
                </a:solidFill>
                <a:latin typeface="Times New Roman" pitchFamily="18" charset="0"/>
                <a:cs typeface="Times New Roman" pitchFamily="18" charset="0"/>
              </a:rPr>
              <a:t>MATERIAL HEREDITARIO</a:t>
            </a:r>
            <a:r>
              <a:rPr lang="es-ES" sz="5100" b="1" dirty="0" smtClean="0">
                <a:solidFill>
                  <a:schemeClr val="bg1"/>
                </a:solidFill>
                <a:latin typeface="Times New Roman" pitchFamily="18" charset="0"/>
                <a:cs typeface="Times New Roman" pitchFamily="18" charset="0"/>
              </a:rPr>
              <a:t> como denominador      		                    común</a:t>
            </a:r>
            <a:r>
              <a:rPr lang="es-ES" sz="5100" b="1" dirty="0" smtClean="0">
                <a:solidFill>
                  <a:srgbClr val="FFFF00"/>
                </a:solidFill>
                <a:latin typeface="Times New Roman" pitchFamily="18" charset="0"/>
                <a:cs typeface="Times New Roman" pitchFamily="18" charset="0"/>
              </a:rPr>
              <a:t>  </a:t>
            </a:r>
          </a:p>
          <a:p>
            <a:pPr>
              <a:buFontTx/>
              <a:buNone/>
            </a:pPr>
            <a:r>
              <a:rPr lang="es-ES" sz="5100" b="1" dirty="0" smtClean="0">
                <a:solidFill>
                  <a:schemeClr val="bg1"/>
                </a:solidFill>
                <a:latin typeface="Times New Roman" pitchFamily="18" charset="0"/>
                <a:cs typeface="Times New Roman" pitchFamily="18" charset="0"/>
              </a:rPr>
              <a:t>  </a:t>
            </a:r>
          </a:p>
          <a:p>
            <a:pPr>
              <a:buFontTx/>
              <a:buNone/>
            </a:pPr>
            <a:r>
              <a:rPr lang="es-ES" sz="5100" b="1" dirty="0" smtClean="0">
                <a:solidFill>
                  <a:schemeClr val="bg1"/>
                </a:solidFill>
                <a:latin typeface="Times New Roman" pitchFamily="18" charset="0"/>
                <a:cs typeface="Times New Roman" pitchFamily="18" charset="0"/>
              </a:rPr>
              <a:t>                                                                      Analítico-estructural</a:t>
            </a:r>
          </a:p>
          <a:p>
            <a:pPr>
              <a:buFontTx/>
              <a:buNone/>
            </a:pPr>
            <a:r>
              <a:rPr lang="es-ES" sz="5100" b="1" dirty="0" smtClean="0">
                <a:solidFill>
                  <a:schemeClr val="bg1"/>
                </a:solidFill>
                <a:latin typeface="Times New Roman" pitchFamily="18" charset="0"/>
                <a:cs typeface="Times New Roman" pitchFamily="18" charset="0"/>
              </a:rPr>
              <a:t>     Estudio MH bajo tres dimensiones      Dinámica (propiedades)   		                                             				            Espacio-temporal  (destino)               				                                </a:t>
            </a:r>
          </a:p>
          <a:p>
            <a:pPr>
              <a:buFontTx/>
              <a:buNone/>
            </a:pPr>
            <a:r>
              <a:rPr lang="es-ES" sz="5100" b="1" dirty="0" smtClean="0">
                <a:solidFill>
                  <a:schemeClr val="bg1"/>
                </a:solidFill>
                <a:latin typeface="Times New Roman" pitchFamily="18" charset="0"/>
                <a:cs typeface="Times New Roman" pitchFamily="18" charset="0"/>
              </a:rPr>
              <a:t>  </a:t>
            </a:r>
            <a:r>
              <a:rPr lang="es-ES" sz="5100" b="1" dirty="0" smtClean="0">
                <a:solidFill>
                  <a:srgbClr val="FFFF00"/>
                </a:solidFill>
                <a:latin typeface="Times New Roman" pitchFamily="18" charset="0"/>
                <a:cs typeface="Times New Roman" pitchFamily="18" charset="0"/>
              </a:rPr>
              <a:t> GENÉTICA: CIENCIA QUE ESTUDIA EL MATERIAL HEREDI-TARIO – LOS GENES – BAJO CUALQUIER</a:t>
            </a:r>
            <a:r>
              <a:rPr lang="es-ES" sz="5100" b="1" dirty="0" smtClean="0">
                <a:solidFill>
                  <a:schemeClr val="bg1"/>
                </a:solidFill>
                <a:latin typeface="Times New Roman" pitchFamily="18" charset="0"/>
                <a:cs typeface="Times New Roman" pitchFamily="18" charset="0"/>
              </a:rPr>
              <a:t> </a:t>
            </a:r>
            <a:r>
              <a:rPr lang="es-ES" sz="5100" b="1" dirty="0" smtClean="0">
                <a:solidFill>
                  <a:schemeClr val="bg1"/>
                </a:solidFill>
                <a:latin typeface="Times New Roman" pitchFamily="18" charset="0"/>
                <a:cs typeface="Times New Roman" pitchFamily="18" charset="0"/>
              </a:rPr>
              <a:t> </a:t>
            </a:r>
            <a:r>
              <a:rPr lang="es-ES" sz="5100" b="1" dirty="0" smtClean="0">
                <a:solidFill>
                  <a:srgbClr val="FFFF00"/>
                </a:solidFill>
                <a:latin typeface="Times New Roman" pitchFamily="18" charset="0"/>
                <a:cs typeface="Times New Roman" pitchFamily="18" charset="0"/>
              </a:rPr>
              <a:t>NIVEL O </a:t>
            </a:r>
            <a:r>
              <a:rPr lang="es-ES" sz="5100" b="1" dirty="0" smtClean="0">
                <a:solidFill>
                  <a:srgbClr val="FFFF00"/>
                </a:solidFill>
                <a:latin typeface="Times New Roman" pitchFamily="18" charset="0"/>
                <a:cs typeface="Times New Roman" pitchFamily="18" charset="0"/>
              </a:rPr>
              <a:t>DIMENSIÓN</a:t>
            </a:r>
            <a:r>
              <a:rPr lang="es-ES" sz="5100" b="1" dirty="0" smtClean="0">
                <a:solidFill>
                  <a:schemeClr val="bg1"/>
                </a:solidFill>
                <a:latin typeface="Times New Roman" pitchFamily="18" charset="0"/>
                <a:cs typeface="Times New Roman" pitchFamily="18" charset="0"/>
              </a:rPr>
              <a:t>                    </a:t>
            </a:r>
          </a:p>
          <a:p>
            <a:pPr>
              <a:buFontTx/>
              <a:buNone/>
            </a:pPr>
            <a:r>
              <a:rPr lang="es-ES" sz="2400" b="1" dirty="0" smtClean="0">
                <a:solidFill>
                  <a:schemeClr val="bg1"/>
                </a:solidFill>
              </a:rPr>
              <a:t>                             </a:t>
            </a:r>
          </a:p>
        </p:txBody>
      </p:sp>
      <p:sp>
        <p:nvSpPr>
          <p:cNvPr id="5" name="4 Abrir llave"/>
          <p:cNvSpPr/>
          <p:nvPr/>
        </p:nvSpPr>
        <p:spPr>
          <a:xfrm>
            <a:off x="9144000" y="3789363"/>
            <a:ext cx="155575" cy="9144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ES"/>
          </a:p>
        </p:txBody>
      </p:sp>
      <p:cxnSp>
        <p:nvCxnSpPr>
          <p:cNvPr id="21" name="20 Conector recto de flecha"/>
          <p:cNvCxnSpPr/>
          <p:nvPr/>
        </p:nvCxnSpPr>
        <p:spPr>
          <a:xfrm>
            <a:off x="1475656" y="4581128"/>
            <a:ext cx="0" cy="576262"/>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10" name="9 Abrir llave"/>
          <p:cNvSpPr/>
          <p:nvPr/>
        </p:nvSpPr>
        <p:spPr>
          <a:xfrm>
            <a:off x="2771800" y="1052736"/>
            <a:ext cx="45719" cy="1944216"/>
          </a:xfrm>
          <a:prstGeom prst="leftBrace">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s-ES" dirty="0">
              <a:solidFill>
                <a:schemeClr val="bg1"/>
              </a:solidFill>
            </a:endParaRPr>
          </a:p>
        </p:txBody>
      </p:sp>
      <p:cxnSp>
        <p:nvCxnSpPr>
          <p:cNvPr id="11" name="10 Conector recto de flecha"/>
          <p:cNvCxnSpPr/>
          <p:nvPr/>
        </p:nvCxnSpPr>
        <p:spPr>
          <a:xfrm>
            <a:off x="1475656" y="2636912"/>
            <a:ext cx="0" cy="1224136"/>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9" name="8 Abrir llave"/>
          <p:cNvSpPr/>
          <p:nvPr/>
        </p:nvSpPr>
        <p:spPr>
          <a:xfrm>
            <a:off x="4716016" y="4941168"/>
            <a:ext cx="45719" cy="864096"/>
          </a:xfrm>
          <a:prstGeom prst="leftBrace">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260350"/>
            <a:ext cx="7772400" cy="865188"/>
          </a:xfrm>
          <a:solidFill>
            <a:srgbClr val="FF3300"/>
          </a:solidFill>
          <a:ln>
            <a:solidFill>
              <a:srgbClr val="FF3300"/>
            </a:solidFill>
          </a:ln>
        </p:spPr>
        <p:txBody>
          <a:bodyPr/>
          <a:lstStyle/>
          <a:p>
            <a:pPr eaLnBrk="1" hangingPunct="1"/>
            <a:r>
              <a:rPr lang="es-ES" sz="2800" b="1" dirty="0" smtClean="0">
                <a:solidFill>
                  <a:srgbClr val="FFFF00"/>
                </a:solidFill>
                <a:latin typeface="Times New Roman" pitchFamily="18" charset="0"/>
                <a:cs typeface="Times New Roman" pitchFamily="18" charset="0"/>
              </a:rPr>
              <a:t>GENÉTICA: CONCEPTOS BÁSICOS</a:t>
            </a:r>
          </a:p>
        </p:txBody>
      </p:sp>
      <p:sp>
        <p:nvSpPr>
          <p:cNvPr id="8195" name="Rectangle 3"/>
          <p:cNvSpPr>
            <a:spLocks noGrp="1" noChangeArrowheads="1"/>
          </p:cNvSpPr>
          <p:nvPr>
            <p:ph type="body" idx="1"/>
          </p:nvPr>
        </p:nvSpPr>
        <p:spPr>
          <a:xfrm>
            <a:off x="685800" y="1341438"/>
            <a:ext cx="7772400" cy="5111750"/>
          </a:xfrm>
          <a:solidFill>
            <a:srgbClr val="002060"/>
          </a:solidFill>
        </p:spPr>
        <p:txBody>
          <a:bodyPr/>
          <a:lstStyle/>
          <a:p>
            <a:pPr eaLnBrk="1" hangingPunct="1"/>
            <a:endParaRPr lang="es-ES" sz="2400" b="1" dirty="0" smtClean="0">
              <a:solidFill>
                <a:schemeClr val="bg1"/>
              </a:solidFill>
            </a:endParaRPr>
          </a:p>
          <a:p>
            <a:pPr eaLnBrk="1" hangingPunct="1">
              <a:buNone/>
            </a:pPr>
            <a:r>
              <a:rPr lang="es-ES" sz="2800" b="1" dirty="0" smtClean="0">
                <a:solidFill>
                  <a:srgbClr val="FFFF00"/>
                </a:solidFill>
                <a:latin typeface="Times New Roman" pitchFamily="18" charset="0"/>
                <a:cs typeface="Times New Roman" pitchFamily="18" charset="0"/>
              </a:rPr>
              <a:t>    CONTENIDO FORMAL DE LA GENÉTICA </a:t>
            </a:r>
            <a:r>
              <a:rPr lang="es-ES" sz="2800" b="1" dirty="0" smtClean="0">
                <a:solidFill>
                  <a:schemeClr val="bg1"/>
                </a:solidFill>
                <a:latin typeface="Times New Roman" pitchFamily="18" charset="0"/>
                <a:cs typeface="Times New Roman" pitchFamily="18" charset="0"/>
              </a:rPr>
              <a:t>        </a:t>
            </a:r>
          </a:p>
          <a:p>
            <a:pPr eaLnBrk="1" hangingPunct="1">
              <a:buNone/>
            </a:pPr>
            <a:r>
              <a:rPr lang="es-ES" sz="2800" b="1" dirty="0" smtClean="0">
                <a:solidFill>
                  <a:schemeClr val="bg1"/>
                </a:solidFill>
                <a:latin typeface="Times New Roman" pitchFamily="18" charset="0"/>
                <a:cs typeface="Times New Roman" pitchFamily="18" charset="0"/>
              </a:rPr>
              <a:t>	Preguntas en torno a  los genes:</a:t>
            </a:r>
          </a:p>
          <a:p>
            <a:pPr lvl="1" eaLnBrk="1" hangingPunct="1"/>
            <a:r>
              <a:rPr lang="es-ES" b="1" dirty="0" smtClean="0">
                <a:solidFill>
                  <a:schemeClr val="bg1"/>
                </a:solidFill>
                <a:latin typeface="Times New Roman" pitchFamily="18" charset="0"/>
                <a:cs typeface="Times New Roman" pitchFamily="18" charset="0"/>
              </a:rPr>
              <a:t>¿qué son?</a:t>
            </a:r>
          </a:p>
          <a:p>
            <a:pPr lvl="1" eaLnBrk="1" hangingPunct="1"/>
            <a:r>
              <a:rPr lang="es-ES" b="1" dirty="0" smtClean="0">
                <a:solidFill>
                  <a:schemeClr val="bg1"/>
                </a:solidFill>
                <a:latin typeface="Times New Roman" pitchFamily="18" charset="0"/>
                <a:cs typeface="Times New Roman" pitchFamily="18" charset="0"/>
              </a:rPr>
              <a:t>¿cómo se organizan y transmiten?</a:t>
            </a:r>
          </a:p>
          <a:p>
            <a:pPr lvl="1" eaLnBrk="1" hangingPunct="1"/>
            <a:r>
              <a:rPr lang="es-ES" b="1" dirty="0" smtClean="0">
                <a:solidFill>
                  <a:schemeClr val="bg1"/>
                </a:solidFill>
                <a:latin typeface="Times New Roman" pitchFamily="18" charset="0"/>
                <a:cs typeface="Times New Roman" pitchFamily="18" charset="0"/>
              </a:rPr>
              <a:t>¿cómo y cuándo se expresan?</a:t>
            </a:r>
          </a:p>
          <a:p>
            <a:pPr lvl="1" eaLnBrk="1" hangingPunct="1"/>
            <a:r>
              <a:rPr lang="es-ES" b="1" dirty="0" smtClean="0">
                <a:solidFill>
                  <a:schemeClr val="bg1"/>
                </a:solidFill>
                <a:latin typeface="Times New Roman" pitchFamily="18" charset="0"/>
                <a:cs typeface="Times New Roman" pitchFamily="18" charset="0"/>
              </a:rPr>
              <a:t>¿cómo cambian?</a:t>
            </a:r>
          </a:p>
          <a:p>
            <a:pPr lvl="1" eaLnBrk="1" hangingPunct="1"/>
            <a:r>
              <a:rPr lang="es-ES" b="1" dirty="0" smtClean="0">
                <a:solidFill>
                  <a:schemeClr val="bg1"/>
                </a:solidFill>
                <a:latin typeface="Times New Roman" pitchFamily="18" charset="0"/>
                <a:cs typeface="Times New Roman" pitchFamily="18" charset="0"/>
              </a:rPr>
              <a:t>¿cuál es su destino en el espacio y en el tiempo?</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8424936" cy="1368152"/>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VIDAS PARALELAS                                   GREGOR MENDEL – ALFRED NOBEL                   </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00808"/>
            <a:ext cx="7848872" cy="4752528"/>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9458" name="Picture 2"/>
          <p:cNvPicPr>
            <a:picLocks noChangeAspect="1" noChangeArrowheads="1"/>
          </p:cNvPicPr>
          <p:nvPr/>
        </p:nvPicPr>
        <p:blipFill>
          <a:blip r:embed="rId2" cstate="print"/>
          <a:srcRect l="31145" t="40382" r="34619" b="2109"/>
          <a:stretch>
            <a:fillRect/>
          </a:stretch>
        </p:blipFill>
        <p:spPr bwMode="auto">
          <a:xfrm>
            <a:off x="3779912" y="1844824"/>
            <a:ext cx="5218922" cy="4429786"/>
          </a:xfrm>
          <a:prstGeom prst="rect">
            <a:avLst/>
          </a:prstGeom>
          <a:noFill/>
          <a:ln w="9525">
            <a:noFill/>
            <a:miter lim="800000"/>
            <a:headEnd/>
            <a:tailEnd/>
          </a:ln>
        </p:spPr>
      </p:pic>
      <p:pic>
        <p:nvPicPr>
          <p:cNvPr id="21506" name="Picture 2"/>
          <p:cNvPicPr>
            <a:picLocks noChangeAspect="1" noChangeArrowheads="1"/>
          </p:cNvPicPr>
          <p:nvPr/>
        </p:nvPicPr>
        <p:blipFill>
          <a:blip r:embed="rId3" cstate="print"/>
          <a:srcRect l="23374" t="38291" r="60289" b="14656"/>
          <a:stretch>
            <a:fillRect/>
          </a:stretch>
        </p:blipFill>
        <p:spPr bwMode="auto">
          <a:xfrm>
            <a:off x="539552" y="1653630"/>
            <a:ext cx="3240360" cy="50281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648071"/>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908720"/>
            <a:ext cx="7848872" cy="5832648"/>
          </a:xfrm>
          <a:solidFill>
            <a:srgbClr val="002060"/>
          </a:solidFill>
        </p:spPr>
        <p:txBody>
          <a:bodyPr>
            <a:normAutofit lnSpcReduction="10000"/>
          </a:bodyPr>
          <a:lstStyle/>
          <a:p>
            <a:endParaRPr lang="es-ES" sz="2400" b="1" dirty="0" smtClean="0">
              <a:solidFill>
                <a:srgbClr val="FFFF00"/>
              </a:solidFill>
              <a:latin typeface="Times New Roman" pitchFamily="18" charset="0"/>
              <a:cs typeface="Times New Roman" pitchFamily="18" charset="0"/>
            </a:endParaRPr>
          </a:p>
          <a:p>
            <a:r>
              <a:rPr lang="es-ES" sz="2400" b="1" dirty="0" smtClean="0">
                <a:solidFill>
                  <a:srgbClr val="FFFF00"/>
                </a:solidFill>
                <a:latin typeface="Times New Roman" pitchFamily="18" charset="0"/>
                <a:cs typeface="Times New Roman" pitchFamily="18" charset="0"/>
              </a:rPr>
              <a:t>L A GENÉTICA Y LOS PREMIOS NOBEL:                 DOS HISTORIAS PARALELAS</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La </a:t>
            </a:r>
            <a:r>
              <a:rPr lang="es-ES" sz="2400" b="1" dirty="0" smtClean="0">
                <a:solidFill>
                  <a:srgbClr val="FFFF00"/>
                </a:solidFill>
                <a:latin typeface="Times New Roman" pitchFamily="18" charset="0"/>
                <a:cs typeface="Times New Roman" pitchFamily="18" charset="0"/>
              </a:rPr>
              <a:t>Genética</a:t>
            </a:r>
            <a:r>
              <a:rPr lang="es-ES" sz="2400" b="1" dirty="0" smtClean="0">
                <a:solidFill>
                  <a:schemeClr val="bg1"/>
                </a:solidFill>
                <a:latin typeface="Times New Roman" pitchFamily="18" charset="0"/>
                <a:cs typeface="Times New Roman" pitchFamily="18" charset="0"/>
              </a:rPr>
              <a:t> nació oficialmente en</a:t>
            </a:r>
            <a:r>
              <a:rPr lang="es-ES" sz="2400" b="1" dirty="0" smtClean="0">
                <a:solidFill>
                  <a:srgbClr val="FFFF00"/>
                </a:solidFill>
                <a:latin typeface="Times New Roman" pitchFamily="18" charset="0"/>
                <a:cs typeface="Times New Roman" pitchFamily="18" charset="0"/>
              </a:rPr>
              <a:t>1900</a:t>
            </a:r>
            <a:r>
              <a:rPr lang="es-ES" sz="2400" b="1" dirty="0" smtClean="0">
                <a:solidFill>
                  <a:schemeClr val="bg1"/>
                </a:solidFill>
                <a:latin typeface="Times New Roman" pitchFamily="18" charset="0"/>
                <a:cs typeface="Times New Roman" pitchFamily="18" charset="0"/>
              </a:rPr>
              <a:t> con el </a:t>
            </a:r>
            <a:r>
              <a:rPr lang="es-ES" sz="2400" b="1" dirty="0" err="1" smtClean="0">
                <a:solidFill>
                  <a:schemeClr val="bg1"/>
                </a:solidFill>
                <a:latin typeface="Times New Roman" pitchFamily="18" charset="0"/>
                <a:cs typeface="Times New Roman" pitchFamily="18" charset="0"/>
              </a:rPr>
              <a:t>redescu-brimiento</a:t>
            </a:r>
            <a:r>
              <a:rPr lang="es-ES" sz="2400" b="1" dirty="0" smtClean="0">
                <a:solidFill>
                  <a:schemeClr val="bg1"/>
                </a:solidFill>
                <a:latin typeface="Times New Roman" pitchFamily="18" charset="0"/>
                <a:cs typeface="Times New Roman" pitchFamily="18" charset="0"/>
              </a:rPr>
              <a:t> de las leyes de la herencia que </a:t>
            </a:r>
            <a:r>
              <a:rPr lang="es-ES" sz="2400" b="1" dirty="0" err="1" smtClean="0">
                <a:solidFill>
                  <a:schemeClr val="bg1"/>
                </a:solidFill>
                <a:latin typeface="Times New Roman" pitchFamily="18" charset="0"/>
                <a:cs typeface="Times New Roman" pitchFamily="18" charset="0"/>
              </a:rPr>
              <a:t>Gregor</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Mendel</a:t>
            </a:r>
            <a:r>
              <a:rPr lang="es-ES" sz="2400" b="1" dirty="0" smtClean="0">
                <a:solidFill>
                  <a:schemeClr val="bg1"/>
                </a:solidFill>
                <a:latin typeface="Times New Roman" pitchFamily="18" charset="0"/>
                <a:cs typeface="Times New Roman" pitchFamily="18" charset="0"/>
              </a:rPr>
              <a:t> presentó  en 1865 en la Sociedad de Naturalistas de </a:t>
            </a:r>
            <a:r>
              <a:rPr lang="es-ES" sz="2400" b="1" dirty="0" err="1" smtClean="0">
                <a:solidFill>
                  <a:schemeClr val="bg1"/>
                </a:solidFill>
                <a:latin typeface="Times New Roman" pitchFamily="18" charset="0"/>
                <a:cs typeface="Times New Roman" pitchFamily="18" charset="0"/>
              </a:rPr>
              <a:t>Brün</a:t>
            </a:r>
            <a:r>
              <a:rPr lang="es-ES" sz="2400" b="1" dirty="0" smtClean="0">
                <a:solidFill>
                  <a:schemeClr val="bg1"/>
                </a:solidFill>
                <a:latin typeface="Times New Roman" pitchFamily="18" charset="0"/>
                <a:cs typeface="Times New Roman" pitchFamily="18" charset="0"/>
              </a:rPr>
              <a:t> (Moravia,  hoy </a:t>
            </a:r>
            <a:r>
              <a:rPr lang="es-ES" sz="2400" b="1" dirty="0" err="1" smtClean="0">
                <a:solidFill>
                  <a:schemeClr val="bg1"/>
                </a:solidFill>
                <a:latin typeface="Times New Roman" pitchFamily="18" charset="0"/>
                <a:cs typeface="Times New Roman" pitchFamily="18" charset="0"/>
              </a:rPr>
              <a:t>Brno</a:t>
            </a:r>
            <a:r>
              <a:rPr lang="es-ES" sz="2400" b="1" dirty="0" smtClean="0">
                <a:solidFill>
                  <a:schemeClr val="bg1"/>
                </a:solidFill>
                <a:latin typeface="Times New Roman" pitchFamily="18" charset="0"/>
                <a:cs typeface="Times New Roman" pitchFamily="18" charset="0"/>
              </a:rPr>
              <a:t>, República Checa) y publicadas en las Actas de dicha Sociedad en 1866</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Alfred Nobel firmó su testamento el 27 de noviembre de 1895. La </a:t>
            </a:r>
            <a:r>
              <a:rPr lang="es-ES" sz="2400" b="1" dirty="0" smtClean="0">
                <a:solidFill>
                  <a:srgbClr val="FFFF00"/>
                </a:solidFill>
                <a:latin typeface="Times New Roman" pitchFamily="18" charset="0"/>
                <a:cs typeface="Times New Roman" pitchFamily="18" charset="0"/>
              </a:rPr>
              <a:t>Fundación Nobel</a:t>
            </a:r>
            <a:r>
              <a:rPr lang="es-ES" sz="2400" b="1" dirty="0" smtClean="0">
                <a:solidFill>
                  <a:schemeClr val="bg1"/>
                </a:solidFill>
                <a:latin typeface="Times New Roman" pitchFamily="18" charset="0"/>
                <a:cs typeface="Times New Roman" pitchFamily="18" charset="0"/>
              </a:rPr>
              <a:t> se creó en Estocolmo en 1896 y  comenzó a otorgar sus premios en </a:t>
            </a:r>
            <a:r>
              <a:rPr lang="es-ES" sz="2400" b="1" dirty="0" smtClean="0">
                <a:solidFill>
                  <a:srgbClr val="FFFF00"/>
                </a:solidFill>
                <a:latin typeface="Times New Roman" pitchFamily="18" charset="0"/>
                <a:cs typeface="Times New Roman" pitchFamily="18" charset="0"/>
              </a:rPr>
              <a:t>1901</a:t>
            </a:r>
          </a:p>
          <a:p>
            <a:pPr lvl="1" algn="l">
              <a:buFont typeface="Wingdings" pitchFamily="2" charset="2"/>
              <a:buChar char="Ø"/>
            </a:pPr>
            <a:r>
              <a:rPr lang="es-ES" sz="2000"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El premio en Fisiología o Medicina lo concede el 	Real Instituto </a:t>
            </a:r>
            <a:r>
              <a:rPr lang="es-ES" sz="2400" b="1" dirty="0" err="1" smtClean="0">
                <a:solidFill>
                  <a:schemeClr val="bg1"/>
                </a:solidFill>
                <a:latin typeface="Times New Roman" pitchFamily="18" charset="0"/>
                <a:cs typeface="Times New Roman" pitchFamily="18" charset="0"/>
              </a:rPr>
              <a:t>Karolinska</a:t>
            </a:r>
            <a:endParaRPr lang="es-ES" sz="2400" b="1" dirty="0" smtClean="0">
              <a:solidFill>
                <a:schemeClr val="bg1"/>
              </a:solidFill>
              <a:latin typeface="Times New Roman" pitchFamily="18" charset="0"/>
              <a:cs typeface="Times New Roman" pitchFamily="18" charset="0"/>
            </a:endParaRPr>
          </a:p>
          <a:p>
            <a:pPr lvl="1" algn="l">
              <a:buFont typeface="Wingdings" pitchFamily="2" charset="2"/>
              <a:buChar char="Ø"/>
            </a:pPr>
            <a:r>
              <a:rPr lang="es-ES" sz="2400" b="1" dirty="0" smtClean="0">
                <a:solidFill>
                  <a:schemeClr val="bg1"/>
                </a:solidFill>
                <a:latin typeface="Times New Roman" pitchFamily="18" charset="0"/>
                <a:cs typeface="Times New Roman" pitchFamily="18" charset="0"/>
              </a:rPr>
              <a:t>   El premio en Química lo concede la Real Academia 	de Ciencias de Suecia</a:t>
            </a:r>
          </a:p>
          <a:p>
            <a:pPr lvl="1" algn="l">
              <a:buFont typeface="Wingdings" pitchFamily="2" charset="2"/>
              <a:buChar char="Ø"/>
            </a:pPr>
            <a:r>
              <a:rPr lang="es-ES" sz="2400" b="1" dirty="0" smtClean="0">
                <a:solidFill>
                  <a:schemeClr val="bg1"/>
                </a:solidFill>
                <a:latin typeface="Times New Roman" pitchFamily="18" charset="0"/>
                <a:cs typeface="Times New Roman" pitchFamily="18" charset="0"/>
              </a:rPr>
              <a:t>   Normativa</a:t>
            </a:r>
          </a:p>
          <a:p>
            <a:endParaRPr lang="es-ES" b="1" dirty="0" smtClean="0">
              <a:solidFill>
                <a:srgbClr val="FFFF00"/>
              </a:solidFill>
              <a:latin typeface="Times New Roman" pitchFamily="18" charset="0"/>
              <a:cs typeface="Times New Roman" pitchFamily="18" charset="0"/>
            </a:endParaRPr>
          </a:p>
          <a:p>
            <a:endParaRPr lang="es-ES"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6633"/>
            <a:ext cx="7846640" cy="720079"/>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980728"/>
            <a:ext cx="7848872" cy="5688632"/>
          </a:xfrm>
          <a:solidFill>
            <a:srgbClr val="002060"/>
          </a:solidFill>
        </p:spPr>
        <p:txBody>
          <a:bodyPr>
            <a:normAutofit/>
          </a:bodyPr>
          <a:lstStyle/>
          <a:p>
            <a:pPr lvl="0" algn="just"/>
            <a:r>
              <a:rPr lang="es-ES" b="1" dirty="0" err="1" smtClean="0">
                <a:solidFill>
                  <a:srgbClr val="FFFF00"/>
                </a:solidFill>
                <a:latin typeface="Times New Roman" pitchFamily="18" charset="0"/>
                <a:cs typeface="Times New Roman" pitchFamily="18" charset="0"/>
              </a:rPr>
              <a:t>Trisha</a:t>
            </a:r>
            <a:r>
              <a:rPr lang="es-ES" b="1" dirty="0" smtClean="0">
                <a:solidFill>
                  <a:srgbClr val="FFFF00"/>
                </a:solidFill>
                <a:latin typeface="Times New Roman" pitchFamily="18" charset="0"/>
                <a:cs typeface="Times New Roman" pitchFamily="18" charset="0"/>
              </a:rPr>
              <a:t> Gura. “</a:t>
            </a:r>
            <a:r>
              <a:rPr lang="es-ES" b="1" dirty="0" err="1" smtClean="0">
                <a:solidFill>
                  <a:srgbClr val="FFFF00"/>
                </a:solidFill>
                <a:latin typeface="Times New Roman" pitchFamily="18" charset="0"/>
                <a:cs typeface="Times New Roman" pitchFamily="18" charset="0"/>
              </a:rPr>
              <a:t>Eyes</a:t>
            </a:r>
            <a:r>
              <a:rPr lang="es-ES" b="1" dirty="0" smtClean="0">
                <a:solidFill>
                  <a:srgbClr val="FFFF00"/>
                </a:solidFill>
                <a:latin typeface="Times New Roman" pitchFamily="18" charset="0"/>
                <a:cs typeface="Times New Roman" pitchFamily="18" charset="0"/>
              </a:rPr>
              <a:t> </a:t>
            </a:r>
            <a:r>
              <a:rPr lang="es-ES" b="1" dirty="0" err="1" smtClean="0">
                <a:solidFill>
                  <a:srgbClr val="FFFF00"/>
                </a:solidFill>
                <a:latin typeface="Times New Roman" pitchFamily="18" charset="0"/>
                <a:cs typeface="Times New Roman" pitchFamily="18" charset="0"/>
              </a:rPr>
              <a:t>on</a:t>
            </a:r>
            <a:r>
              <a:rPr lang="es-ES" b="1" dirty="0" smtClean="0">
                <a:solidFill>
                  <a:srgbClr val="FFFF00"/>
                </a:solidFill>
                <a:latin typeface="Times New Roman" pitchFamily="18" charset="0"/>
                <a:cs typeface="Times New Roman" pitchFamily="18" charset="0"/>
              </a:rPr>
              <a:t> </a:t>
            </a:r>
            <a:r>
              <a:rPr lang="es-ES" b="1" dirty="0" err="1" smtClean="0">
                <a:solidFill>
                  <a:srgbClr val="FFFF00"/>
                </a:solidFill>
                <a:latin typeface="Times New Roman" pitchFamily="18" charset="0"/>
                <a:cs typeface="Times New Roman" pitchFamily="18" charset="0"/>
              </a:rPr>
              <a:t>the</a:t>
            </a:r>
            <a:r>
              <a:rPr lang="es-ES" b="1" dirty="0" smtClean="0">
                <a:solidFill>
                  <a:srgbClr val="FFFF00"/>
                </a:solidFill>
                <a:latin typeface="Times New Roman" pitchFamily="18" charset="0"/>
                <a:cs typeface="Times New Roman" pitchFamily="18" charset="0"/>
              </a:rPr>
              <a:t> </a:t>
            </a:r>
            <a:r>
              <a:rPr lang="es-ES" b="1" dirty="0" err="1" smtClean="0">
                <a:solidFill>
                  <a:srgbClr val="FFFF00"/>
                </a:solidFill>
                <a:latin typeface="Times New Roman" pitchFamily="18" charset="0"/>
                <a:cs typeface="Times New Roman" pitchFamily="18" charset="0"/>
              </a:rPr>
              <a:t>prize</a:t>
            </a:r>
            <a:r>
              <a:rPr lang="es-ES" b="1" dirty="0" smtClean="0">
                <a:solidFill>
                  <a:srgbClr val="FFFF00"/>
                </a:solidFill>
                <a:latin typeface="Times New Roman" pitchFamily="18" charset="0"/>
                <a:cs typeface="Times New Roman" pitchFamily="18" charset="0"/>
              </a:rPr>
              <a:t>”. </a:t>
            </a:r>
            <a:r>
              <a:rPr lang="es-ES" b="1" i="1" dirty="0" err="1" smtClean="0">
                <a:solidFill>
                  <a:srgbClr val="FFFF00"/>
                </a:solidFill>
                <a:latin typeface="Times New Roman" pitchFamily="18" charset="0"/>
                <a:cs typeface="Times New Roman" pitchFamily="18" charset="0"/>
              </a:rPr>
              <a:t>Nature</a:t>
            </a:r>
            <a:r>
              <a:rPr lang="es-ES" b="1" dirty="0" smtClean="0">
                <a:solidFill>
                  <a:srgbClr val="FFFF00"/>
                </a:solidFill>
                <a:latin typeface="Times New Roman" pitchFamily="18" charset="0"/>
                <a:cs typeface="Times New Roman" pitchFamily="18" charset="0"/>
              </a:rPr>
              <a:t>, 413:560-564 (2001)</a:t>
            </a:r>
          </a:p>
          <a:p>
            <a:pPr lvl="0" algn="just"/>
            <a:endParaRPr lang="es-ES" b="1" dirty="0" smtClean="0">
              <a:solidFill>
                <a:srgbClr val="FFFF00"/>
              </a:solidFill>
              <a:latin typeface="Times New Roman" pitchFamily="18" charset="0"/>
              <a:cs typeface="Times New Roman" pitchFamily="18" charset="0"/>
            </a:endParaRPr>
          </a:p>
          <a:p>
            <a:pPr lvl="0" algn="l"/>
            <a:r>
              <a:rPr lang="es-ES" sz="2800" b="1" dirty="0" smtClean="0">
                <a:solidFill>
                  <a:schemeClr val="bg1"/>
                </a:solidFill>
                <a:latin typeface="Times New Roman" pitchFamily="18" charset="0"/>
                <a:cs typeface="Times New Roman" pitchFamily="18" charset="0"/>
              </a:rPr>
              <a:t>Hace un balance de los cien años de la institución Nobel y se pregunta si los galardonados reflejan  el modo en que se hace la ciencia. En el caso de la Genética, mi respuesta es totalmente afirmativa, tanto  en su contenido formal (concepto de la disciplina) como en su metodología.</a:t>
            </a:r>
          </a:p>
          <a:p>
            <a:pPr lvl="0"/>
            <a:endParaRPr lang="es-ES" sz="2200" b="1" dirty="0" smtClean="0">
              <a:solidFill>
                <a:schemeClr val="bg1"/>
              </a:solidFill>
              <a:latin typeface="Times New Roman" pitchFamily="18" charset="0"/>
              <a:cs typeface="Times New Roman" pitchFamily="18" charset="0"/>
            </a:endParaRPr>
          </a:p>
          <a:p>
            <a:pPr lvl="1" algn="l"/>
            <a:endParaRPr lang="es-ES" sz="2200" b="1" dirty="0" smtClean="0">
              <a:solidFill>
                <a:schemeClr val="bg1"/>
              </a:solidFill>
              <a:latin typeface="Times New Roman" pitchFamily="18" charset="0"/>
              <a:cs typeface="Times New Roman" pitchFamily="18" charset="0"/>
            </a:endParaRPr>
          </a:p>
          <a:p>
            <a:pPr lvl="1" algn="l">
              <a:buFont typeface="Arial" pitchFamily="34" charset="0"/>
              <a:buChar char="•"/>
            </a:pPr>
            <a:endParaRPr lang="es-ES" sz="2200" b="1" dirty="0" smtClean="0">
              <a:solidFill>
                <a:schemeClr val="bg1"/>
              </a:solidFill>
              <a:latin typeface="Times New Roman" pitchFamily="18" charset="0"/>
              <a:cs typeface="Times New Roman" pitchFamily="18" charset="0"/>
            </a:endParaRPr>
          </a:p>
          <a:p>
            <a:pPr lvl="0" algn="l"/>
            <a:endParaRPr lang="es-ES" sz="2600" b="1" dirty="0" smtClean="0">
              <a:solidFill>
                <a:schemeClr val="bg1"/>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endParaRPr lang="es-ES" b="1" dirty="0" smtClean="0">
              <a:solidFill>
                <a:srgbClr val="FFFF00"/>
              </a:solidFill>
              <a:latin typeface="Times New Roman" pitchFamily="18" charset="0"/>
              <a:cs typeface="Times New Roman" pitchFamily="18" charset="0"/>
            </a:endParaRPr>
          </a:p>
          <a:p>
            <a:endParaRPr lang="es-ES" b="1" dirty="0" smtClean="0">
              <a:solidFill>
                <a:srgbClr val="FFFF00"/>
              </a:solidFill>
              <a:latin typeface="Times New Roman" pitchFamily="18" charset="0"/>
              <a:cs typeface="Times New Roman" pitchFamily="18" charset="0"/>
            </a:endParaRPr>
          </a:p>
          <a:p>
            <a:endParaRPr lang="es-ES"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6633"/>
            <a:ext cx="7846640" cy="576063"/>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764704"/>
            <a:ext cx="7848872" cy="5904656"/>
          </a:xfrm>
          <a:solidFill>
            <a:srgbClr val="002060"/>
          </a:solidFill>
        </p:spPr>
        <p:txBody>
          <a:bodyPr>
            <a:normAutofit/>
          </a:bodyPr>
          <a:lstStyle/>
          <a:p>
            <a:pPr lvl="0"/>
            <a:r>
              <a:rPr lang="es-ES" b="1" dirty="0" smtClean="0">
                <a:solidFill>
                  <a:srgbClr val="FFFF00"/>
                </a:solidFill>
                <a:latin typeface="Times New Roman" pitchFamily="18" charset="0"/>
                <a:cs typeface="Times New Roman" pitchFamily="18" charset="0"/>
              </a:rPr>
              <a:t>ESTADÍSTICAS</a:t>
            </a:r>
          </a:p>
          <a:p>
            <a:pPr lvl="0" algn="l"/>
            <a:r>
              <a:rPr lang="es-ES" sz="2600" b="1" dirty="0" smtClean="0">
                <a:solidFill>
                  <a:schemeClr val="bg1"/>
                </a:solidFill>
                <a:latin typeface="Times New Roman" pitchFamily="18" charset="0"/>
                <a:cs typeface="Times New Roman" pitchFamily="18" charset="0"/>
              </a:rPr>
              <a:t>Hasta </a:t>
            </a:r>
            <a:r>
              <a:rPr lang="es-ES" sz="2600" b="1" dirty="0" smtClean="0">
                <a:solidFill>
                  <a:srgbClr val="FFFF00"/>
                </a:solidFill>
                <a:latin typeface="Times New Roman" pitchFamily="18" charset="0"/>
                <a:cs typeface="Times New Roman" pitchFamily="18" charset="0"/>
              </a:rPr>
              <a:t>2019</a:t>
            </a:r>
            <a:r>
              <a:rPr lang="es-ES" sz="2600" b="1" dirty="0" smtClean="0">
                <a:solidFill>
                  <a:schemeClr val="bg1"/>
                </a:solidFill>
                <a:latin typeface="Times New Roman" pitchFamily="18" charset="0"/>
                <a:cs typeface="Times New Roman" pitchFamily="18" charset="0"/>
              </a:rPr>
              <a:t>, en </a:t>
            </a:r>
            <a:r>
              <a:rPr lang="es-ES" sz="2600" b="1" dirty="0" smtClean="0">
                <a:solidFill>
                  <a:srgbClr val="FFFF00"/>
                </a:solidFill>
                <a:latin typeface="Times New Roman" pitchFamily="18" charset="0"/>
                <a:cs typeface="Times New Roman" pitchFamily="18" charset="0"/>
              </a:rPr>
              <a:t>54</a:t>
            </a:r>
            <a:r>
              <a:rPr lang="es-ES" sz="2600" b="1" dirty="0" smtClean="0">
                <a:solidFill>
                  <a:schemeClr val="bg1"/>
                </a:solidFill>
                <a:latin typeface="Times New Roman" pitchFamily="18" charset="0"/>
                <a:cs typeface="Times New Roman" pitchFamily="18" charset="0"/>
              </a:rPr>
              <a:t> ocasiones el </a:t>
            </a:r>
            <a:r>
              <a:rPr lang="es-ES" sz="2600" b="1" dirty="0" smtClean="0">
                <a:solidFill>
                  <a:srgbClr val="FFFF00"/>
                </a:solidFill>
                <a:latin typeface="Times New Roman" pitchFamily="18" charset="0"/>
                <a:cs typeface="Times New Roman" pitchFamily="18" charset="0"/>
              </a:rPr>
              <a:t>premio Nobel</a:t>
            </a:r>
            <a:r>
              <a:rPr lang="es-ES" sz="2600" b="1" dirty="0" smtClean="0">
                <a:solidFill>
                  <a:schemeClr val="bg1"/>
                </a:solidFill>
                <a:latin typeface="Times New Roman" pitchFamily="18" charset="0"/>
                <a:cs typeface="Times New Roman" pitchFamily="18" charset="0"/>
              </a:rPr>
              <a:t> ha correspondido a </a:t>
            </a:r>
            <a:r>
              <a:rPr lang="es-ES" sz="2600" b="1" dirty="0" smtClean="0">
                <a:solidFill>
                  <a:srgbClr val="FFFF00"/>
                </a:solidFill>
                <a:latin typeface="Times New Roman" pitchFamily="18" charset="0"/>
                <a:cs typeface="Times New Roman" pitchFamily="18" charset="0"/>
              </a:rPr>
              <a:t>105 científicos</a:t>
            </a:r>
            <a:r>
              <a:rPr lang="es-ES" sz="2600" b="1" dirty="0" smtClean="0">
                <a:solidFill>
                  <a:schemeClr val="bg1"/>
                </a:solidFill>
                <a:latin typeface="Times New Roman" pitchFamily="18" charset="0"/>
                <a:cs typeface="Times New Roman" pitchFamily="18" charset="0"/>
              </a:rPr>
              <a:t> del campo de la Genética o ciencias afines. </a:t>
            </a:r>
            <a:r>
              <a:rPr lang="es-ES" sz="2600" b="1" dirty="0" smtClean="0">
                <a:solidFill>
                  <a:srgbClr val="FFFF00"/>
                </a:solidFill>
                <a:latin typeface="Times New Roman" pitchFamily="18" charset="0"/>
                <a:cs typeface="Times New Roman" pitchFamily="18" charset="0"/>
              </a:rPr>
              <a:t>De los 54 premios</a:t>
            </a:r>
            <a:r>
              <a:rPr lang="es-ES" sz="2600" b="1" dirty="0" smtClean="0">
                <a:solidFill>
                  <a:schemeClr val="bg1"/>
                </a:solidFill>
                <a:latin typeface="Times New Roman" pitchFamily="18" charset="0"/>
                <a:cs typeface="Times New Roman" pitchFamily="18" charset="0"/>
              </a:rPr>
              <a:t> </a:t>
            </a:r>
            <a:r>
              <a:rPr lang="es-ES" sz="2600" b="1" dirty="0" err="1" smtClean="0">
                <a:solidFill>
                  <a:schemeClr val="bg1"/>
                </a:solidFill>
                <a:latin typeface="Times New Roman" pitchFamily="18" charset="0"/>
                <a:cs typeface="Times New Roman" pitchFamily="18" charset="0"/>
              </a:rPr>
              <a:t>conside-rados</a:t>
            </a:r>
            <a:r>
              <a:rPr lang="es-ES" sz="2600" b="1" dirty="0" smtClean="0">
                <a:solidFill>
                  <a:schemeClr val="bg1"/>
                </a:solidFill>
                <a:latin typeface="Times New Roman" pitchFamily="18" charset="0"/>
                <a:cs typeface="Times New Roman" pitchFamily="18" charset="0"/>
              </a:rPr>
              <a:t>, </a:t>
            </a:r>
            <a:r>
              <a:rPr lang="es-ES" sz="2600" b="1" dirty="0" smtClean="0">
                <a:solidFill>
                  <a:srgbClr val="FFFF00"/>
                </a:solidFill>
                <a:latin typeface="Times New Roman" pitchFamily="18" charset="0"/>
                <a:cs typeface="Times New Roman" pitchFamily="18" charset="0"/>
              </a:rPr>
              <a:t>41 </a:t>
            </a:r>
            <a:r>
              <a:rPr lang="es-ES" sz="2600" b="1" dirty="0" smtClean="0">
                <a:solidFill>
                  <a:schemeClr val="bg1"/>
                </a:solidFill>
                <a:latin typeface="Times New Roman" pitchFamily="18" charset="0"/>
                <a:cs typeface="Times New Roman" pitchFamily="18" charset="0"/>
              </a:rPr>
              <a:t>pertenecen al ámbito de la</a:t>
            </a:r>
            <a:r>
              <a:rPr lang="es-ES" sz="2600" b="1" dirty="0" smtClean="0">
                <a:solidFill>
                  <a:srgbClr val="FFFF00"/>
                </a:solidFill>
                <a:latin typeface="Times New Roman" pitchFamily="18" charset="0"/>
                <a:cs typeface="Times New Roman" pitchFamily="18" charset="0"/>
              </a:rPr>
              <a:t> Fisiología o Medicina, 12 </a:t>
            </a:r>
            <a:r>
              <a:rPr lang="es-ES" sz="2600" b="1" dirty="0" smtClean="0">
                <a:solidFill>
                  <a:schemeClr val="bg1"/>
                </a:solidFill>
                <a:latin typeface="Times New Roman" pitchFamily="18" charset="0"/>
                <a:cs typeface="Times New Roman" pitchFamily="18" charset="0"/>
              </a:rPr>
              <a:t>a la</a:t>
            </a:r>
            <a:r>
              <a:rPr lang="es-ES" sz="2600" b="1" dirty="0" smtClean="0">
                <a:solidFill>
                  <a:srgbClr val="FFFF00"/>
                </a:solidFill>
                <a:latin typeface="Times New Roman" pitchFamily="18" charset="0"/>
                <a:cs typeface="Times New Roman" pitchFamily="18" charset="0"/>
              </a:rPr>
              <a:t> Química</a:t>
            </a:r>
            <a:r>
              <a:rPr lang="es-ES" sz="2600" b="1" dirty="0" smtClean="0">
                <a:solidFill>
                  <a:schemeClr val="bg1"/>
                </a:solidFill>
                <a:latin typeface="Times New Roman" pitchFamily="18" charset="0"/>
                <a:cs typeface="Times New Roman" pitchFamily="18" charset="0"/>
              </a:rPr>
              <a:t> y</a:t>
            </a:r>
            <a:r>
              <a:rPr lang="es-ES" sz="2600" b="1" dirty="0" smtClean="0">
                <a:solidFill>
                  <a:srgbClr val="FFFF00"/>
                </a:solidFill>
                <a:latin typeface="Times New Roman" pitchFamily="18" charset="0"/>
                <a:cs typeface="Times New Roman" pitchFamily="18" charset="0"/>
              </a:rPr>
              <a:t> 1 </a:t>
            </a:r>
            <a:r>
              <a:rPr lang="es-ES" sz="2600" b="1" dirty="0" smtClean="0">
                <a:solidFill>
                  <a:schemeClr val="bg1"/>
                </a:solidFill>
                <a:latin typeface="Times New Roman" pitchFamily="18" charset="0"/>
                <a:cs typeface="Times New Roman" pitchFamily="18" charset="0"/>
              </a:rPr>
              <a:t>de la</a:t>
            </a:r>
            <a:r>
              <a:rPr lang="es-ES" sz="2600" b="1" dirty="0" smtClean="0">
                <a:solidFill>
                  <a:srgbClr val="FFFF00"/>
                </a:solidFill>
                <a:latin typeface="Times New Roman" pitchFamily="18" charset="0"/>
                <a:cs typeface="Times New Roman" pitchFamily="18" charset="0"/>
              </a:rPr>
              <a:t> Paz</a:t>
            </a:r>
            <a:r>
              <a:rPr lang="es-ES" sz="2600" b="1" dirty="0" smtClean="0">
                <a:solidFill>
                  <a:schemeClr val="bg1"/>
                </a:solidFill>
                <a:latin typeface="Times New Roman" pitchFamily="18" charset="0"/>
                <a:cs typeface="Times New Roman" pitchFamily="18" charset="0"/>
              </a:rPr>
              <a:t>. </a:t>
            </a:r>
            <a:r>
              <a:rPr lang="es-ES" sz="2600" b="1" dirty="0" smtClean="0">
                <a:solidFill>
                  <a:srgbClr val="FFFF00"/>
                </a:solidFill>
                <a:latin typeface="Times New Roman" pitchFamily="18" charset="0"/>
                <a:cs typeface="Times New Roman" pitchFamily="18" charset="0"/>
              </a:rPr>
              <a:t>De los 105 científicos</a:t>
            </a:r>
            <a:r>
              <a:rPr lang="es-ES" sz="2600" b="1" dirty="0" smtClean="0">
                <a:solidFill>
                  <a:schemeClr val="bg1"/>
                </a:solidFill>
                <a:latin typeface="Times New Roman" pitchFamily="18" charset="0"/>
                <a:cs typeface="Times New Roman" pitchFamily="18" charset="0"/>
              </a:rPr>
              <a:t> galardonados, 80 corresponden  a premios de Fisiología o Medicina, 24 de Química y 1 de la Paz. Sólo hay</a:t>
            </a:r>
            <a:r>
              <a:rPr lang="es-ES" sz="2600" b="1" dirty="0" smtClean="0">
                <a:solidFill>
                  <a:srgbClr val="FF0000"/>
                </a:solidFill>
                <a:latin typeface="Times New Roman" pitchFamily="18" charset="0"/>
                <a:cs typeface="Times New Roman" pitchFamily="18" charset="0"/>
              </a:rPr>
              <a:t> </a:t>
            </a:r>
            <a:r>
              <a:rPr lang="es-ES" sz="2600" b="1" dirty="0" smtClean="0">
                <a:solidFill>
                  <a:srgbClr val="FFFF00"/>
                </a:solidFill>
                <a:latin typeface="Times New Roman" pitchFamily="18" charset="0"/>
                <a:cs typeface="Times New Roman" pitchFamily="18" charset="0"/>
              </a:rPr>
              <a:t>8 mujeres</a:t>
            </a:r>
            <a:r>
              <a:rPr lang="es-ES" sz="2600" b="1" dirty="0" smtClean="0">
                <a:solidFill>
                  <a:schemeClr val="bg1"/>
                </a:solidFill>
                <a:latin typeface="Times New Roman" pitchFamily="18" charset="0"/>
                <a:cs typeface="Times New Roman" pitchFamily="18" charset="0"/>
              </a:rPr>
              <a:t> entre los galardonados.</a:t>
            </a:r>
          </a:p>
          <a:p>
            <a:pPr lvl="0" algn="l"/>
            <a:r>
              <a:rPr lang="es-ES" sz="2600" b="1" dirty="0" smtClean="0">
                <a:solidFill>
                  <a:schemeClr val="bg1"/>
                </a:solidFill>
                <a:latin typeface="Times New Roman" pitchFamily="18" charset="0"/>
                <a:cs typeface="Times New Roman" pitchFamily="18" charset="0"/>
              </a:rPr>
              <a:t>En lo que va transcurrido de </a:t>
            </a:r>
            <a:r>
              <a:rPr lang="es-ES" sz="2600" b="1" dirty="0" smtClean="0">
                <a:solidFill>
                  <a:srgbClr val="FFFF00"/>
                </a:solidFill>
                <a:latin typeface="Times New Roman" pitchFamily="18" charset="0"/>
                <a:cs typeface="Times New Roman" pitchFamily="18" charset="0"/>
              </a:rPr>
              <a:t>siglo XXI</a:t>
            </a:r>
            <a:r>
              <a:rPr lang="es-ES" sz="2600" b="1" dirty="0" smtClean="0">
                <a:solidFill>
                  <a:schemeClr val="bg1"/>
                </a:solidFill>
                <a:latin typeface="Times New Roman" pitchFamily="18" charset="0"/>
                <a:cs typeface="Times New Roman" pitchFamily="18" charset="0"/>
              </a:rPr>
              <a:t> se ha premia-do la investigación genética en </a:t>
            </a:r>
            <a:r>
              <a:rPr lang="es-ES" sz="2600" b="1" dirty="0" smtClean="0">
                <a:solidFill>
                  <a:srgbClr val="FFFF00"/>
                </a:solidFill>
                <a:latin typeface="Times New Roman" pitchFamily="18" charset="0"/>
                <a:cs typeface="Times New Roman" pitchFamily="18" charset="0"/>
              </a:rPr>
              <a:t>20 ocasiones</a:t>
            </a:r>
            <a:r>
              <a:rPr lang="es-ES" sz="2600" b="1" dirty="0" smtClean="0">
                <a:solidFill>
                  <a:schemeClr val="bg1"/>
                </a:solidFill>
                <a:latin typeface="Times New Roman" pitchFamily="18" charset="0"/>
                <a:cs typeface="Times New Roman" pitchFamily="18" charset="0"/>
              </a:rPr>
              <a:t>: 2001, 2002, 2004, 2006, 2006, 2007, 2008, 2008, 2009, 2009, 2010, 2011, 2012, 2013, 2013, 2016, 2017,  2018, 2018, 2019.</a:t>
            </a:r>
          </a:p>
          <a:p>
            <a:pPr lvl="0"/>
            <a:endParaRPr lang="es-ES" sz="3200" b="1" dirty="0">
              <a:solidFill>
                <a:schemeClr val="bg1"/>
              </a:solidFill>
              <a:latin typeface="Times New Roman" pitchFamily="18" charset="0"/>
              <a:cs typeface="Times New Roman" pitchFamily="18" charset="0"/>
            </a:endParaRPr>
          </a:p>
          <a:p>
            <a:endParaRPr lang="es-ES" b="1" dirty="0" smtClean="0">
              <a:solidFill>
                <a:srgbClr val="FFFF00"/>
              </a:solidFill>
              <a:latin typeface="Times New Roman" pitchFamily="18" charset="0"/>
              <a:cs typeface="Times New Roman" pitchFamily="18" charset="0"/>
            </a:endParaRPr>
          </a:p>
          <a:p>
            <a:endParaRPr lang="es-ES" b="1" dirty="0" smtClean="0">
              <a:solidFill>
                <a:srgbClr val="FFFF00"/>
              </a:solidFill>
              <a:latin typeface="Times New Roman" pitchFamily="18" charset="0"/>
              <a:cs typeface="Times New Roman" pitchFamily="18" charset="0"/>
            </a:endParaRPr>
          </a:p>
          <a:p>
            <a:endParaRPr lang="es-ES"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0"/>
            <a:ext cx="8640960" cy="1152127"/>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GENÉTICA Y PREMIOS NOBEL                                                                                                                           </a:t>
            </a:r>
            <a:r>
              <a:rPr lang="es-ES" sz="2400" b="1" dirty="0" err="1" smtClean="0">
                <a:solidFill>
                  <a:srgbClr val="FFFF00"/>
                </a:solidFill>
                <a:latin typeface="Times New Roman" pitchFamily="18" charset="0"/>
                <a:cs typeface="Times New Roman" pitchFamily="18" charset="0"/>
              </a:rPr>
              <a:t>Barbara</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McClintock</a:t>
            </a:r>
            <a:r>
              <a:rPr lang="es-ES" sz="2400" b="1" dirty="0" smtClean="0">
                <a:solidFill>
                  <a:srgbClr val="FFFF00"/>
                </a:solidFill>
                <a:latin typeface="Times New Roman" pitchFamily="18" charset="0"/>
                <a:cs typeface="Times New Roman" pitchFamily="18" charset="0"/>
              </a:rPr>
              <a:t> (1983)             </a:t>
            </a:r>
            <a:r>
              <a:rPr lang="es-ES" sz="2400" b="1" dirty="0" err="1" smtClean="0">
                <a:solidFill>
                  <a:srgbClr val="FFFF00"/>
                </a:solidFill>
                <a:latin typeface="Times New Roman" pitchFamily="18" charset="0"/>
                <a:cs typeface="Times New Roman" pitchFamily="18" charset="0"/>
              </a:rPr>
              <a:t>Christiane</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Nüsslein-Volhard</a:t>
            </a:r>
            <a:r>
              <a:rPr lang="es-ES" sz="2400" b="1" dirty="0" smtClean="0">
                <a:solidFill>
                  <a:srgbClr val="FFFF00"/>
                </a:solidFill>
                <a:latin typeface="Times New Roman" pitchFamily="18" charset="0"/>
                <a:cs typeface="Times New Roman" pitchFamily="18" charset="0"/>
              </a:rPr>
              <a:t> (1995)</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84784"/>
            <a:ext cx="7848872" cy="496855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400" b="1" dirty="0">
              <a:solidFill>
                <a:srgbClr val="FFFF00"/>
              </a:solidFill>
              <a:latin typeface="Times New Roman" pitchFamily="18" charset="0"/>
              <a:cs typeface="Times New Roman" pitchFamily="18" charset="0"/>
            </a:endParaRPr>
          </a:p>
          <a:p>
            <a:pPr lvl="0"/>
            <a:endParaRPr lang="es-ES" sz="2400" b="1" dirty="0">
              <a:solidFill>
                <a:schemeClr val="bg1"/>
              </a:solidFill>
              <a:latin typeface="Times New Roman" pitchFamily="18" charset="0"/>
              <a:cs typeface="Times New Roman" pitchFamily="18" charset="0"/>
            </a:endParaRPr>
          </a:p>
          <a:p>
            <a:pPr lvl="0"/>
            <a:endParaRPr lang="es-ES" sz="2400" b="1" dirty="0" smtClean="0">
              <a:solidFill>
                <a:schemeClr val="bg1"/>
              </a:solidFill>
              <a:latin typeface="Times New Roman" pitchFamily="18" charset="0"/>
              <a:cs typeface="Times New Roman" pitchFamily="18" charset="0"/>
            </a:endParaRPr>
          </a:p>
          <a:p>
            <a:endParaRPr lang="es-ES" sz="2400" dirty="0"/>
          </a:p>
        </p:txBody>
      </p:sp>
      <p:pic>
        <p:nvPicPr>
          <p:cNvPr id="22530" name="Picture 2"/>
          <p:cNvPicPr>
            <a:picLocks noChangeAspect="1" noChangeArrowheads="1"/>
          </p:cNvPicPr>
          <p:nvPr/>
        </p:nvPicPr>
        <p:blipFill>
          <a:blip r:embed="rId2" cstate="print"/>
          <a:srcRect l="15430" t="38291" r="55060" b="13610"/>
          <a:stretch>
            <a:fillRect/>
          </a:stretch>
        </p:blipFill>
        <p:spPr bwMode="auto">
          <a:xfrm>
            <a:off x="240563" y="1556792"/>
            <a:ext cx="5185317" cy="4536504"/>
          </a:xfrm>
          <a:prstGeom prst="rect">
            <a:avLst/>
          </a:prstGeom>
          <a:noFill/>
          <a:ln w="9525">
            <a:noFill/>
            <a:miter lim="800000"/>
            <a:headEnd/>
            <a:tailEnd/>
          </a:ln>
        </p:spPr>
      </p:pic>
      <p:pic>
        <p:nvPicPr>
          <p:cNvPr id="22531" name="Picture 3"/>
          <p:cNvPicPr>
            <a:picLocks noChangeAspect="1" noChangeArrowheads="1"/>
          </p:cNvPicPr>
          <p:nvPr/>
        </p:nvPicPr>
        <p:blipFill>
          <a:blip r:embed="rId3" cstate="print"/>
          <a:srcRect l="23061" t="38498" r="59541" b="13403"/>
          <a:stretch>
            <a:fillRect/>
          </a:stretch>
        </p:blipFill>
        <p:spPr bwMode="auto">
          <a:xfrm>
            <a:off x="5868144" y="1556792"/>
            <a:ext cx="3049382" cy="45248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8208912" cy="1152127"/>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GENÉTICA Y PREMIOS NOBEL                               </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Linda B. </a:t>
            </a:r>
            <a:r>
              <a:rPr lang="es-ES" sz="2400" b="1" dirty="0" err="1" smtClean="0">
                <a:solidFill>
                  <a:srgbClr val="FFFF00"/>
                </a:solidFill>
                <a:latin typeface="Times New Roman" pitchFamily="18" charset="0"/>
                <a:cs typeface="Times New Roman" pitchFamily="18" charset="0"/>
              </a:rPr>
              <a:t>Buck</a:t>
            </a:r>
            <a:r>
              <a:rPr lang="es-ES" sz="2400" b="1" dirty="0" smtClean="0">
                <a:solidFill>
                  <a:srgbClr val="FFFF00"/>
                </a:solidFill>
                <a:latin typeface="Times New Roman" pitchFamily="18" charset="0"/>
                <a:cs typeface="Times New Roman" pitchFamily="18" charset="0"/>
              </a:rPr>
              <a:t> (2004)            Françoise Barré-</a:t>
            </a:r>
            <a:r>
              <a:rPr lang="es-ES" sz="2400" b="1" dirty="0" err="1" smtClean="0">
                <a:solidFill>
                  <a:srgbClr val="FFFF00"/>
                </a:solidFill>
                <a:latin typeface="Times New Roman" pitchFamily="18" charset="0"/>
                <a:cs typeface="Times New Roman" pitchFamily="18" charset="0"/>
              </a:rPr>
              <a:t>Sinoussi</a:t>
            </a:r>
            <a:r>
              <a:rPr lang="es-ES" sz="2400" b="1" dirty="0" smtClean="0">
                <a:solidFill>
                  <a:srgbClr val="FFFF00"/>
                </a:solidFill>
                <a:latin typeface="Times New Roman" pitchFamily="18" charset="0"/>
                <a:cs typeface="Times New Roman" pitchFamily="18" charset="0"/>
              </a:rPr>
              <a:t> (2008)</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84784"/>
            <a:ext cx="7848872" cy="496855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400" b="1" dirty="0">
              <a:solidFill>
                <a:srgbClr val="FFFF00"/>
              </a:solidFill>
              <a:latin typeface="Times New Roman" pitchFamily="18" charset="0"/>
              <a:cs typeface="Times New Roman" pitchFamily="18" charset="0"/>
            </a:endParaRPr>
          </a:p>
          <a:p>
            <a:pPr lvl="0"/>
            <a:endParaRPr lang="es-ES" sz="2400" b="1" dirty="0">
              <a:solidFill>
                <a:schemeClr val="bg1"/>
              </a:solidFill>
              <a:latin typeface="Times New Roman" pitchFamily="18" charset="0"/>
              <a:cs typeface="Times New Roman" pitchFamily="18" charset="0"/>
            </a:endParaRPr>
          </a:p>
          <a:p>
            <a:pPr lvl="0"/>
            <a:endParaRPr lang="es-ES" sz="2400" b="1" dirty="0" smtClean="0">
              <a:solidFill>
                <a:schemeClr val="bg1"/>
              </a:solidFill>
              <a:latin typeface="Times New Roman" pitchFamily="18" charset="0"/>
              <a:cs typeface="Times New Roman" pitchFamily="18" charset="0"/>
            </a:endParaRPr>
          </a:p>
          <a:p>
            <a:endParaRPr lang="es-ES" sz="2400" dirty="0"/>
          </a:p>
        </p:txBody>
      </p:sp>
      <p:pic>
        <p:nvPicPr>
          <p:cNvPr id="23554" name="Picture 2"/>
          <p:cNvPicPr>
            <a:picLocks noChangeAspect="1" noChangeArrowheads="1"/>
          </p:cNvPicPr>
          <p:nvPr/>
        </p:nvPicPr>
        <p:blipFill>
          <a:blip r:embed="rId2" cstate="print"/>
          <a:srcRect l="40125" t="29926" r="39670" b="22198"/>
          <a:stretch>
            <a:fillRect/>
          </a:stretch>
        </p:blipFill>
        <p:spPr bwMode="auto">
          <a:xfrm>
            <a:off x="539552" y="1428777"/>
            <a:ext cx="3384376" cy="4304479"/>
          </a:xfrm>
          <a:prstGeom prst="rect">
            <a:avLst/>
          </a:prstGeom>
          <a:noFill/>
          <a:ln w="9525">
            <a:noFill/>
            <a:miter lim="800000"/>
            <a:headEnd/>
            <a:tailEnd/>
          </a:ln>
        </p:spPr>
      </p:pic>
      <p:pic>
        <p:nvPicPr>
          <p:cNvPr id="23555" name="Picture 3"/>
          <p:cNvPicPr>
            <a:picLocks noChangeAspect="1" noChangeArrowheads="1"/>
          </p:cNvPicPr>
          <p:nvPr/>
        </p:nvPicPr>
        <p:blipFill>
          <a:blip r:embed="rId3" cstate="print"/>
          <a:srcRect l="18009" t="38498" r="54490" b="13403"/>
          <a:stretch>
            <a:fillRect/>
          </a:stretch>
        </p:blipFill>
        <p:spPr bwMode="auto">
          <a:xfrm>
            <a:off x="4116471" y="1412777"/>
            <a:ext cx="4602250" cy="43204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0"/>
            <a:ext cx="8136904" cy="1152127"/>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GENÉTICA Y PREMIOS NOBEL                                    </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 Carol W. </a:t>
            </a:r>
            <a:r>
              <a:rPr lang="es-ES" sz="2400" b="1" dirty="0" err="1" smtClean="0">
                <a:solidFill>
                  <a:srgbClr val="FFFF00"/>
                </a:solidFill>
                <a:latin typeface="Times New Roman" pitchFamily="18" charset="0"/>
                <a:cs typeface="Times New Roman" pitchFamily="18" charset="0"/>
              </a:rPr>
              <a:t>Greider</a:t>
            </a:r>
            <a:r>
              <a:rPr lang="es-ES" sz="2400" b="1" dirty="0" smtClean="0">
                <a:solidFill>
                  <a:srgbClr val="FFFF00"/>
                </a:solidFill>
                <a:latin typeface="Times New Roman" pitchFamily="18" charset="0"/>
                <a:cs typeface="Times New Roman" pitchFamily="18" charset="0"/>
              </a:rPr>
              <a:t> (2009)             Elizabeth H. Blackburn (2009)</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84784"/>
            <a:ext cx="7848872" cy="496855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400" b="1" dirty="0">
              <a:solidFill>
                <a:srgbClr val="FFFF00"/>
              </a:solidFill>
              <a:latin typeface="Times New Roman" pitchFamily="18" charset="0"/>
              <a:cs typeface="Times New Roman" pitchFamily="18" charset="0"/>
            </a:endParaRPr>
          </a:p>
          <a:p>
            <a:pPr lvl="0"/>
            <a:endParaRPr lang="es-ES" sz="2400" b="1" dirty="0">
              <a:solidFill>
                <a:schemeClr val="bg1"/>
              </a:solidFill>
              <a:latin typeface="Times New Roman" pitchFamily="18" charset="0"/>
              <a:cs typeface="Times New Roman" pitchFamily="18" charset="0"/>
            </a:endParaRPr>
          </a:p>
          <a:p>
            <a:pPr lvl="0"/>
            <a:endParaRPr lang="es-ES" sz="2400" b="1" dirty="0" smtClean="0">
              <a:solidFill>
                <a:schemeClr val="bg1"/>
              </a:solidFill>
              <a:latin typeface="Times New Roman" pitchFamily="18" charset="0"/>
              <a:cs typeface="Times New Roman" pitchFamily="18" charset="0"/>
            </a:endParaRPr>
          </a:p>
          <a:p>
            <a:endParaRPr lang="es-ES" sz="2400" dirty="0"/>
          </a:p>
        </p:txBody>
      </p:sp>
      <p:pic>
        <p:nvPicPr>
          <p:cNvPr id="24578" name="Picture 2"/>
          <p:cNvPicPr>
            <a:picLocks noChangeAspect="1" noChangeArrowheads="1"/>
          </p:cNvPicPr>
          <p:nvPr/>
        </p:nvPicPr>
        <p:blipFill>
          <a:blip r:embed="rId2" cstate="print"/>
          <a:srcRect l="9256" t="38330" r="45755" b="13610"/>
          <a:stretch>
            <a:fillRect/>
          </a:stretch>
        </p:blipFill>
        <p:spPr bwMode="auto">
          <a:xfrm>
            <a:off x="567129" y="1556792"/>
            <a:ext cx="8162902" cy="4680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188641"/>
            <a:ext cx="8496944"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Ada </a:t>
            </a:r>
            <a:r>
              <a:rPr lang="es-ES" sz="3200" b="1" dirty="0" err="1" smtClean="0">
                <a:solidFill>
                  <a:srgbClr val="FFFF00"/>
                </a:solidFill>
                <a:latin typeface="Times New Roman" pitchFamily="18" charset="0"/>
                <a:cs typeface="Times New Roman" pitchFamily="18" charset="0"/>
              </a:rPr>
              <a:t>Yonath</a:t>
            </a:r>
            <a:r>
              <a:rPr lang="es-ES" sz="3200" b="1" dirty="0" smtClean="0">
                <a:solidFill>
                  <a:srgbClr val="FFFF00"/>
                </a:solidFill>
                <a:latin typeface="Times New Roman" pitchFamily="18" charset="0"/>
                <a:cs typeface="Times New Roman" pitchFamily="18" charset="0"/>
              </a:rPr>
              <a:t> (2009)             </a:t>
            </a:r>
            <a:r>
              <a:rPr lang="es-ES" sz="3200" b="1" dirty="0" err="1" smtClean="0">
                <a:solidFill>
                  <a:srgbClr val="FFFF00"/>
                </a:solidFill>
                <a:latin typeface="Times New Roman" pitchFamily="18" charset="0"/>
                <a:cs typeface="Times New Roman" pitchFamily="18" charset="0"/>
              </a:rPr>
              <a:t>Frances</a:t>
            </a:r>
            <a:r>
              <a:rPr lang="es-ES" sz="3200" b="1" dirty="0" smtClean="0">
                <a:solidFill>
                  <a:srgbClr val="FFFF00"/>
                </a:solidFill>
                <a:latin typeface="Times New Roman" pitchFamily="18" charset="0"/>
                <a:cs typeface="Times New Roman" pitchFamily="18" charset="0"/>
              </a:rPr>
              <a:t> H. </a:t>
            </a:r>
            <a:r>
              <a:rPr lang="es-ES" sz="3200" b="1" dirty="0" err="1" smtClean="0">
                <a:solidFill>
                  <a:srgbClr val="FFFF00"/>
                </a:solidFill>
                <a:latin typeface="Times New Roman" pitchFamily="18" charset="0"/>
                <a:cs typeface="Times New Roman" pitchFamily="18" charset="0"/>
              </a:rPr>
              <a:t>Arnold</a:t>
            </a:r>
            <a:r>
              <a:rPr lang="es-ES" sz="3200" b="1" dirty="0" smtClean="0">
                <a:solidFill>
                  <a:srgbClr val="FFFF00"/>
                </a:solidFill>
                <a:latin typeface="Times New Roman" pitchFamily="18" charset="0"/>
                <a:cs typeface="Times New Roman" pitchFamily="18" charset="0"/>
              </a:rPr>
              <a:t> (2018) </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r>
              <a:rPr lang="es-ES" dirty="0" err="1" smtClean="0"/>
              <a:t>lll</a:t>
            </a:r>
            <a:endParaRPr lang="es-ES" dirty="0"/>
          </a:p>
        </p:txBody>
      </p:sp>
      <p:pic>
        <p:nvPicPr>
          <p:cNvPr id="21506" name="Picture 2"/>
          <p:cNvPicPr>
            <a:picLocks noChangeAspect="1" noChangeArrowheads="1"/>
          </p:cNvPicPr>
          <p:nvPr/>
        </p:nvPicPr>
        <p:blipFill>
          <a:blip r:embed="rId2" cstate="print"/>
          <a:srcRect l="28900" t="22606" r="49773" b="27147"/>
          <a:stretch>
            <a:fillRect/>
          </a:stretch>
        </p:blipFill>
        <p:spPr bwMode="auto">
          <a:xfrm>
            <a:off x="4427984" y="1392021"/>
            <a:ext cx="4320480" cy="4917299"/>
          </a:xfrm>
          <a:prstGeom prst="rect">
            <a:avLst/>
          </a:prstGeom>
          <a:noFill/>
          <a:ln w="9525">
            <a:noFill/>
            <a:miter lim="800000"/>
            <a:headEnd/>
            <a:tailEnd/>
          </a:ln>
        </p:spPr>
      </p:pic>
      <p:pic>
        <p:nvPicPr>
          <p:cNvPr id="21507" name="Picture 3"/>
          <p:cNvPicPr>
            <a:picLocks noChangeAspect="1" noChangeArrowheads="1"/>
          </p:cNvPicPr>
          <p:nvPr/>
        </p:nvPicPr>
        <p:blipFill>
          <a:blip r:embed="rId3" cstate="print"/>
          <a:srcRect l="21938" t="37452" r="56020" b="14531"/>
          <a:stretch>
            <a:fillRect/>
          </a:stretch>
        </p:blipFill>
        <p:spPr bwMode="auto">
          <a:xfrm>
            <a:off x="467544" y="1401525"/>
            <a:ext cx="4176464" cy="4920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1728192"/>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HISTORIA DE LA GENÉTICA A LA LUZ               DE LOS PREMIOS NOBEL (1900-2019)</a:t>
            </a:r>
            <a:br>
              <a:rPr lang="es-ES" sz="3200" b="1" dirty="0" smtClean="0">
                <a:solidFill>
                  <a:srgbClr val="FFFF00"/>
                </a:solidFill>
                <a:latin typeface="Times New Roman" pitchFamily="18" charset="0"/>
                <a:cs typeface="Times New Roman" pitchFamily="18" charset="0"/>
              </a:rPr>
            </a:br>
            <a:r>
              <a:rPr lang="es-ES" sz="3200" b="1" dirty="0" smtClean="0">
                <a:solidFill>
                  <a:schemeClr val="bg1"/>
                </a:solidFill>
                <a:latin typeface="Times New Roman" pitchFamily="18" charset="0"/>
                <a:cs typeface="Times New Roman" pitchFamily="18" charset="0"/>
              </a:rPr>
              <a:t>Colegio Libre de Eméritos</a:t>
            </a:r>
            <a:br>
              <a:rPr lang="es-ES" sz="3200" b="1" dirty="0" smtClean="0">
                <a:solidFill>
                  <a:schemeClr val="bg1"/>
                </a:solidFill>
                <a:latin typeface="Times New Roman" pitchFamily="18" charset="0"/>
                <a:cs typeface="Times New Roman" pitchFamily="18" charset="0"/>
              </a:rPr>
            </a:br>
            <a:r>
              <a:rPr lang="es-ES" sz="3200" b="1" dirty="0" smtClean="0">
                <a:solidFill>
                  <a:schemeClr val="bg1"/>
                </a:solidFill>
                <a:latin typeface="Times New Roman" pitchFamily="18" charset="0"/>
                <a:cs typeface="Times New Roman" pitchFamily="18" charset="0"/>
              </a:rPr>
              <a:t>Noviembre 2019 </a:t>
            </a:r>
            <a:endParaRPr lang="es-ES" sz="3200" dirty="0">
              <a:solidFill>
                <a:schemeClr val="bg1"/>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2132856"/>
            <a:ext cx="8784976" cy="4536504"/>
          </a:xfrm>
          <a:solidFill>
            <a:srgbClr val="002060"/>
          </a:solidFill>
        </p:spPr>
        <p:txBody>
          <a:bodyPr>
            <a:normAutofit/>
          </a:bodyPr>
          <a:lstStyle/>
          <a:p>
            <a:pPr lvl="0" algn="l"/>
            <a:r>
              <a:rPr lang="es-ES" sz="2800"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                             I.         </a:t>
            </a:r>
            <a:r>
              <a:rPr lang="es-ES" sz="2800" b="1" dirty="0" smtClean="0">
                <a:solidFill>
                  <a:srgbClr val="FFFF00"/>
                </a:solidFill>
                <a:latin typeface="Times New Roman" pitchFamily="18" charset="0"/>
                <a:cs typeface="Times New Roman" pitchFamily="18" charset="0"/>
              </a:rPr>
              <a:t>La aportación de los premios Nobel al contenido      	formal de la Genética</a:t>
            </a:r>
          </a:p>
          <a:p>
            <a:pPr lvl="0" algn="l"/>
            <a:r>
              <a:rPr lang="es-ES" sz="2800" b="1" dirty="0" smtClean="0">
                <a:solidFill>
                  <a:srgbClr val="FFFF00"/>
                </a:solidFill>
                <a:latin typeface="Times New Roman" pitchFamily="18" charset="0"/>
                <a:cs typeface="Times New Roman" pitchFamily="18" charset="0"/>
              </a:rPr>
              <a:t>II.      El método científico en Genética y los premios 	Nobel</a:t>
            </a:r>
          </a:p>
          <a:p>
            <a:pPr marL="457200" lvl="0" indent="-457200" algn="l"/>
            <a:r>
              <a:rPr lang="es-ES" sz="2800" b="1" dirty="0" smtClean="0">
                <a:solidFill>
                  <a:srgbClr val="FFFF00"/>
                </a:solidFill>
                <a:latin typeface="Times New Roman" pitchFamily="18" charset="0"/>
                <a:cs typeface="Times New Roman" pitchFamily="18" charset="0"/>
              </a:rPr>
              <a:t>III.    Áreas específicas de investigación en Genética y  	los premios Nobel</a:t>
            </a:r>
          </a:p>
          <a:p>
            <a:pPr marL="457200" lvl="0" indent="-457200" algn="l"/>
            <a:r>
              <a:rPr lang="es-ES" sz="2800" b="1" dirty="0" smtClean="0">
                <a:solidFill>
                  <a:srgbClr val="FFFF00"/>
                </a:solidFill>
                <a:latin typeface="Times New Roman" pitchFamily="18" charset="0"/>
                <a:cs typeface="Times New Roman" pitchFamily="18" charset="0"/>
              </a:rPr>
              <a:t>IV.     Herejías en Genética, ausencias y predicciones en 	los premios Nobel</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846640" cy="720079"/>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rgbClr val="002060"/>
          </a:solidFill>
        </p:spPr>
        <p:txBody>
          <a:bodyPr>
            <a:normAutofit lnSpcReduction="10000"/>
          </a:bodyPr>
          <a:lstStyle/>
          <a:p>
            <a:pPr lvl="0"/>
            <a:r>
              <a:rPr lang="es-ES" sz="3200" b="1" dirty="0" smtClean="0">
                <a:solidFill>
                  <a:srgbClr val="FFFF00"/>
                </a:solidFill>
                <a:latin typeface="Times New Roman" pitchFamily="18" charset="0"/>
                <a:cs typeface="Times New Roman" pitchFamily="18" charset="0"/>
              </a:rPr>
              <a:t>ANTECEDENTES</a:t>
            </a:r>
          </a:p>
          <a:p>
            <a:pPr lvl="0" algn="l">
              <a:buFont typeface="Arial" pitchFamily="34" charset="0"/>
              <a:buChar char="•"/>
            </a:pPr>
            <a:r>
              <a:rPr lang="es-ES" sz="2400" b="1" dirty="0" smtClean="0">
                <a:solidFill>
                  <a:schemeClr val="bg1"/>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Historia “</a:t>
            </a:r>
            <a:r>
              <a:rPr lang="es-ES" sz="2800" b="1" dirty="0" err="1" smtClean="0">
                <a:solidFill>
                  <a:schemeClr val="bg1"/>
                </a:solidFill>
                <a:latin typeface="Times New Roman" pitchFamily="18" charset="0"/>
                <a:cs typeface="Times New Roman" pitchFamily="18" charset="0"/>
              </a:rPr>
              <a:t>nobelada</a:t>
            </a:r>
            <a:r>
              <a:rPr lang="es-ES" sz="2800" b="1" dirty="0" smtClean="0">
                <a:solidFill>
                  <a:schemeClr val="bg1"/>
                </a:solidFill>
                <a:latin typeface="Times New Roman" pitchFamily="18" charset="0"/>
                <a:cs typeface="Times New Roman" pitchFamily="18" charset="0"/>
              </a:rPr>
              <a:t>” de la Genética: Concepto y método. </a:t>
            </a:r>
            <a:r>
              <a:rPr lang="es-ES" sz="2800" b="1" i="1" dirty="0" smtClean="0">
                <a:solidFill>
                  <a:schemeClr val="bg1"/>
                </a:solidFill>
                <a:latin typeface="Times New Roman" pitchFamily="18" charset="0"/>
                <a:cs typeface="Times New Roman" pitchFamily="18" charset="0"/>
              </a:rPr>
              <a:t>Discurso de Ingreso en la Real Academia Nacional de Farmacia, </a:t>
            </a:r>
            <a:r>
              <a:rPr lang="es-ES" sz="2800" b="1" dirty="0" smtClean="0">
                <a:solidFill>
                  <a:schemeClr val="bg1"/>
                </a:solidFill>
                <a:latin typeface="Times New Roman" pitchFamily="18" charset="0"/>
                <a:cs typeface="Times New Roman" pitchFamily="18" charset="0"/>
              </a:rPr>
              <a:t>70 pp.</a:t>
            </a:r>
            <a:r>
              <a:rPr lang="es-ES" sz="2800" b="1" i="1" dirty="0" smtClean="0">
                <a:solidFill>
                  <a:schemeClr val="bg1"/>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a:t>
            </a:r>
            <a:r>
              <a:rPr lang="es-ES" sz="2800" b="1" dirty="0" smtClean="0">
                <a:solidFill>
                  <a:srgbClr val="FFFF00"/>
                </a:solidFill>
                <a:latin typeface="Times New Roman" pitchFamily="18" charset="0"/>
                <a:cs typeface="Times New Roman" pitchFamily="18" charset="0"/>
              </a:rPr>
              <a:t>1995</a:t>
            </a:r>
            <a:r>
              <a:rPr lang="es-ES" sz="2800" b="1" dirty="0" smtClean="0">
                <a:solidFill>
                  <a:schemeClr val="bg1"/>
                </a:solidFill>
                <a:latin typeface="Times New Roman" pitchFamily="18" charset="0"/>
                <a:cs typeface="Times New Roman" pitchFamily="18" charset="0"/>
              </a:rPr>
              <a:t>)</a:t>
            </a:r>
          </a:p>
          <a:p>
            <a:pPr lvl="0" algn="l">
              <a:buFont typeface="Arial" pitchFamily="34" charset="0"/>
              <a:buChar char="•"/>
            </a:pPr>
            <a:r>
              <a:rPr lang="es-ES" sz="2800" b="1" dirty="0" smtClean="0">
                <a:solidFill>
                  <a:schemeClr val="bg1"/>
                </a:solidFill>
                <a:latin typeface="Times New Roman" pitchFamily="18" charset="0"/>
                <a:cs typeface="Times New Roman" pitchFamily="18" charset="0"/>
              </a:rPr>
              <a:t>  Conmemorando los 100 años del término “Genética” (1905-2005). Una historia “</a:t>
            </a:r>
            <a:r>
              <a:rPr lang="es-ES" sz="2800" b="1" dirty="0" err="1" smtClean="0">
                <a:solidFill>
                  <a:schemeClr val="bg1"/>
                </a:solidFill>
                <a:latin typeface="Times New Roman" pitchFamily="18" charset="0"/>
                <a:cs typeface="Times New Roman" pitchFamily="18" charset="0"/>
              </a:rPr>
              <a:t>nobelada</a:t>
            </a:r>
            <a:r>
              <a:rPr lang="es-ES" sz="2800" b="1" dirty="0" smtClean="0">
                <a:solidFill>
                  <a:schemeClr val="bg1"/>
                </a:solidFill>
                <a:latin typeface="Times New Roman" pitchFamily="18" charset="0"/>
                <a:cs typeface="Times New Roman" pitchFamily="18" charset="0"/>
              </a:rPr>
              <a:t>” de la Genética. </a:t>
            </a:r>
            <a:r>
              <a:rPr lang="es-ES" sz="2800" b="1" i="1" dirty="0" smtClean="0">
                <a:solidFill>
                  <a:schemeClr val="bg1"/>
                </a:solidFill>
                <a:latin typeface="Times New Roman" pitchFamily="18" charset="0"/>
                <a:cs typeface="Times New Roman" pitchFamily="18" charset="0"/>
              </a:rPr>
              <a:t>Conferencia Plenaria Congreso Sociedad Española de Genética</a:t>
            </a:r>
            <a:r>
              <a:rPr lang="es-ES" sz="2800" b="1" dirty="0" smtClean="0">
                <a:solidFill>
                  <a:schemeClr val="bg1"/>
                </a:solidFill>
                <a:latin typeface="Times New Roman" pitchFamily="18" charset="0"/>
                <a:cs typeface="Times New Roman" pitchFamily="18" charset="0"/>
              </a:rPr>
              <a:t>, 109 pp. (</a:t>
            </a:r>
            <a:r>
              <a:rPr lang="es-ES" sz="2800" b="1" dirty="0" smtClean="0">
                <a:solidFill>
                  <a:srgbClr val="FFFF00"/>
                </a:solidFill>
                <a:latin typeface="Times New Roman" pitchFamily="18" charset="0"/>
                <a:cs typeface="Times New Roman" pitchFamily="18" charset="0"/>
              </a:rPr>
              <a:t>2007</a:t>
            </a:r>
            <a:r>
              <a:rPr lang="es-ES" sz="2800" b="1" dirty="0" smtClean="0">
                <a:solidFill>
                  <a:schemeClr val="bg1"/>
                </a:solidFill>
                <a:latin typeface="Times New Roman" pitchFamily="18" charset="0"/>
                <a:cs typeface="Times New Roman" pitchFamily="18" charset="0"/>
              </a:rPr>
              <a:t>)</a:t>
            </a:r>
          </a:p>
          <a:p>
            <a:pPr algn="l">
              <a:buFont typeface="Arial" pitchFamily="34" charset="0"/>
              <a:buChar char="•"/>
            </a:pPr>
            <a:r>
              <a:rPr lang="es-ES" sz="2800" b="1" dirty="0" smtClean="0">
                <a:solidFill>
                  <a:schemeClr val="bg1"/>
                </a:solidFill>
                <a:latin typeface="Times New Roman" pitchFamily="18" charset="0"/>
                <a:cs typeface="Times New Roman" pitchFamily="18" charset="0"/>
              </a:rPr>
              <a:t>  Historia “</a:t>
            </a:r>
            <a:r>
              <a:rPr lang="es-ES" sz="2800" b="1" dirty="0" err="1" smtClean="0">
                <a:solidFill>
                  <a:schemeClr val="bg1"/>
                </a:solidFill>
                <a:latin typeface="Times New Roman" pitchFamily="18" charset="0"/>
                <a:cs typeface="Times New Roman" pitchFamily="18" charset="0"/>
              </a:rPr>
              <a:t>nobelada</a:t>
            </a:r>
            <a:r>
              <a:rPr lang="es-ES" sz="2800" b="1" dirty="0" smtClean="0">
                <a:solidFill>
                  <a:schemeClr val="bg1"/>
                </a:solidFill>
                <a:latin typeface="Times New Roman" pitchFamily="18" charset="0"/>
                <a:cs typeface="Times New Roman" pitchFamily="18" charset="0"/>
              </a:rPr>
              <a:t>” de la Genética (1900-2016): Concepto y método. Segunda </a:t>
            </a:r>
            <a:r>
              <a:rPr lang="es-ES" sz="2800" b="1" i="1" dirty="0" err="1" smtClean="0">
                <a:solidFill>
                  <a:schemeClr val="bg1"/>
                </a:solidFill>
                <a:latin typeface="Times New Roman" pitchFamily="18" charset="0"/>
                <a:cs typeface="Times New Roman" pitchFamily="18" charset="0"/>
              </a:rPr>
              <a:t>addenda</a:t>
            </a:r>
            <a:r>
              <a:rPr lang="es-ES" sz="2800" b="1" i="1" dirty="0" smtClean="0">
                <a:solidFill>
                  <a:schemeClr val="bg1"/>
                </a:solidFill>
                <a:latin typeface="Times New Roman" pitchFamily="18" charset="0"/>
                <a:cs typeface="Times New Roman" pitchFamily="18" charset="0"/>
              </a:rPr>
              <a:t>. Monografía XLIV Real Academia Nacional de Farmacia</a:t>
            </a:r>
            <a:r>
              <a:rPr lang="es-ES" sz="2800" b="1" dirty="0" smtClean="0">
                <a:solidFill>
                  <a:schemeClr val="bg1"/>
                </a:solidFill>
                <a:latin typeface="Times New Roman" pitchFamily="18" charset="0"/>
                <a:cs typeface="Times New Roman" pitchFamily="18" charset="0"/>
              </a:rPr>
              <a:t>, 200 pp. (</a:t>
            </a:r>
            <a:r>
              <a:rPr lang="es-ES" sz="2800" b="1" dirty="0" smtClean="0">
                <a:solidFill>
                  <a:srgbClr val="FFFF00"/>
                </a:solidFill>
                <a:latin typeface="Times New Roman" pitchFamily="18" charset="0"/>
                <a:cs typeface="Times New Roman" pitchFamily="18" charset="0"/>
              </a:rPr>
              <a:t>2016</a:t>
            </a:r>
            <a:r>
              <a:rPr lang="es-ES" sz="2800"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a:t>
            </a:r>
          </a:p>
          <a:p>
            <a:pPr lvl="0" algn="l">
              <a:buFont typeface="Arial" pitchFamily="34" charset="0"/>
              <a:buChar char="•"/>
            </a:pPr>
            <a:endParaRPr lang="es-ES" sz="2400" b="1" dirty="0" smtClean="0">
              <a:solidFill>
                <a:schemeClr val="bg1"/>
              </a:solidFill>
              <a:latin typeface="Times New Roman" pitchFamily="18" charset="0"/>
              <a:cs typeface="Times New Roman" pitchFamily="18" charset="0"/>
            </a:endParaRPr>
          </a:p>
          <a:p>
            <a:pPr lvl="0" algn="l">
              <a:buFont typeface="Arial" pitchFamily="34" charset="0"/>
              <a:buChar char="•"/>
            </a:pPr>
            <a:endParaRPr lang="es-ES" sz="2400" b="1" dirty="0">
              <a:solidFill>
                <a:schemeClr val="bg1"/>
              </a:solidFill>
              <a:latin typeface="Times New Roman" pitchFamily="18" charset="0"/>
              <a:cs typeface="Times New Roman" pitchFamily="18" charset="0"/>
            </a:endParaRPr>
          </a:p>
          <a:p>
            <a:endParaRPr lang="es-ES"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547664" y="188641"/>
            <a:ext cx="6480720" cy="576063"/>
          </a:xfrm>
          <a:solidFill>
            <a:srgbClr val="FF0000"/>
          </a:solidFill>
        </p:spPr>
        <p:txBody>
          <a:bodyPr>
            <a:normAutofit/>
          </a:bodyPr>
          <a:lstStyle/>
          <a:p>
            <a:r>
              <a:rPr lang="es-ES" sz="2000" b="1" dirty="0" smtClean="0">
                <a:solidFill>
                  <a:srgbClr val="FFFF00"/>
                </a:solidFill>
                <a:latin typeface="Times New Roman" pitchFamily="18" charset="0"/>
                <a:cs typeface="Times New Roman" pitchFamily="18" charset="0"/>
              </a:rPr>
              <a:t>GENÉTICA Y PREMIOS NOBEL: ANTECEDENTES</a:t>
            </a:r>
            <a:endParaRPr lang="es-ES" sz="20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1506" name="Picture 2"/>
          <p:cNvPicPr>
            <a:picLocks noChangeAspect="1" noChangeArrowheads="1"/>
          </p:cNvPicPr>
          <p:nvPr/>
        </p:nvPicPr>
        <p:blipFill>
          <a:blip r:embed="rId2" cstate="print"/>
          <a:srcRect l="36894" t="23652" r="38319" b="6291"/>
          <a:stretch>
            <a:fillRect/>
          </a:stretch>
        </p:blipFill>
        <p:spPr bwMode="auto">
          <a:xfrm>
            <a:off x="2915816" y="823619"/>
            <a:ext cx="3888432" cy="59210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1"/>
            <a:ext cx="8136904"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CONCEPTO DE GENÉTICA Y PREMIOS NOBEL </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467544" y="1124744"/>
            <a:ext cx="8136904" cy="5616624"/>
          </a:xfrm>
          <a:solidFill>
            <a:srgbClr val="002060"/>
          </a:solidFill>
        </p:spPr>
        <p:txBody>
          <a:bodyPr>
            <a:normAutofit lnSpcReduction="10000"/>
          </a:bodyPr>
          <a:lstStyle/>
          <a:p>
            <a:pPr lvl="0" algn="l"/>
            <a:r>
              <a:rPr lang="es-ES" b="1" dirty="0" smtClean="0">
                <a:solidFill>
                  <a:srgbClr val="FFFF00"/>
                </a:solidFill>
                <a:latin typeface="Times New Roman" pitchFamily="18" charset="0"/>
                <a:cs typeface="Times New Roman" pitchFamily="18" charset="0"/>
              </a:rPr>
              <a:t>Genética: “Ciencia que estudia el material hereditario bajo cualquier nivel o dimensión”</a:t>
            </a:r>
          </a:p>
          <a:p>
            <a:pPr lvl="0"/>
            <a:r>
              <a:rPr lang="es-ES" b="1" dirty="0" smtClean="0">
                <a:solidFill>
                  <a:srgbClr val="FFFF00"/>
                </a:solidFill>
                <a:latin typeface="Times New Roman" pitchFamily="18" charset="0"/>
                <a:cs typeface="Times New Roman" pitchFamily="18" charset="0"/>
              </a:rPr>
              <a:t>EL MATERIAL HEREDITARIO (35)</a:t>
            </a:r>
          </a:p>
          <a:p>
            <a:pPr lvl="0" algn="l"/>
            <a:r>
              <a:rPr lang="es-ES" b="1" dirty="0">
                <a:solidFill>
                  <a:srgbClr val="FFFF00"/>
                </a:solidFill>
                <a:latin typeface="Times New Roman" pitchFamily="18" charset="0"/>
                <a:cs typeface="Times New Roman" pitchFamily="18" charset="0"/>
              </a:rPr>
              <a:t> </a:t>
            </a:r>
            <a:r>
              <a:rPr lang="es-ES" b="1" dirty="0" smtClean="0">
                <a:solidFill>
                  <a:srgbClr val="FFFF00"/>
                </a:solidFill>
                <a:latin typeface="Times New Roman" pitchFamily="18" charset="0"/>
                <a:cs typeface="Times New Roman" pitchFamily="18" charset="0"/>
              </a:rPr>
              <a:t>   </a:t>
            </a:r>
            <a:r>
              <a:rPr lang="es-ES" b="1" dirty="0" smtClean="0">
                <a:solidFill>
                  <a:schemeClr val="bg1"/>
                </a:solidFill>
                <a:latin typeface="Times New Roman" pitchFamily="18" charset="0"/>
                <a:cs typeface="Times New Roman" pitchFamily="18" charset="0"/>
              </a:rPr>
              <a:t>Los </a:t>
            </a:r>
            <a:r>
              <a:rPr lang="es-ES" b="1" dirty="0">
                <a:solidFill>
                  <a:schemeClr val="bg1"/>
                </a:solidFill>
                <a:latin typeface="Times New Roman" pitchFamily="18" charset="0"/>
                <a:cs typeface="Times New Roman" pitchFamily="18" charset="0"/>
              </a:rPr>
              <a:t>genes: </a:t>
            </a:r>
            <a:endParaRPr lang="es-ES" b="1" dirty="0" smtClean="0">
              <a:solidFill>
                <a:schemeClr val="bg1"/>
              </a:solidFill>
              <a:latin typeface="Times New Roman" pitchFamily="18" charset="0"/>
              <a:cs typeface="Times New Roman" pitchFamily="18" charset="0"/>
            </a:endParaRPr>
          </a:p>
          <a:p>
            <a:pPr lvl="2" algn="l">
              <a:buFont typeface="Arial" pitchFamily="34" charset="0"/>
              <a:buChar char="•"/>
            </a:pPr>
            <a:r>
              <a:rPr lang="es-ES" sz="3200" b="1" dirty="0" smtClean="0">
                <a:solidFill>
                  <a:schemeClr val="bg1"/>
                </a:solidFill>
                <a:latin typeface="Times New Roman" pitchFamily="18" charset="0"/>
                <a:cs typeface="Times New Roman" pitchFamily="18" charset="0"/>
              </a:rPr>
              <a:t> qué son (4)</a:t>
            </a:r>
          </a:p>
          <a:p>
            <a:pPr lvl="2" algn="l">
              <a:buFont typeface="Arial" pitchFamily="34" charset="0"/>
              <a:buChar char="•"/>
            </a:pPr>
            <a:r>
              <a:rPr lang="es-ES" sz="3200" b="1" dirty="0">
                <a:solidFill>
                  <a:schemeClr val="bg1"/>
                </a:solidFill>
                <a:latin typeface="Times New Roman" pitchFamily="18" charset="0"/>
                <a:cs typeface="Times New Roman" pitchFamily="18" charset="0"/>
              </a:rPr>
              <a:t> </a:t>
            </a:r>
            <a:r>
              <a:rPr lang="es-ES" sz="3200" b="1" dirty="0" smtClean="0">
                <a:solidFill>
                  <a:schemeClr val="bg1"/>
                </a:solidFill>
                <a:latin typeface="Times New Roman" pitchFamily="18" charset="0"/>
                <a:cs typeface="Times New Roman" pitchFamily="18" charset="0"/>
              </a:rPr>
              <a:t>cómo </a:t>
            </a:r>
            <a:r>
              <a:rPr lang="es-ES" sz="3200" b="1" dirty="0">
                <a:solidFill>
                  <a:schemeClr val="bg1"/>
                </a:solidFill>
                <a:latin typeface="Times New Roman" pitchFamily="18" charset="0"/>
                <a:cs typeface="Times New Roman" pitchFamily="18" charset="0"/>
              </a:rPr>
              <a:t>se organizan y </a:t>
            </a:r>
            <a:r>
              <a:rPr lang="es-ES" sz="3200" b="1" dirty="0" smtClean="0">
                <a:solidFill>
                  <a:schemeClr val="bg1"/>
                </a:solidFill>
                <a:latin typeface="Times New Roman" pitchFamily="18" charset="0"/>
                <a:cs typeface="Times New Roman" pitchFamily="18" charset="0"/>
              </a:rPr>
              <a:t>transmiten (7)</a:t>
            </a:r>
          </a:p>
          <a:p>
            <a:pPr lvl="2" algn="l">
              <a:buFont typeface="Arial" pitchFamily="34" charset="0"/>
              <a:buChar char="•"/>
            </a:pPr>
            <a:r>
              <a:rPr lang="es-ES" sz="3200" b="1" dirty="0">
                <a:solidFill>
                  <a:schemeClr val="bg1"/>
                </a:solidFill>
                <a:latin typeface="Times New Roman" pitchFamily="18" charset="0"/>
                <a:cs typeface="Times New Roman" pitchFamily="18" charset="0"/>
              </a:rPr>
              <a:t> </a:t>
            </a:r>
            <a:r>
              <a:rPr lang="es-ES" sz="3200" b="1" dirty="0" smtClean="0">
                <a:solidFill>
                  <a:schemeClr val="bg1"/>
                </a:solidFill>
                <a:latin typeface="Times New Roman" pitchFamily="18" charset="0"/>
                <a:cs typeface="Times New Roman" pitchFamily="18" charset="0"/>
              </a:rPr>
              <a:t>cómo </a:t>
            </a:r>
            <a:r>
              <a:rPr lang="es-ES" sz="3200" b="1" dirty="0">
                <a:solidFill>
                  <a:schemeClr val="bg1"/>
                </a:solidFill>
                <a:latin typeface="Times New Roman" pitchFamily="18" charset="0"/>
                <a:cs typeface="Times New Roman" pitchFamily="18" charset="0"/>
              </a:rPr>
              <a:t>y cuándo se </a:t>
            </a:r>
            <a:r>
              <a:rPr lang="es-ES" sz="3200" b="1" dirty="0" smtClean="0">
                <a:solidFill>
                  <a:schemeClr val="bg1"/>
                </a:solidFill>
                <a:latin typeface="Times New Roman" pitchFamily="18" charset="0"/>
                <a:cs typeface="Times New Roman" pitchFamily="18" charset="0"/>
              </a:rPr>
              <a:t>expresan (18)</a:t>
            </a:r>
          </a:p>
          <a:p>
            <a:pPr lvl="2" algn="l">
              <a:buFont typeface="Arial" pitchFamily="34" charset="0"/>
              <a:buChar char="•"/>
            </a:pPr>
            <a:r>
              <a:rPr lang="es-ES" sz="3200" b="1" dirty="0" smtClean="0">
                <a:solidFill>
                  <a:schemeClr val="bg1"/>
                </a:solidFill>
                <a:latin typeface="Times New Roman" pitchFamily="18" charset="0"/>
                <a:cs typeface="Times New Roman" pitchFamily="18" charset="0"/>
              </a:rPr>
              <a:t> cómo cambian (4)</a:t>
            </a:r>
          </a:p>
          <a:p>
            <a:pPr lvl="2" algn="l">
              <a:buFont typeface="Arial" pitchFamily="34" charset="0"/>
              <a:buChar char="•"/>
            </a:pPr>
            <a:r>
              <a:rPr lang="es-ES" sz="3200" b="1" dirty="0" smtClean="0">
                <a:solidFill>
                  <a:schemeClr val="bg1"/>
                </a:solidFill>
                <a:latin typeface="Times New Roman" pitchFamily="18" charset="0"/>
                <a:cs typeface="Times New Roman" pitchFamily="18" charset="0"/>
              </a:rPr>
              <a:t> cuál es su destino en el espacio y en el  tiempo (2)</a:t>
            </a:r>
            <a:endParaRPr lang="es-ES" sz="3200" b="1" dirty="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¿QUÉ SON LOS GENES?</a:t>
            </a:r>
            <a:endParaRPr lang="es-ES" sz="32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544616"/>
          </a:xfrm>
          <a:solidFill>
            <a:srgbClr val="002060"/>
          </a:solidFill>
        </p:spPr>
        <p:txBody>
          <a:bodyPr>
            <a:normAutofit fontScale="92500" lnSpcReduction="20000"/>
          </a:bodyPr>
          <a:lstStyle/>
          <a:p>
            <a:pPr algn="l"/>
            <a:endParaRPr lang="es-ES" sz="2400" dirty="0" smtClean="0">
              <a:latin typeface="Times New Roman" pitchFamily="18" charset="0"/>
              <a:cs typeface="Times New Roman" pitchFamily="18" charset="0"/>
            </a:endParaRPr>
          </a:p>
          <a:p>
            <a:pPr algn="l"/>
            <a:r>
              <a:rPr lang="es-ES" sz="3000" b="1" dirty="0" smtClean="0">
                <a:solidFill>
                  <a:schemeClr val="bg1"/>
                </a:solidFill>
                <a:latin typeface="Times New Roman" pitchFamily="18" charset="0"/>
                <a:cs typeface="Times New Roman" pitchFamily="18" charset="0"/>
              </a:rPr>
              <a:t>Química de los ácidos </a:t>
            </a:r>
            <a:r>
              <a:rPr lang="es-ES" sz="3000" b="1" dirty="0" err="1" smtClean="0">
                <a:solidFill>
                  <a:schemeClr val="bg1"/>
                </a:solidFill>
                <a:latin typeface="Times New Roman" pitchFamily="18" charset="0"/>
                <a:cs typeface="Times New Roman" pitchFamily="18" charset="0"/>
              </a:rPr>
              <a:t>nucleicos</a:t>
            </a:r>
            <a:r>
              <a:rPr lang="es-ES" sz="3000" b="1" dirty="0" smtClean="0">
                <a:solidFill>
                  <a:schemeClr val="bg1"/>
                </a:solidFill>
                <a:latin typeface="Times New Roman" pitchFamily="18" charset="0"/>
                <a:cs typeface="Times New Roman" pitchFamily="18" charset="0"/>
              </a:rPr>
              <a:t> (1893, 1894): </a:t>
            </a:r>
            <a:r>
              <a:rPr lang="es-ES" sz="3000" b="1" dirty="0" err="1" smtClean="0">
                <a:solidFill>
                  <a:srgbClr val="FFFF00"/>
                </a:solidFill>
                <a:latin typeface="Times New Roman" pitchFamily="18" charset="0"/>
                <a:cs typeface="Times New Roman" pitchFamily="18" charset="0"/>
              </a:rPr>
              <a:t>Kossel</a:t>
            </a:r>
            <a:r>
              <a:rPr lang="es-ES" sz="3000" b="1" dirty="0" smtClean="0">
                <a:solidFill>
                  <a:srgbClr val="FFFF00"/>
                </a:solidFill>
                <a:latin typeface="Times New Roman" pitchFamily="18" charset="0"/>
                <a:cs typeface="Times New Roman" pitchFamily="18" charset="0"/>
              </a:rPr>
              <a:t> (1910)</a:t>
            </a:r>
          </a:p>
          <a:p>
            <a:pPr algn="l"/>
            <a:endParaRPr lang="es-ES" sz="3000" b="1" dirty="0" smtClean="0">
              <a:solidFill>
                <a:srgbClr val="FFFF00"/>
              </a:solidFill>
              <a:latin typeface="Times New Roman" pitchFamily="18" charset="0"/>
              <a:cs typeface="Times New Roman" pitchFamily="18" charset="0"/>
            </a:endParaRPr>
          </a:p>
          <a:p>
            <a:pPr algn="l"/>
            <a:endParaRPr lang="es-ES" sz="3000" b="1" dirty="0" smtClean="0">
              <a:solidFill>
                <a:srgbClr val="FFFF00"/>
              </a:solidFill>
              <a:latin typeface="Times New Roman" pitchFamily="18" charset="0"/>
              <a:cs typeface="Times New Roman" pitchFamily="18" charset="0"/>
            </a:endParaRPr>
          </a:p>
          <a:p>
            <a:pPr algn="l"/>
            <a:r>
              <a:rPr lang="es-ES" sz="3000" b="1" dirty="0" smtClean="0">
                <a:solidFill>
                  <a:schemeClr val="bg1"/>
                </a:solidFill>
                <a:latin typeface="Times New Roman" pitchFamily="18" charset="0"/>
                <a:cs typeface="Times New Roman" pitchFamily="18" charset="0"/>
              </a:rPr>
              <a:t>Síntesis de nucleótidos (1952): </a:t>
            </a:r>
            <a:r>
              <a:rPr lang="es-ES" sz="3000" b="1" dirty="0" err="1" smtClean="0">
                <a:solidFill>
                  <a:srgbClr val="FFFF00"/>
                </a:solidFill>
                <a:latin typeface="Times New Roman" pitchFamily="18" charset="0"/>
                <a:cs typeface="Times New Roman" pitchFamily="18" charset="0"/>
              </a:rPr>
              <a:t>Todd</a:t>
            </a:r>
            <a:r>
              <a:rPr lang="es-ES" sz="3000" b="1" dirty="0" smtClean="0">
                <a:solidFill>
                  <a:srgbClr val="FFFF00"/>
                </a:solidFill>
                <a:latin typeface="Times New Roman" pitchFamily="18" charset="0"/>
                <a:cs typeface="Times New Roman" pitchFamily="18" charset="0"/>
              </a:rPr>
              <a:t> (1957)</a:t>
            </a:r>
          </a:p>
          <a:p>
            <a:pPr algn="l"/>
            <a:endParaRPr lang="es-ES" sz="3000" b="1" dirty="0" smtClean="0">
              <a:solidFill>
                <a:srgbClr val="FFFF00"/>
              </a:solidFill>
              <a:latin typeface="Times New Roman" pitchFamily="18" charset="0"/>
              <a:cs typeface="Times New Roman" pitchFamily="18" charset="0"/>
            </a:endParaRPr>
          </a:p>
          <a:p>
            <a:pPr algn="l"/>
            <a:endParaRPr lang="es-ES" sz="3000" b="1" dirty="0" smtClean="0">
              <a:solidFill>
                <a:srgbClr val="FFFF00"/>
              </a:solidFill>
              <a:latin typeface="Times New Roman" pitchFamily="18" charset="0"/>
              <a:cs typeface="Times New Roman" pitchFamily="18" charset="0"/>
            </a:endParaRPr>
          </a:p>
          <a:p>
            <a:pPr algn="l"/>
            <a:r>
              <a:rPr lang="es-ES" sz="3000" b="1" dirty="0" smtClean="0">
                <a:solidFill>
                  <a:schemeClr val="bg1"/>
                </a:solidFill>
                <a:latin typeface="Times New Roman" pitchFamily="18" charset="0"/>
                <a:cs typeface="Times New Roman" pitchFamily="18" charset="0"/>
              </a:rPr>
              <a:t>Los genes son ADN (1952):</a:t>
            </a:r>
            <a:r>
              <a:rPr lang="es-ES" sz="3000" b="1" dirty="0" smtClean="0">
                <a:solidFill>
                  <a:srgbClr val="FFFF00"/>
                </a:solidFill>
                <a:latin typeface="Times New Roman" pitchFamily="18" charset="0"/>
                <a:cs typeface="Times New Roman" pitchFamily="18" charset="0"/>
              </a:rPr>
              <a:t> </a:t>
            </a:r>
            <a:r>
              <a:rPr lang="es-ES" sz="3000" b="1" dirty="0" err="1" smtClean="0">
                <a:solidFill>
                  <a:srgbClr val="FFFF00"/>
                </a:solidFill>
                <a:latin typeface="Times New Roman" pitchFamily="18" charset="0"/>
                <a:cs typeface="Times New Roman" pitchFamily="18" charset="0"/>
              </a:rPr>
              <a:t>Hershey</a:t>
            </a:r>
            <a:r>
              <a:rPr lang="es-ES" sz="3000" b="1" dirty="0" smtClean="0">
                <a:solidFill>
                  <a:srgbClr val="FFFF00"/>
                </a:solidFill>
                <a:latin typeface="Times New Roman" pitchFamily="18" charset="0"/>
                <a:cs typeface="Times New Roman" pitchFamily="18" charset="0"/>
              </a:rPr>
              <a:t> (1969)</a:t>
            </a:r>
          </a:p>
          <a:p>
            <a:pPr algn="l"/>
            <a:endParaRPr lang="es-ES" sz="3000" b="1" dirty="0" smtClean="0">
              <a:solidFill>
                <a:srgbClr val="FFFF00"/>
              </a:solidFill>
              <a:latin typeface="Times New Roman" pitchFamily="18" charset="0"/>
              <a:cs typeface="Times New Roman" pitchFamily="18" charset="0"/>
            </a:endParaRPr>
          </a:p>
          <a:p>
            <a:pPr algn="l"/>
            <a:endParaRPr lang="es-ES" sz="3000" b="1" dirty="0" smtClean="0">
              <a:solidFill>
                <a:srgbClr val="FFFF00"/>
              </a:solidFill>
              <a:latin typeface="Times New Roman" pitchFamily="18" charset="0"/>
              <a:cs typeface="Times New Roman" pitchFamily="18" charset="0"/>
            </a:endParaRPr>
          </a:p>
          <a:p>
            <a:pPr algn="l"/>
            <a:r>
              <a:rPr lang="es-ES" sz="3000" b="1" dirty="0" smtClean="0">
                <a:solidFill>
                  <a:schemeClr val="bg1"/>
                </a:solidFill>
                <a:latin typeface="Times New Roman" pitchFamily="18" charset="0"/>
                <a:cs typeface="Times New Roman" pitchFamily="18" charset="0"/>
              </a:rPr>
              <a:t>Modelo estructural del ADN (1953):</a:t>
            </a:r>
            <a:r>
              <a:rPr lang="es-ES" sz="3000" b="1" dirty="0" smtClean="0">
                <a:solidFill>
                  <a:srgbClr val="FFFF00"/>
                </a:solidFill>
                <a:latin typeface="Times New Roman" pitchFamily="18" charset="0"/>
                <a:cs typeface="Times New Roman" pitchFamily="18" charset="0"/>
              </a:rPr>
              <a:t> Watson, </a:t>
            </a:r>
            <a:r>
              <a:rPr lang="es-ES" sz="3000" b="1" dirty="0" err="1" smtClean="0">
                <a:solidFill>
                  <a:srgbClr val="FFFF00"/>
                </a:solidFill>
                <a:latin typeface="Times New Roman" pitchFamily="18" charset="0"/>
                <a:cs typeface="Times New Roman" pitchFamily="18" charset="0"/>
              </a:rPr>
              <a:t>Crick</a:t>
            </a:r>
            <a:r>
              <a:rPr lang="es-ES" sz="3000" b="1" dirty="0" smtClean="0">
                <a:solidFill>
                  <a:srgbClr val="FFFF00"/>
                </a:solidFill>
                <a:latin typeface="Times New Roman" pitchFamily="18" charset="0"/>
                <a:cs typeface="Times New Roman" pitchFamily="18" charset="0"/>
              </a:rPr>
              <a:t> y </a:t>
            </a:r>
            <a:r>
              <a:rPr lang="es-ES" sz="3000" b="1" dirty="0" err="1" smtClean="0">
                <a:solidFill>
                  <a:srgbClr val="FFFF00"/>
                </a:solidFill>
                <a:latin typeface="Times New Roman" pitchFamily="18" charset="0"/>
                <a:cs typeface="Times New Roman" pitchFamily="18" charset="0"/>
              </a:rPr>
              <a:t>Wilkins</a:t>
            </a:r>
            <a:r>
              <a:rPr lang="es-ES" sz="3000" b="1" dirty="0" smtClean="0">
                <a:solidFill>
                  <a:srgbClr val="FFFF00"/>
                </a:solidFill>
                <a:latin typeface="Times New Roman" pitchFamily="18" charset="0"/>
                <a:cs typeface="Times New Roman" pitchFamily="18" charset="0"/>
              </a:rPr>
              <a:t> (1962)</a:t>
            </a: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83568" y="1772816"/>
            <a:ext cx="7848872" cy="468052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
        <p:nvSpPr>
          <p:cNvPr id="6" name="5 Título"/>
          <p:cNvSpPr>
            <a:spLocks noGrp="1"/>
          </p:cNvSpPr>
          <p:nvPr>
            <p:ph type="ctrTitle"/>
          </p:nvPr>
        </p:nvSpPr>
        <p:spPr/>
        <p:txBody>
          <a:bodyPr/>
          <a:lstStyle/>
          <a:p>
            <a:endParaRPr lang="es-ES"/>
          </a:p>
        </p:txBody>
      </p:sp>
      <p:pic>
        <p:nvPicPr>
          <p:cNvPr id="21506" name="Picture 2"/>
          <p:cNvPicPr>
            <a:picLocks noChangeAspect="1" noChangeArrowheads="1"/>
          </p:cNvPicPr>
          <p:nvPr/>
        </p:nvPicPr>
        <p:blipFill>
          <a:blip r:embed="rId2" cstate="print"/>
          <a:srcRect/>
          <a:stretch>
            <a:fillRect/>
          </a:stretch>
        </p:blipFill>
        <p:spPr bwMode="auto">
          <a:xfrm>
            <a:off x="251520" y="0"/>
            <a:ext cx="8604448" cy="645333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784976" cy="1512167"/>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LOS GENES SON ADN</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Infección con fagos radiactivos (P-32, S-35)                   (Alfred D. </a:t>
            </a:r>
            <a:r>
              <a:rPr lang="es-ES" sz="3200" b="1" dirty="0" err="1" smtClean="0">
                <a:solidFill>
                  <a:srgbClr val="FFFF00"/>
                </a:solidFill>
                <a:latin typeface="Times New Roman" pitchFamily="18" charset="0"/>
                <a:cs typeface="Times New Roman" pitchFamily="18" charset="0"/>
              </a:rPr>
              <a:t>Hershey</a:t>
            </a:r>
            <a:r>
              <a:rPr lang="es-ES" sz="3200" b="1" dirty="0" smtClean="0">
                <a:solidFill>
                  <a:srgbClr val="FFFF00"/>
                </a:solidFill>
                <a:latin typeface="Times New Roman" pitchFamily="18" charset="0"/>
                <a:cs typeface="Times New Roman" pitchFamily="18" charset="0"/>
              </a:rPr>
              <a:t> y Martha Chase, 1952)</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72816"/>
            <a:ext cx="7848872" cy="468052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098" name="Picture 2"/>
          <p:cNvPicPr>
            <a:picLocks noChangeAspect="1" noChangeArrowheads="1"/>
          </p:cNvPicPr>
          <p:nvPr/>
        </p:nvPicPr>
        <p:blipFill>
          <a:blip r:embed="rId2" cstate="print"/>
          <a:srcRect l="9854" t="16332" r="42263" b="9428"/>
          <a:stretch>
            <a:fillRect/>
          </a:stretch>
        </p:blipFill>
        <p:spPr bwMode="auto">
          <a:xfrm>
            <a:off x="136916" y="2492897"/>
            <a:ext cx="4137924" cy="3456384"/>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l="15488" t="39336" r="51839" b="14656"/>
          <a:stretch>
            <a:fillRect/>
          </a:stretch>
        </p:blipFill>
        <p:spPr bwMode="auto">
          <a:xfrm>
            <a:off x="4241417" y="2348880"/>
            <a:ext cx="4840901" cy="36724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95288" y="0"/>
            <a:ext cx="8353425" cy="1052736"/>
          </a:xfrm>
          <a:solidFill>
            <a:srgbClr val="FF3300"/>
          </a:solidFill>
        </p:spPr>
        <p:txBody>
          <a:bodyPr>
            <a:normAutofit fontScale="90000"/>
          </a:bodyPr>
          <a:lstStyle/>
          <a:p>
            <a:pPr eaLnBrk="1" hangingPunct="1"/>
            <a:r>
              <a:rPr lang="es-ES" sz="3100" b="1" dirty="0" smtClean="0">
                <a:solidFill>
                  <a:srgbClr val="FFFF00"/>
                </a:solidFill>
                <a:latin typeface="Times New Roman" pitchFamily="18" charset="0"/>
                <a:cs typeface="Times New Roman" pitchFamily="18" charset="0"/>
              </a:rPr>
              <a:t/>
            </a:r>
            <a:br>
              <a:rPr lang="es-ES" sz="3100" b="1" dirty="0" smtClean="0">
                <a:solidFill>
                  <a:srgbClr val="FFFF00"/>
                </a:solidFill>
                <a:latin typeface="Times New Roman" pitchFamily="18" charset="0"/>
                <a:cs typeface="Times New Roman" pitchFamily="18" charset="0"/>
              </a:rPr>
            </a:br>
            <a:r>
              <a:rPr lang="es-ES" sz="3100" b="1" dirty="0" smtClean="0">
                <a:solidFill>
                  <a:srgbClr val="FFFF00"/>
                </a:solidFill>
                <a:latin typeface="Times New Roman" pitchFamily="18" charset="0"/>
                <a:cs typeface="Times New Roman" pitchFamily="18" charset="0"/>
              </a:rPr>
              <a:t>ÁCIDO DESOXIRRIBONUCLEICO (ADN) WATSON, CRICK, WILKINS, FRANKLIN (1953)</a:t>
            </a:r>
            <a:r>
              <a:rPr lang="es-ES" sz="2800" b="1" dirty="0" smtClean="0">
                <a:solidFill>
                  <a:srgbClr val="FFFF00"/>
                </a:solidFill>
              </a:rPr>
              <a:t/>
            </a:r>
            <a:br>
              <a:rPr lang="es-ES" sz="2800" b="1" dirty="0" smtClean="0">
                <a:solidFill>
                  <a:srgbClr val="FFFF00"/>
                </a:solidFill>
              </a:rPr>
            </a:br>
            <a:r>
              <a:rPr lang="es-ES" sz="2800" b="1" dirty="0" smtClean="0">
                <a:solidFill>
                  <a:srgbClr val="FFFF00"/>
                </a:solidFill>
              </a:rPr>
              <a:t>                 </a:t>
            </a:r>
          </a:p>
        </p:txBody>
      </p:sp>
      <p:sp>
        <p:nvSpPr>
          <p:cNvPr id="19459" name="Rectangle 3"/>
          <p:cNvSpPr>
            <a:spLocks noGrp="1" noChangeArrowheads="1"/>
          </p:cNvSpPr>
          <p:nvPr>
            <p:ph type="body" idx="1"/>
          </p:nvPr>
        </p:nvSpPr>
        <p:spPr>
          <a:xfrm>
            <a:off x="381000" y="980728"/>
            <a:ext cx="8382000" cy="5616922"/>
          </a:xfrm>
          <a:solidFill>
            <a:schemeClr val="bg1"/>
          </a:solidFill>
        </p:spPr>
        <p:txBody>
          <a:bodyPr/>
          <a:lstStyle/>
          <a:p>
            <a:pPr eaLnBrk="1" hangingPunct="1">
              <a:lnSpc>
                <a:spcPct val="90000"/>
              </a:lnSpc>
            </a:pPr>
            <a:endParaRPr lang="es-ES" sz="2400" b="1" dirty="0" smtClean="0">
              <a:solidFill>
                <a:schemeClr val="bg1"/>
              </a:solidFill>
            </a:endParaRPr>
          </a:p>
        </p:txBody>
      </p:sp>
      <p:pic>
        <p:nvPicPr>
          <p:cNvPr id="19460" name="Picture 5"/>
          <p:cNvPicPr>
            <a:picLocks noChangeAspect="1" noChangeArrowheads="1"/>
          </p:cNvPicPr>
          <p:nvPr/>
        </p:nvPicPr>
        <p:blipFill>
          <a:blip r:embed="rId3" cstate="print"/>
          <a:srcRect l="25731" t="37041" r="59326" b="7881"/>
          <a:stretch>
            <a:fillRect/>
          </a:stretch>
        </p:blipFill>
        <p:spPr bwMode="auto">
          <a:xfrm>
            <a:off x="395288" y="1268413"/>
            <a:ext cx="1944687" cy="3673475"/>
          </a:xfrm>
          <a:prstGeom prst="rect">
            <a:avLst/>
          </a:prstGeom>
          <a:noFill/>
          <a:ln w="9525">
            <a:noFill/>
            <a:miter lim="800000"/>
            <a:headEnd/>
            <a:tailEnd/>
          </a:ln>
        </p:spPr>
      </p:pic>
      <p:pic>
        <p:nvPicPr>
          <p:cNvPr id="19461" name="Picture 6"/>
          <p:cNvPicPr>
            <a:picLocks noChangeAspect="1" noChangeArrowheads="1"/>
          </p:cNvPicPr>
          <p:nvPr/>
        </p:nvPicPr>
        <p:blipFill>
          <a:blip r:embed="rId4" cstate="print"/>
          <a:srcRect l="16241" t="46761" r="61069" b="7881"/>
          <a:stretch>
            <a:fillRect/>
          </a:stretch>
        </p:blipFill>
        <p:spPr bwMode="auto">
          <a:xfrm>
            <a:off x="2268538" y="1032905"/>
            <a:ext cx="3462544" cy="3548223"/>
          </a:xfrm>
          <a:prstGeom prst="rect">
            <a:avLst/>
          </a:prstGeom>
          <a:noFill/>
          <a:ln w="9525">
            <a:noFill/>
            <a:miter lim="800000"/>
            <a:headEnd/>
            <a:tailEnd/>
          </a:ln>
        </p:spPr>
      </p:pic>
      <p:pic>
        <p:nvPicPr>
          <p:cNvPr id="19462" name="Picture 8"/>
          <p:cNvPicPr>
            <a:picLocks noChangeAspect="1" noChangeArrowheads="1"/>
          </p:cNvPicPr>
          <p:nvPr/>
        </p:nvPicPr>
        <p:blipFill>
          <a:blip r:embed="rId5" cstate="print"/>
          <a:srcRect l="84676" t="41360" r="2959" b="37041"/>
          <a:stretch>
            <a:fillRect/>
          </a:stretch>
        </p:blipFill>
        <p:spPr bwMode="auto">
          <a:xfrm>
            <a:off x="2411760" y="4653136"/>
            <a:ext cx="2012239" cy="1799903"/>
          </a:xfrm>
          <a:prstGeom prst="rect">
            <a:avLst/>
          </a:prstGeom>
          <a:noFill/>
          <a:ln w="9525">
            <a:noFill/>
            <a:miter lim="800000"/>
            <a:headEnd/>
            <a:tailEnd/>
          </a:ln>
        </p:spPr>
      </p:pic>
      <p:pic>
        <p:nvPicPr>
          <p:cNvPr id="19463" name="Picture 9"/>
          <p:cNvPicPr>
            <a:picLocks noChangeAspect="1" noChangeArrowheads="1"/>
          </p:cNvPicPr>
          <p:nvPr/>
        </p:nvPicPr>
        <p:blipFill>
          <a:blip r:embed="rId6" cstate="print"/>
          <a:srcRect l="22881" t="52612" r="57034" b="23000"/>
          <a:stretch>
            <a:fillRect/>
          </a:stretch>
        </p:blipFill>
        <p:spPr bwMode="auto">
          <a:xfrm>
            <a:off x="5796136" y="2636912"/>
            <a:ext cx="3096071" cy="19280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3569" y="228600"/>
            <a:ext cx="7992888" cy="896938"/>
          </a:xfrm>
          <a:solidFill>
            <a:srgbClr val="FF3300"/>
          </a:solidFill>
        </p:spPr>
        <p:txBody>
          <a:bodyPr>
            <a:normAutofit fontScale="90000"/>
          </a:bodyPr>
          <a:lstStyle/>
          <a:p>
            <a:pPr eaLnBrk="1" hangingPunct="1"/>
            <a:r>
              <a:rPr lang="es-ES" sz="2800" b="1" dirty="0" smtClean="0">
                <a:solidFill>
                  <a:srgbClr val="FFFF00"/>
                </a:solidFill>
                <a:latin typeface="Times New Roman" pitchFamily="18" charset="0"/>
                <a:cs typeface="Times New Roman" pitchFamily="18" charset="0"/>
              </a:rPr>
              <a:t>ÁCIDO DESOXIRRIBONUCLEICO</a:t>
            </a:r>
            <a:br>
              <a:rPr lang="es-ES" sz="2800" b="1" dirty="0" smtClean="0">
                <a:solidFill>
                  <a:srgbClr val="FFFF00"/>
                </a:solidFill>
                <a:latin typeface="Times New Roman" pitchFamily="18" charset="0"/>
                <a:cs typeface="Times New Roman" pitchFamily="18" charset="0"/>
              </a:rPr>
            </a:br>
            <a:r>
              <a:rPr lang="es-ES" sz="2800" b="1" dirty="0" smtClean="0">
                <a:solidFill>
                  <a:srgbClr val="FFFF00"/>
                </a:solidFill>
                <a:latin typeface="Times New Roman" pitchFamily="18" charset="0"/>
                <a:cs typeface="Times New Roman" pitchFamily="18" charset="0"/>
              </a:rPr>
              <a:t>ADN</a:t>
            </a:r>
          </a:p>
        </p:txBody>
      </p:sp>
      <p:sp>
        <p:nvSpPr>
          <p:cNvPr id="20483" name="Rectangle 3"/>
          <p:cNvSpPr>
            <a:spLocks noGrp="1" noChangeArrowheads="1"/>
          </p:cNvSpPr>
          <p:nvPr>
            <p:ph type="body" idx="1"/>
          </p:nvPr>
        </p:nvSpPr>
        <p:spPr>
          <a:xfrm>
            <a:off x="381000" y="1219200"/>
            <a:ext cx="8382000" cy="5378450"/>
          </a:xfrm>
          <a:solidFill>
            <a:schemeClr val="bg1"/>
          </a:solidFill>
        </p:spPr>
        <p:txBody>
          <a:bodyPr/>
          <a:lstStyle/>
          <a:p>
            <a:pPr eaLnBrk="1" hangingPunct="1">
              <a:lnSpc>
                <a:spcPct val="90000"/>
              </a:lnSpc>
            </a:pPr>
            <a:endParaRPr lang="es-ES" sz="2400" b="1" smtClean="0">
              <a:solidFill>
                <a:schemeClr val="bg1"/>
              </a:solidFill>
            </a:endParaRPr>
          </a:p>
        </p:txBody>
      </p:sp>
      <p:pic>
        <p:nvPicPr>
          <p:cNvPr id="20484" name="Picture 4"/>
          <p:cNvPicPr>
            <a:picLocks noChangeAspect="1" noChangeArrowheads="1"/>
          </p:cNvPicPr>
          <p:nvPr/>
        </p:nvPicPr>
        <p:blipFill>
          <a:blip r:embed="rId2" cstate="print"/>
          <a:srcRect l="11896" t="36047" r="44937" b="15720"/>
          <a:stretch>
            <a:fillRect/>
          </a:stretch>
        </p:blipFill>
        <p:spPr bwMode="auto">
          <a:xfrm>
            <a:off x="503238" y="1125538"/>
            <a:ext cx="8313737" cy="554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864096"/>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¿CÓMO SE ORGANIZAN Y TRANSMITEN LOS GENES? LOS CROMOSOMAS: ESTRUCTURA Y FUNCIÓN</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124744"/>
            <a:ext cx="8784976" cy="5544616"/>
          </a:xfrm>
          <a:solidFill>
            <a:srgbClr val="002060"/>
          </a:solidFill>
        </p:spPr>
        <p:txBody>
          <a:bodyPr>
            <a:normAutofit/>
          </a:bodyPr>
          <a:lstStyle/>
          <a:p>
            <a:pPr algn="l"/>
            <a:endParaRPr lang="es-ES" sz="2400" b="1" dirty="0" smtClean="0">
              <a:solidFill>
                <a:srgbClr val="FFFF00"/>
              </a:solidFill>
              <a:latin typeface="Times New Roman" pitchFamily="18" charset="0"/>
              <a:cs typeface="Times New Roman" pitchFamily="18" charset="0"/>
            </a:endParaRPr>
          </a:p>
          <a:p>
            <a:r>
              <a:rPr lang="es-ES" sz="2800" b="1" dirty="0" smtClean="0">
                <a:solidFill>
                  <a:srgbClr val="FFFF00"/>
                </a:solidFill>
                <a:latin typeface="Times New Roman" pitchFamily="18" charset="0"/>
                <a:cs typeface="Times New Roman" pitchFamily="18" charset="0"/>
              </a:rPr>
              <a:t>CROMOSOMA</a:t>
            </a:r>
            <a:r>
              <a:rPr lang="es-ES" sz="2800" b="1" dirty="0" smtClean="0">
                <a:solidFill>
                  <a:schemeClr val="bg1"/>
                </a:solidFill>
                <a:latin typeface="Times New Roman" pitchFamily="18" charset="0"/>
                <a:cs typeface="Times New Roman" pitchFamily="18" charset="0"/>
              </a:rPr>
              <a:t> </a:t>
            </a:r>
          </a:p>
          <a:p>
            <a:pPr algn="l"/>
            <a:r>
              <a:rPr lang="es-ES" sz="2800" b="1" dirty="0" smtClean="0">
                <a:solidFill>
                  <a:srgbClr val="FFFF00"/>
                </a:solidFill>
                <a:latin typeface="Times New Roman" pitchFamily="18" charset="0"/>
                <a:cs typeface="Times New Roman" pitchFamily="18" charset="0"/>
              </a:rPr>
              <a:t>Material hereditario organizado</a:t>
            </a:r>
            <a:r>
              <a:rPr lang="es-ES" sz="2800" b="1" dirty="0" smtClean="0">
                <a:solidFill>
                  <a:schemeClr val="bg1"/>
                </a:solidFill>
                <a:latin typeface="Times New Roman" pitchFamily="18" charset="0"/>
                <a:cs typeface="Times New Roman" pitchFamily="18" charset="0"/>
              </a:rPr>
              <a:t> que adquiere una complejidad creciente con la evolución, pasando de simples moléculas desnudas de ácidos </a:t>
            </a:r>
            <a:r>
              <a:rPr lang="es-ES" sz="2800" b="1" dirty="0" err="1" smtClean="0">
                <a:solidFill>
                  <a:schemeClr val="bg1"/>
                </a:solidFill>
                <a:latin typeface="Times New Roman" pitchFamily="18" charset="0"/>
                <a:cs typeface="Times New Roman" pitchFamily="18" charset="0"/>
              </a:rPr>
              <a:t>nucleicos</a:t>
            </a:r>
            <a:r>
              <a:rPr lang="es-ES" sz="2800" b="1" dirty="0" smtClean="0">
                <a:solidFill>
                  <a:schemeClr val="bg1"/>
                </a:solidFill>
                <a:latin typeface="Times New Roman" pitchFamily="18" charset="0"/>
                <a:cs typeface="Times New Roman" pitchFamily="18" charset="0"/>
              </a:rPr>
              <a:t> (por ejemplo, en los virus) a interacciones complejas  de moléculas de ADN con proteínas histonas y no-histonas como componentes químicos mayoritarios. </a:t>
            </a:r>
          </a:p>
          <a:p>
            <a:pPr algn="l"/>
            <a:r>
              <a:rPr lang="es-ES" sz="2800" b="1" dirty="0" smtClean="0">
                <a:solidFill>
                  <a:schemeClr val="bg1"/>
                </a:solidFill>
                <a:latin typeface="Times New Roman" pitchFamily="18" charset="0"/>
                <a:cs typeface="Times New Roman" pitchFamily="18" charset="0"/>
              </a:rPr>
              <a:t>La </a:t>
            </a:r>
            <a:r>
              <a:rPr lang="es-ES" sz="2800" b="1" dirty="0" smtClean="0">
                <a:solidFill>
                  <a:srgbClr val="FFFF00"/>
                </a:solidFill>
                <a:latin typeface="Times New Roman" pitchFamily="18" charset="0"/>
                <a:cs typeface="Times New Roman" pitchFamily="18" charset="0"/>
              </a:rPr>
              <a:t>función del cromosoma</a:t>
            </a:r>
            <a:r>
              <a:rPr lang="es-ES" sz="2800" b="1" dirty="0" smtClean="0">
                <a:solidFill>
                  <a:schemeClr val="bg1"/>
                </a:solidFill>
                <a:latin typeface="Times New Roman" pitchFamily="18" charset="0"/>
                <a:cs typeface="Times New Roman" pitchFamily="18" charset="0"/>
              </a:rPr>
              <a:t> es triple: </a:t>
            </a:r>
            <a:r>
              <a:rPr lang="es-ES" sz="2800" b="1" dirty="0" smtClean="0">
                <a:solidFill>
                  <a:srgbClr val="FFFF00"/>
                </a:solidFill>
                <a:latin typeface="Times New Roman" pitchFamily="18" charset="0"/>
                <a:cs typeface="Times New Roman" pitchFamily="18" charset="0"/>
              </a:rPr>
              <a:t>conservar, transmitir y expresar la información genética</a:t>
            </a:r>
            <a:r>
              <a:rPr lang="es-ES" sz="2800" b="1" dirty="0" smtClean="0">
                <a:solidFill>
                  <a:schemeClr val="bg1"/>
                </a:solidFill>
                <a:latin typeface="Times New Roman" pitchFamily="18" charset="0"/>
                <a:cs typeface="Times New Roman" pitchFamily="18" charset="0"/>
              </a:rPr>
              <a:t> que contiene</a:t>
            </a:r>
          </a:p>
          <a:p>
            <a:pPr algn="l"/>
            <a:r>
              <a:rPr lang="es-ES" sz="2400" b="1" dirty="0" smtClean="0">
                <a:solidFill>
                  <a:schemeClr val="bg1"/>
                </a:solidFill>
                <a:latin typeface="Times New Roman" pitchFamily="18" charset="0"/>
                <a:cs typeface="Times New Roman" pitchFamily="18" charset="0"/>
              </a:rPr>
              <a:t> </a:t>
            </a:r>
          </a:p>
          <a:p>
            <a:pPr algn="l"/>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endParaRPr lang="es-ES" sz="2400" b="1" dirty="0" smtClean="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864096"/>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¿CÓMO SE ORGANIZAN Y TRANSMITEN LOS GENES? LOS CROMOSOMAS: ESTRUCTURA Y FUNCIÓN</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124744"/>
            <a:ext cx="8784976" cy="5544616"/>
          </a:xfrm>
          <a:solidFill>
            <a:srgbClr val="002060"/>
          </a:solidFill>
        </p:spPr>
        <p:txBody>
          <a:bodyPr>
            <a:normAutofit lnSpcReduction="10000"/>
          </a:bodyPr>
          <a:lstStyle/>
          <a:p>
            <a:pPr algn="l">
              <a:buFont typeface="Arial" pitchFamily="34" charset="0"/>
              <a:buChar char="•"/>
            </a:pPr>
            <a:r>
              <a:rPr lang="es-ES" sz="2400" b="1" dirty="0" smtClean="0">
                <a:solidFill>
                  <a:schemeClr val="bg1"/>
                </a:solidFill>
                <a:latin typeface="Times New Roman" pitchFamily="18" charset="0"/>
                <a:cs typeface="Times New Roman" pitchFamily="18" charset="0"/>
              </a:rPr>
              <a:t> Estructura de la cromatina (1974, 1977): </a:t>
            </a:r>
            <a:r>
              <a:rPr lang="es-ES" sz="2400" b="1" dirty="0" err="1" smtClean="0">
                <a:solidFill>
                  <a:srgbClr val="FFFF00"/>
                </a:solidFill>
                <a:latin typeface="Times New Roman" pitchFamily="18" charset="0"/>
                <a:cs typeface="Times New Roman" pitchFamily="18" charset="0"/>
              </a:rPr>
              <a:t>Klug</a:t>
            </a:r>
            <a:r>
              <a:rPr lang="es-ES" sz="2400" b="1" dirty="0" smtClean="0">
                <a:solidFill>
                  <a:srgbClr val="FFFF00"/>
                </a:solidFill>
                <a:latin typeface="Times New Roman" pitchFamily="18" charset="0"/>
                <a:cs typeface="Times New Roman" pitchFamily="18" charset="0"/>
              </a:rPr>
              <a:t> (1982), Korn-</a:t>
            </a:r>
            <a:r>
              <a:rPr lang="es-ES" sz="2400" b="1" dirty="0" err="1" smtClean="0">
                <a:solidFill>
                  <a:srgbClr val="FFFF00"/>
                </a:solidFill>
                <a:latin typeface="Times New Roman" pitchFamily="18" charset="0"/>
                <a:cs typeface="Times New Roman" pitchFamily="18" charset="0"/>
              </a:rPr>
              <a:t>berg</a:t>
            </a:r>
            <a:r>
              <a:rPr lang="es-ES" sz="2400" b="1" dirty="0" smtClean="0">
                <a:solidFill>
                  <a:srgbClr val="FFFF00"/>
                </a:solidFill>
                <a:latin typeface="Times New Roman" pitchFamily="18" charset="0"/>
                <a:cs typeface="Times New Roman" pitchFamily="18" charset="0"/>
              </a:rPr>
              <a:t> , R.D. (2006)</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Estructura del cromosoma </a:t>
            </a:r>
            <a:r>
              <a:rPr lang="es-ES" sz="2400" b="1" dirty="0" err="1" smtClean="0">
                <a:solidFill>
                  <a:schemeClr val="bg1"/>
                </a:solidFill>
                <a:latin typeface="Times New Roman" pitchFamily="18" charset="0"/>
                <a:cs typeface="Times New Roman" pitchFamily="18" charset="0"/>
              </a:rPr>
              <a:t>eucariótico</a:t>
            </a:r>
            <a:r>
              <a:rPr lang="es-ES" sz="2400" b="1" dirty="0" smtClean="0">
                <a:solidFill>
                  <a:schemeClr val="bg1"/>
                </a:solidFill>
                <a:latin typeface="Times New Roman" pitchFamily="18" charset="0"/>
                <a:cs typeface="Times New Roman" pitchFamily="18" charset="0"/>
              </a:rPr>
              <a:t>:</a:t>
            </a:r>
            <a:r>
              <a:rPr lang="es-ES" sz="2400" b="1" dirty="0" smtClean="0">
                <a:solidFill>
                  <a:srgbClr val="FFFF00"/>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telómeros</a:t>
            </a:r>
            <a:r>
              <a:rPr lang="es-ES" sz="2400" b="1" dirty="0" smtClean="0">
                <a:solidFill>
                  <a:schemeClr val="bg1"/>
                </a:solidFill>
                <a:latin typeface="Times New Roman" pitchFamily="18" charset="0"/>
                <a:cs typeface="Times New Roman" pitchFamily="18" charset="0"/>
              </a:rPr>
              <a:t> y </a:t>
            </a:r>
            <a:r>
              <a:rPr lang="es-ES" sz="2400" b="1" dirty="0" err="1" smtClean="0">
                <a:solidFill>
                  <a:schemeClr val="bg1"/>
                </a:solidFill>
                <a:latin typeface="Times New Roman" pitchFamily="18" charset="0"/>
                <a:cs typeface="Times New Roman" pitchFamily="18" charset="0"/>
              </a:rPr>
              <a:t>telomerasa</a:t>
            </a:r>
            <a:r>
              <a:rPr lang="es-ES" sz="2400" b="1" dirty="0" smtClean="0">
                <a:solidFill>
                  <a:schemeClr val="bg1"/>
                </a:solidFill>
                <a:latin typeface="Times New Roman" pitchFamily="18" charset="0"/>
                <a:cs typeface="Times New Roman" pitchFamily="18" charset="0"/>
              </a:rPr>
              <a:t> (1982, 1985, 1989):</a:t>
            </a:r>
            <a:r>
              <a:rPr lang="es-ES" sz="2400" b="1" dirty="0" smtClean="0">
                <a:solidFill>
                  <a:srgbClr val="FFFF00"/>
                </a:solidFill>
                <a:latin typeface="Times New Roman" pitchFamily="18" charset="0"/>
                <a:cs typeface="Times New Roman" pitchFamily="18" charset="0"/>
              </a:rPr>
              <a:t> Blackburn, </a:t>
            </a:r>
            <a:r>
              <a:rPr lang="es-ES" sz="2400" b="1" dirty="0" err="1" smtClean="0">
                <a:solidFill>
                  <a:srgbClr val="FFFF00"/>
                </a:solidFill>
                <a:latin typeface="Times New Roman" pitchFamily="18" charset="0"/>
                <a:cs typeface="Times New Roman" pitchFamily="18" charset="0"/>
              </a:rPr>
              <a:t>Greider</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Szostak</a:t>
            </a:r>
            <a:r>
              <a:rPr lang="es-ES" sz="2400" b="1" dirty="0" smtClean="0">
                <a:solidFill>
                  <a:srgbClr val="FFFF00"/>
                </a:solidFill>
                <a:latin typeface="Times New Roman" pitchFamily="18" charset="0"/>
                <a:cs typeface="Times New Roman" pitchFamily="18" charset="0"/>
              </a:rPr>
              <a:t> (2009)</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Transmisión molecular</a:t>
            </a:r>
          </a:p>
          <a:p>
            <a:pPr lvl="1" algn="l"/>
            <a:r>
              <a:rPr lang="es-ES" sz="2400" b="1" dirty="0" smtClean="0">
                <a:solidFill>
                  <a:schemeClr val="bg1"/>
                </a:solidFill>
                <a:latin typeface="Times New Roman" pitchFamily="18" charset="0"/>
                <a:cs typeface="Times New Roman" pitchFamily="18" charset="0"/>
              </a:rPr>
              <a:t>- Replicación </a:t>
            </a:r>
            <a:r>
              <a:rPr lang="es-ES" sz="2400" b="1" dirty="0" err="1" smtClean="0">
                <a:solidFill>
                  <a:schemeClr val="bg1"/>
                </a:solidFill>
                <a:latin typeface="Times New Roman" pitchFamily="18" charset="0"/>
                <a:cs typeface="Times New Roman" pitchFamily="18" charset="0"/>
              </a:rPr>
              <a:t>semiconservativa</a:t>
            </a:r>
            <a:r>
              <a:rPr lang="es-ES" sz="2400" b="1" dirty="0" smtClean="0">
                <a:solidFill>
                  <a:schemeClr val="bg1"/>
                </a:solidFill>
                <a:latin typeface="Times New Roman" pitchFamily="18" charset="0"/>
                <a:cs typeface="Times New Roman" pitchFamily="18" charset="0"/>
              </a:rPr>
              <a:t> (1953) (propuesta por </a:t>
            </a:r>
            <a:r>
              <a:rPr lang="es-ES" sz="2400" b="1" dirty="0" smtClean="0">
                <a:solidFill>
                  <a:srgbClr val="FFFF00"/>
                </a:solidFill>
                <a:latin typeface="Times New Roman" pitchFamily="18" charset="0"/>
                <a:cs typeface="Times New Roman" pitchFamily="18" charset="0"/>
              </a:rPr>
              <a:t>Watson y </a:t>
            </a:r>
            <a:r>
              <a:rPr lang="es-ES" sz="2400" b="1" dirty="0" err="1" smtClean="0">
                <a:solidFill>
                  <a:srgbClr val="FFFF00"/>
                </a:solidFill>
                <a:latin typeface="Times New Roman" pitchFamily="18" charset="0"/>
                <a:cs typeface="Times New Roman" pitchFamily="18" charset="0"/>
              </a:rPr>
              <a:t>Crick</a:t>
            </a:r>
            <a:r>
              <a:rPr lang="es-ES" sz="2400" b="1" dirty="0" smtClean="0">
                <a:solidFill>
                  <a:srgbClr val="FFFF00"/>
                </a:solidFill>
                <a:latin typeface="Times New Roman" pitchFamily="18" charset="0"/>
                <a:cs typeface="Times New Roman" pitchFamily="18" charset="0"/>
              </a:rPr>
              <a:t>, 1962 </a:t>
            </a:r>
            <a:r>
              <a:rPr lang="es-ES" sz="2400" b="1" dirty="0" smtClean="0">
                <a:solidFill>
                  <a:schemeClr val="bg1"/>
                </a:solidFill>
                <a:latin typeface="Times New Roman" pitchFamily="18" charset="0"/>
                <a:cs typeface="Times New Roman" pitchFamily="18" charset="0"/>
              </a:rPr>
              <a:t>demostrada por Taylor y </a:t>
            </a:r>
            <a:r>
              <a:rPr lang="es-ES" sz="2400" b="1" dirty="0" err="1" smtClean="0">
                <a:solidFill>
                  <a:schemeClr val="bg1"/>
                </a:solidFill>
                <a:latin typeface="Times New Roman" pitchFamily="18" charset="0"/>
                <a:cs typeface="Times New Roman" pitchFamily="18" charset="0"/>
              </a:rPr>
              <a:t>Meselson</a:t>
            </a:r>
            <a:r>
              <a:rPr lang="es-ES" sz="2400" b="1" dirty="0" smtClean="0">
                <a:solidFill>
                  <a:schemeClr val="bg1"/>
                </a:solidFill>
                <a:latin typeface="Times New Roman" pitchFamily="18" charset="0"/>
                <a:cs typeface="Times New Roman" pitchFamily="18" charset="0"/>
              </a:rPr>
              <a:t> y Stahl 1958)</a:t>
            </a:r>
          </a:p>
          <a:p>
            <a:pPr lvl="1" algn="l"/>
            <a:r>
              <a:rPr lang="es-ES" sz="2400" b="1" dirty="0" smtClean="0">
                <a:solidFill>
                  <a:schemeClr val="bg1"/>
                </a:solidFill>
                <a:latin typeface="Times New Roman" pitchFamily="18" charset="0"/>
                <a:cs typeface="Times New Roman" pitchFamily="18" charset="0"/>
              </a:rPr>
              <a:t>- Síntesis enzimática del ADN (1956): </a:t>
            </a:r>
            <a:r>
              <a:rPr lang="es-ES" sz="2400" b="1" dirty="0" err="1" smtClean="0">
                <a:solidFill>
                  <a:srgbClr val="FFFF00"/>
                </a:solidFill>
                <a:latin typeface="Times New Roman" pitchFamily="18" charset="0"/>
                <a:cs typeface="Times New Roman" pitchFamily="18" charset="0"/>
              </a:rPr>
              <a:t>Kornberg</a:t>
            </a:r>
            <a:r>
              <a:rPr lang="es-ES" sz="2400" b="1" dirty="0" smtClean="0">
                <a:solidFill>
                  <a:srgbClr val="FFFF00"/>
                </a:solidFill>
                <a:latin typeface="Times New Roman" pitchFamily="18" charset="0"/>
                <a:cs typeface="Times New Roman" pitchFamily="18" charset="0"/>
              </a:rPr>
              <a:t>, A. (1959)</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Transmisión celular: teoría cromosómica de la herencia</a:t>
            </a:r>
          </a:p>
          <a:p>
            <a:pPr lvl="1" algn="l"/>
            <a:r>
              <a:rPr lang="es-ES" sz="2400" b="1" dirty="0" smtClean="0">
                <a:solidFill>
                  <a:schemeClr val="bg1"/>
                </a:solidFill>
                <a:latin typeface="Times New Roman" pitchFamily="18" charset="0"/>
                <a:cs typeface="Times New Roman" pitchFamily="18" charset="0"/>
              </a:rPr>
              <a:t>- Los genes están en los cromosomas (1910): </a:t>
            </a:r>
            <a:r>
              <a:rPr lang="es-ES" sz="2400" b="1" dirty="0" smtClean="0">
                <a:solidFill>
                  <a:srgbClr val="FFFF00"/>
                </a:solidFill>
                <a:latin typeface="Times New Roman" pitchFamily="18" charset="0"/>
                <a:cs typeface="Times New Roman" pitchFamily="18" charset="0"/>
              </a:rPr>
              <a:t>Morgan (1933)</a:t>
            </a:r>
          </a:p>
          <a:p>
            <a:pPr lvl="1" algn="l"/>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Control genético del ciclo celular (1970, 1981) y </a:t>
            </a:r>
            <a:r>
              <a:rPr lang="es-ES" sz="2400" b="1" dirty="0" err="1" smtClean="0">
                <a:solidFill>
                  <a:schemeClr val="bg1"/>
                </a:solidFill>
                <a:latin typeface="Times New Roman" pitchFamily="18" charset="0"/>
                <a:cs typeface="Times New Roman" pitchFamily="18" charset="0"/>
              </a:rPr>
              <a:t>ciclinas</a:t>
            </a:r>
            <a:r>
              <a:rPr lang="es-ES" sz="2400" b="1" dirty="0" smtClean="0">
                <a:solidFill>
                  <a:schemeClr val="bg1"/>
                </a:solidFill>
                <a:latin typeface="Times New Roman" pitchFamily="18" charset="0"/>
                <a:cs typeface="Times New Roman" pitchFamily="18" charset="0"/>
              </a:rPr>
              <a:t> (1983): </a:t>
            </a:r>
            <a:r>
              <a:rPr lang="es-ES" sz="2400" b="1" dirty="0" err="1" smtClean="0">
                <a:solidFill>
                  <a:srgbClr val="FFFF00"/>
                </a:solidFill>
                <a:latin typeface="Times New Roman" pitchFamily="18" charset="0"/>
                <a:cs typeface="Times New Roman" pitchFamily="18" charset="0"/>
              </a:rPr>
              <a:t>Hartwell</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Hunt</a:t>
            </a:r>
            <a:r>
              <a:rPr lang="es-ES" sz="2400" b="1" dirty="0" smtClean="0">
                <a:solidFill>
                  <a:srgbClr val="FFFF00"/>
                </a:solidFill>
                <a:latin typeface="Times New Roman" pitchFamily="18" charset="0"/>
                <a:cs typeface="Times New Roman" pitchFamily="18" charset="0"/>
              </a:rPr>
              <a:t> y Nurse (2001)</a:t>
            </a:r>
          </a:p>
          <a:p>
            <a:pPr lvl="1" algn="l"/>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Sobrecruzamiento</a:t>
            </a:r>
            <a:r>
              <a:rPr lang="es-ES" sz="2400" b="1" dirty="0" smtClean="0">
                <a:solidFill>
                  <a:schemeClr val="bg1"/>
                </a:solidFill>
                <a:latin typeface="Times New Roman" pitchFamily="18" charset="0"/>
                <a:cs typeface="Times New Roman" pitchFamily="18" charset="0"/>
              </a:rPr>
              <a:t> y recombinación (1931):</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McClintock</a:t>
            </a:r>
            <a:r>
              <a:rPr lang="es-ES" sz="2400" b="1" dirty="0" smtClean="0">
                <a:solidFill>
                  <a:srgbClr val="FFFF00"/>
                </a:solidFill>
                <a:latin typeface="Times New Roman" pitchFamily="18" charset="0"/>
                <a:cs typeface="Times New Roman" pitchFamily="18" charset="0"/>
              </a:rPr>
              <a:t> (1983)</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864096"/>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¿CÓMO SE ORGANIZAN Y TRANSMITEN LOS GENES? LOS CROMOSOMAS: ESTRUCTURA Y FUNCIÓN</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124744"/>
            <a:ext cx="8784976" cy="5544616"/>
          </a:xfrm>
          <a:solidFill>
            <a:srgbClr val="002060"/>
          </a:solidFill>
        </p:spPr>
        <p:txBody>
          <a:bodyPr>
            <a:normAutofit/>
          </a:bodyPr>
          <a:lstStyle/>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a:t>
            </a:r>
          </a:p>
          <a:p>
            <a:pPr algn="l"/>
            <a:r>
              <a:rPr lang="es-ES" sz="2400" b="1" dirty="0" smtClean="0">
                <a:solidFill>
                  <a:srgbClr val="FFFF00"/>
                </a:solidFill>
                <a:latin typeface="Times New Roman" pitchFamily="18" charset="0"/>
                <a:cs typeface="Times New Roman" pitchFamily="18" charset="0"/>
              </a:rPr>
              <a:t>Estructura de la cromatina </a:t>
            </a:r>
            <a:r>
              <a:rPr lang="es-ES" sz="2400" b="1" dirty="0" smtClean="0">
                <a:solidFill>
                  <a:schemeClr val="bg1"/>
                </a:solidFill>
                <a:latin typeface="Times New Roman" pitchFamily="18" charset="0"/>
                <a:cs typeface="Times New Roman" pitchFamily="18" charset="0"/>
              </a:rPr>
              <a:t>(1974, 1977): </a:t>
            </a:r>
            <a:r>
              <a:rPr lang="es-ES" sz="2400" b="1" dirty="0" err="1" smtClean="0">
                <a:solidFill>
                  <a:srgbClr val="FFFF00"/>
                </a:solidFill>
                <a:latin typeface="Times New Roman" pitchFamily="18" charset="0"/>
                <a:cs typeface="Times New Roman" pitchFamily="18" charset="0"/>
              </a:rPr>
              <a:t>Klug</a:t>
            </a:r>
            <a:r>
              <a:rPr lang="es-ES" sz="2400" b="1" dirty="0" smtClean="0">
                <a:solidFill>
                  <a:srgbClr val="FFFF00"/>
                </a:solidFill>
                <a:latin typeface="Times New Roman" pitchFamily="18" charset="0"/>
                <a:cs typeface="Times New Roman" pitchFamily="18" charset="0"/>
              </a:rPr>
              <a:t> (1982), </a:t>
            </a:r>
            <a:r>
              <a:rPr lang="es-ES" sz="2400" b="1" dirty="0" err="1" smtClean="0">
                <a:solidFill>
                  <a:srgbClr val="FFFF00"/>
                </a:solidFill>
                <a:latin typeface="Times New Roman" pitchFamily="18" charset="0"/>
                <a:cs typeface="Times New Roman" pitchFamily="18" charset="0"/>
              </a:rPr>
              <a:t>Kornberg</a:t>
            </a:r>
            <a:r>
              <a:rPr lang="es-ES" sz="2400" b="1" dirty="0" smtClean="0">
                <a:solidFill>
                  <a:srgbClr val="FFFF00"/>
                </a:solidFill>
                <a:latin typeface="Times New Roman" pitchFamily="18" charset="0"/>
                <a:cs typeface="Times New Roman" pitchFamily="18" charset="0"/>
              </a:rPr>
              <a:t>, R.D. (2006)</a:t>
            </a:r>
          </a:p>
          <a:p>
            <a:pPr algn="l"/>
            <a:r>
              <a:rPr lang="es-ES" sz="2400" b="1" dirty="0" err="1" smtClean="0">
                <a:solidFill>
                  <a:srgbClr val="FFFF00"/>
                </a:solidFill>
                <a:latin typeface="Times New Roman" pitchFamily="18" charset="0"/>
                <a:cs typeface="Times New Roman" pitchFamily="18" charset="0"/>
              </a:rPr>
              <a:t>Aaron</a:t>
            </a:r>
            <a:r>
              <a:rPr lang="es-ES" sz="2400" b="1" dirty="0" smtClean="0">
                <a:solidFill>
                  <a:srgbClr val="FFFF00"/>
                </a:solidFill>
                <a:latin typeface="Times New Roman" pitchFamily="18" charset="0"/>
                <a:cs typeface="Times New Roman" pitchFamily="18" charset="0"/>
              </a:rPr>
              <a:t> KLUG</a:t>
            </a:r>
            <a:r>
              <a:rPr lang="es-ES" sz="2400" b="1" dirty="0" smtClean="0">
                <a:solidFill>
                  <a:schemeClr val="bg1"/>
                </a:solidFill>
                <a:latin typeface="Times New Roman" pitchFamily="18" charset="0"/>
                <a:cs typeface="Times New Roman" pitchFamily="18" charset="0"/>
              </a:rPr>
              <a:t> recibió el Premio Nobel en Química 1982 “por       su desarrollo de la microscopía electrónica cristalográfica y       sus descubrimientos sobre la estructura de complejos de ácidos </a:t>
            </a:r>
            <a:r>
              <a:rPr lang="es-ES" sz="2400" b="1" dirty="0" err="1" smtClean="0">
                <a:solidFill>
                  <a:schemeClr val="bg1"/>
                </a:solidFill>
                <a:latin typeface="Times New Roman" pitchFamily="18" charset="0"/>
                <a:cs typeface="Times New Roman" pitchFamily="18" charset="0"/>
              </a:rPr>
              <a:t>nucleicos</a:t>
            </a:r>
            <a:r>
              <a:rPr lang="es-ES" sz="2400" b="1" dirty="0" smtClean="0">
                <a:solidFill>
                  <a:schemeClr val="bg1"/>
                </a:solidFill>
                <a:latin typeface="Times New Roman" pitchFamily="18" charset="0"/>
                <a:cs typeface="Times New Roman" pitchFamily="18" charset="0"/>
              </a:rPr>
              <a:t>-proteínas biológicamente importantes”</a:t>
            </a: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Roger D. KORNBERG </a:t>
            </a:r>
            <a:r>
              <a:rPr lang="es-ES" sz="2400" b="1" dirty="0" smtClean="0">
                <a:solidFill>
                  <a:schemeClr val="bg1"/>
                </a:solidFill>
                <a:latin typeface="Times New Roman" pitchFamily="18" charset="0"/>
                <a:cs typeface="Times New Roman" pitchFamily="18" charset="0"/>
              </a:rPr>
              <a:t>descubrió la estructura </a:t>
            </a:r>
            <a:r>
              <a:rPr lang="es-ES" sz="2400" b="1" dirty="0" err="1" smtClean="0">
                <a:solidFill>
                  <a:schemeClr val="bg1"/>
                </a:solidFill>
                <a:latin typeface="Times New Roman" pitchFamily="18" charset="0"/>
                <a:cs typeface="Times New Roman" pitchFamily="18" charset="0"/>
              </a:rPr>
              <a:t>nucleosomal</a:t>
            </a:r>
            <a:r>
              <a:rPr lang="es-ES" sz="2400" b="1" dirty="0" smtClean="0">
                <a:solidFill>
                  <a:schemeClr val="bg1"/>
                </a:solidFill>
                <a:latin typeface="Times New Roman" pitchFamily="18" charset="0"/>
                <a:cs typeface="Times New Roman" pitchFamily="18" charset="0"/>
              </a:rPr>
              <a:t> de la cromatina</a:t>
            </a:r>
          </a:p>
          <a:p>
            <a:pPr algn="l">
              <a:buFont typeface="Arial" pitchFamily="34" charset="0"/>
              <a:buChar char="•"/>
            </a:pPr>
            <a:endParaRPr lang="es-ES" sz="2400" b="1" dirty="0" smtClean="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0"/>
            <a:ext cx="8208912" cy="122413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Aaron</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Klug</a:t>
            </a:r>
            <a:r>
              <a:rPr lang="es-ES" sz="3200" b="1" dirty="0" smtClean="0">
                <a:solidFill>
                  <a:srgbClr val="FFFF00"/>
                </a:solidFill>
                <a:latin typeface="Times New Roman" pitchFamily="18" charset="0"/>
                <a:cs typeface="Times New Roman" pitchFamily="18" charset="0"/>
              </a:rPr>
              <a:t>                    Roger D. </a:t>
            </a:r>
            <a:r>
              <a:rPr lang="es-ES" sz="3200" b="1" dirty="0" err="1" smtClean="0">
                <a:solidFill>
                  <a:srgbClr val="FFFF00"/>
                </a:solidFill>
                <a:latin typeface="Times New Roman" pitchFamily="18" charset="0"/>
                <a:cs typeface="Times New Roman" pitchFamily="18" charset="0"/>
              </a:rPr>
              <a:t>Kornberg</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00808"/>
            <a:ext cx="7848872" cy="4752528"/>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1506" name="Picture 2"/>
          <p:cNvPicPr>
            <a:picLocks noChangeAspect="1" noChangeArrowheads="1"/>
          </p:cNvPicPr>
          <p:nvPr/>
        </p:nvPicPr>
        <p:blipFill>
          <a:blip r:embed="rId2" cstate="print"/>
          <a:srcRect l="31261" t="45610" r="52402" b="7337"/>
          <a:stretch>
            <a:fillRect/>
          </a:stretch>
        </p:blipFill>
        <p:spPr bwMode="auto">
          <a:xfrm>
            <a:off x="5508104" y="1700808"/>
            <a:ext cx="3024336" cy="4404903"/>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l="20558" t="38734" r="52402" b="13610"/>
          <a:stretch>
            <a:fillRect/>
          </a:stretch>
        </p:blipFill>
        <p:spPr bwMode="auto">
          <a:xfrm>
            <a:off x="300547" y="1700808"/>
            <a:ext cx="4931015" cy="4392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hidden="1"/>
          <p:cNvSpPr>
            <a:spLocks noGrp="1" noChangeArrowheads="1"/>
          </p:cNvSpPr>
          <p:nvPr>
            <p:ph type="title"/>
          </p:nvPr>
        </p:nvSpPr>
        <p:spPr/>
        <p:txBody>
          <a:bodyPr/>
          <a:lstStyle/>
          <a:p>
            <a:endParaRPr lang="es-ES" smtClean="0"/>
          </a:p>
        </p:txBody>
      </p:sp>
      <p:sp>
        <p:nvSpPr>
          <p:cNvPr id="30723" name="Rectangle 3" descr="02-2612"/>
          <p:cNvSpPr>
            <a:spLocks noGrp="1" noChangeAspect="1" noChangeArrowheads="1"/>
          </p:cNvSpPr>
          <p:nvPr isPhoto="1"/>
        </p:nvSpPr>
        <p:spPr bwMode="auto">
          <a:xfrm>
            <a:off x="2411413" y="692150"/>
            <a:ext cx="4387850" cy="5486400"/>
          </a:xfrm>
          <a:prstGeom prst="rect">
            <a:avLst/>
          </a:prstGeom>
          <a:blipFill dpi="0" rotWithShape="1">
            <a:blip r:embed="rId2" cstate="print"/>
            <a:srcRect/>
            <a:stretch>
              <a:fillRect/>
            </a:stretch>
          </a:blipFill>
          <a:ln w="76200">
            <a:solidFill>
              <a:schemeClr val="tx1"/>
            </a:solidFill>
            <a:miter lim="800000"/>
            <a:headEnd/>
            <a:tailEnd/>
          </a:ln>
        </p:spPr>
        <p:txBody>
          <a:bodyPr/>
          <a:lstStyle/>
          <a:p>
            <a:endParaRPr lang="es-E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hidden="1"/>
          <p:cNvSpPr>
            <a:spLocks noGrp="1" noChangeArrowheads="1"/>
          </p:cNvSpPr>
          <p:nvPr>
            <p:ph type="title"/>
          </p:nvPr>
        </p:nvSpPr>
        <p:spPr/>
        <p:txBody>
          <a:bodyPr/>
          <a:lstStyle/>
          <a:p>
            <a:endParaRPr lang="es-ES" smtClean="0"/>
          </a:p>
        </p:txBody>
      </p:sp>
      <p:sp>
        <p:nvSpPr>
          <p:cNvPr id="31747" name="Rectangle 3" descr="09-2876"/>
          <p:cNvSpPr>
            <a:spLocks noGrp="1" noChangeAspect="1" noChangeArrowheads="1"/>
          </p:cNvSpPr>
          <p:nvPr isPhoto="1"/>
        </p:nvSpPr>
        <p:spPr bwMode="auto">
          <a:xfrm>
            <a:off x="685800" y="2168525"/>
            <a:ext cx="7772400" cy="2519363"/>
          </a:xfrm>
          <a:prstGeom prst="rect">
            <a:avLst/>
          </a:prstGeom>
          <a:blipFill dpi="0" rotWithShape="1">
            <a:blip r:embed="rId2" cstate="print"/>
            <a:srcRect/>
            <a:stretch>
              <a:fillRect/>
            </a:stretch>
          </a:blipFill>
          <a:ln w="76200">
            <a:solidFill>
              <a:schemeClr val="tx1"/>
            </a:solidFill>
            <a:miter lim="800000"/>
            <a:headEnd/>
            <a:tailEnd/>
          </a:ln>
        </p:spPr>
        <p:txBody>
          <a:bodyPr/>
          <a:lstStyle/>
          <a:p>
            <a:endParaRPr lang="es-E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hidden="1"/>
          <p:cNvSpPr>
            <a:spLocks noGrp="1" noChangeArrowheads="1"/>
          </p:cNvSpPr>
          <p:nvPr>
            <p:ph type="title"/>
          </p:nvPr>
        </p:nvSpPr>
        <p:spPr/>
        <p:txBody>
          <a:bodyPr/>
          <a:lstStyle/>
          <a:p>
            <a:endParaRPr lang="es-ES" smtClean="0"/>
          </a:p>
        </p:txBody>
      </p:sp>
      <p:sp>
        <p:nvSpPr>
          <p:cNvPr id="32771" name="Rectangle 3" descr="12-3965"/>
          <p:cNvSpPr>
            <a:spLocks noGrp="1" noChangeAspect="1" noChangeArrowheads="1"/>
          </p:cNvSpPr>
          <p:nvPr isPhoto="1"/>
        </p:nvSpPr>
        <p:spPr bwMode="auto">
          <a:xfrm>
            <a:off x="685800" y="1450975"/>
            <a:ext cx="7772400" cy="3954463"/>
          </a:xfrm>
          <a:prstGeom prst="rect">
            <a:avLst/>
          </a:prstGeom>
          <a:blipFill dpi="0" rotWithShape="1">
            <a:blip r:embed="rId2" cstate="print"/>
            <a:srcRect/>
            <a:stretch>
              <a:fillRect/>
            </a:stretch>
          </a:blipFill>
          <a:ln w="76200">
            <a:solidFill>
              <a:schemeClr val="tx1"/>
            </a:solidFill>
            <a:miter lim="800000"/>
            <a:headEnd/>
            <a:tailEnd/>
          </a:ln>
        </p:spPr>
        <p:txBody>
          <a:bodyPr/>
          <a:lstStyle/>
          <a:p>
            <a:endParaRPr lang="es-E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hidden="1"/>
          <p:cNvSpPr>
            <a:spLocks noGrp="1" noChangeArrowheads="1"/>
          </p:cNvSpPr>
          <p:nvPr>
            <p:ph type="title"/>
          </p:nvPr>
        </p:nvSpPr>
        <p:spPr/>
        <p:txBody>
          <a:bodyPr/>
          <a:lstStyle/>
          <a:p>
            <a:endParaRPr lang="es-ES" smtClean="0"/>
          </a:p>
        </p:txBody>
      </p:sp>
      <p:sp>
        <p:nvSpPr>
          <p:cNvPr id="33795" name="Rectangle 3" descr="13-3016"/>
          <p:cNvSpPr>
            <a:spLocks noGrp="1" noChangeAspect="1" noChangeArrowheads="1"/>
          </p:cNvSpPr>
          <p:nvPr isPhoto="1"/>
        </p:nvSpPr>
        <p:spPr bwMode="auto">
          <a:xfrm>
            <a:off x="815975" y="685800"/>
            <a:ext cx="7510463" cy="5486400"/>
          </a:xfrm>
          <a:prstGeom prst="rect">
            <a:avLst/>
          </a:prstGeom>
          <a:blipFill dpi="0" rotWithShape="1">
            <a:blip r:embed="rId2" cstate="print"/>
            <a:srcRect/>
            <a:stretch>
              <a:fillRect/>
            </a:stretch>
          </a:blipFill>
          <a:ln w="76200">
            <a:solidFill>
              <a:schemeClr val="tx1"/>
            </a:solidFill>
            <a:miter lim="800000"/>
            <a:headEnd/>
            <a:tailEnd/>
          </a:ln>
        </p:spPr>
        <p:txBody>
          <a:bodyPr/>
          <a:lstStyle/>
          <a:p>
            <a:endParaRPr lang="es-E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hidden="1"/>
          <p:cNvSpPr>
            <a:spLocks noGrp="1" noChangeArrowheads="1"/>
          </p:cNvSpPr>
          <p:nvPr>
            <p:ph type="title"/>
          </p:nvPr>
        </p:nvSpPr>
        <p:spPr/>
        <p:txBody>
          <a:bodyPr/>
          <a:lstStyle/>
          <a:p>
            <a:endParaRPr lang="es-ES" smtClean="0"/>
          </a:p>
        </p:txBody>
      </p:sp>
      <p:sp>
        <p:nvSpPr>
          <p:cNvPr id="34819" name="Rectangle 3" descr="15-3053"/>
          <p:cNvSpPr>
            <a:spLocks noGrp="1" noChangeAspect="1" noChangeArrowheads="1"/>
          </p:cNvSpPr>
          <p:nvPr isPhoto="1"/>
        </p:nvSpPr>
        <p:spPr bwMode="auto">
          <a:xfrm>
            <a:off x="2317750" y="685800"/>
            <a:ext cx="4506913" cy="5486400"/>
          </a:xfrm>
          <a:prstGeom prst="rect">
            <a:avLst/>
          </a:prstGeom>
          <a:blipFill dpi="0" rotWithShape="1">
            <a:blip r:embed="rId2" cstate="print"/>
            <a:srcRect/>
            <a:stretch>
              <a:fillRect/>
            </a:stretch>
          </a:blipFill>
          <a:ln w="76200">
            <a:solidFill>
              <a:schemeClr val="tx1"/>
            </a:solidFill>
            <a:miter lim="800000"/>
            <a:headEnd/>
            <a:tailEnd/>
          </a:ln>
        </p:spPr>
        <p:txBody>
          <a:bodyPr/>
          <a:lstStyle/>
          <a:p>
            <a:endParaRPr lang="es-E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864096"/>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
            </a:r>
            <a:br>
              <a:rPr lang="es-ES" sz="2400" b="1" dirty="0" smtClean="0">
                <a:solidFill>
                  <a:srgbClr val="FFFF00"/>
                </a:solidFill>
                <a:latin typeface="Times New Roman" pitchFamily="18" charset="0"/>
                <a:cs typeface="Times New Roman" pitchFamily="18" charset="0"/>
              </a:rPr>
            </a:br>
            <a:r>
              <a:rPr lang="es-ES" sz="2800" b="1" dirty="0" smtClean="0">
                <a:solidFill>
                  <a:srgbClr val="FFFF00"/>
                </a:solidFill>
                <a:latin typeface="Times New Roman" pitchFamily="18" charset="0"/>
                <a:cs typeface="Times New Roman" pitchFamily="18" charset="0"/>
              </a:rPr>
              <a:t>ESTRUCTURA DEL CROMOSOMA EUCARIÓTICO</a:t>
            </a:r>
            <a:endParaRPr lang="es-ES" sz="28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124744"/>
            <a:ext cx="8784976" cy="5544616"/>
          </a:xfrm>
          <a:solidFill>
            <a:srgbClr val="002060"/>
          </a:solidFill>
        </p:spPr>
        <p:txBody>
          <a:bodyPr>
            <a:normAutofit/>
          </a:bodyPr>
          <a:lstStyle/>
          <a:p>
            <a:pPr algn="l"/>
            <a:endParaRPr lang="es-ES" sz="2400" b="1" dirty="0" smtClean="0">
              <a:solidFill>
                <a:srgbClr val="FFFF00"/>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Elizabeth H. BLACKBURN, Carol W. GREIDER y Jack W. SZOSTAK</a:t>
            </a:r>
            <a:r>
              <a:rPr lang="es-ES" sz="2400" b="1" dirty="0" smtClean="0">
                <a:solidFill>
                  <a:schemeClr val="bg1"/>
                </a:solidFill>
                <a:latin typeface="Times New Roman" pitchFamily="18" charset="0"/>
                <a:cs typeface="Times New Roman" pitchFamily="18" charset="0"/>
              </a:rPr>
              <a:t> recibieron el Premio Nobel en Fisiología o Medicina 2009 “por el descubrimiento de cómo los cromosomas son protegidos por los </a:t>
            </a:r>
            <a:r>
              <a:rPr lang="es-ES" sz="2400" b="1" dirty="0" err="1" smtClean="0">
                <a:solidFill>
                  <a:schemeClr val="bg1"/>
                </a:solidFill>
                <a:latin typeface="Times New Roman" pitchFamily="18" charset="0"/>
                <a:cs typeface="Times New Roman" pitchFamily="18" charset="0"/>
              </a:rPr>
              <a:t>telómeros</a:t>
            </a:r>
            <a:r>
              <a:rPr lang="es-ES" sz="2400" b="1" dirty="0" smtClean="0">
                <a:solidFill>
                  <a:schemeClr val="bg1"/>
                </a:solidFill>
                <a:latin typeface="Times New Roman" pitchFamily="18" charset="0"/>
                <a:cs typeface="Times New Roman" pitchFamily="18" charset="0"/>
              </a:rPr>
              <a:t> y la enzima </a:t>
            </a:r>
            <a:r>
              <a:rPr lang="es-ES" sz="2400" b="1" dirty="0" err="1" smtClean="0">
                <a:solidFill>
                  <a:schemeClr val="bg1"/>
                </a:solidFill>
                <a:latin typeface="Times New Roman" pitchFamily="18" charset="0"/>
                <a:cs typeface="Times New Roman" pitchFamily="18" charset="0"/>
              </a:rPr>
              <a:t>telomerasa</a:t>
            </a:r>
            <a:r>
              <a:rPr lang="es-ES" sz="2400" b="1" dirty="0" smtClean="0">
                <a:solidFill>
                  <a:schemeClr val="bg1"/>
                </a:solidFill>
                <a:latin typeface="Times New Roman" pitchFamily="18" charset="0"/>
                <a:cs typeface="Times New Roman" pitchFamily="18" charset="0"/>
              </a:rPr>
              <a:t>”</a:t>
            </a:r>
          </a:p>
          <a:p>
            <a:pPr algn="l"/>
            <a:r>
              <a:rPr lang="es-ES" sz="2400" b="1" dirty="0" err="1" smtClean="0">
                <a:solidFill>
                  <a:schemeClr val="bg1"/>
                </a:solidFill>
                <a:latin typeface="Times New Roman" pitchFamily="18" charset="0"/>
                <a:cs typeface="Times New Roman" pitchFamily="18" charset="0"/>
              </a:rPr>
              <a:t>Telómero</a:t>
            </a:r>
            <a:r>
              <a:rPr lang="es-ES" sz="2400" b="1" dirty="0" smtClean="0">
                <a:solidFill>
                  <a:schemeClr val="bg1"/>
                </a:solidFill>
                <a:latin typeface="Times New Roman" pitchFamily="18" charset="0"/>
                <a:cs typeface="Times New Roman" pitchFamily="18" charset="0"/>
              </a:rPr>
              <a:t>: extremo de cada brazo cromosómico.</a:t>
            </a:r>
          </a:p>
          <a:p>
            <a:pPr algn="l"/>
            <a:r>
              <a:rPr lang="es-ES" sz="2400" b="1" dirty="0" smtClean="0">
                <a:solidFill>
                  <a:schemeClr val="bg1"/>
                </a:solidFill>
                <a:latin typeface="Times New Roman" pitchFamily="18" charset="0"/>
                <a:cs typeface="Times New Roman" pitchFamily="18" charset="0"/>
              </a:rPr>
              <a:t>La estructura molecular del ADN </a:t>
            </a:r>
            <a:r>
              <a:rPr lang="es-ES" sz="2400" b="1" dirty="0" err="1" smtClean="0">
                <a:solidFill>
                  <a:schemeClr val="bg1"/>
                </a:solidFill>
                <a:latin typeface="Times New Roman" pitchFamily="18" charset="0"/>
                <a:cs typeface="Times New Roman" pitchFamily="18" charset="0"/>
              </a:rPr>
              <a:t>telomérico</a:t>
            </a:r>
            <a:r>
              <a:rPr lang="es-ES" sz="2400" b="1" dirty="0" smtClean="0">
                <a:solidFill>
                  <a:schemeClr val="bg1"/>
                </a:solidFill>
                <a:latin typeface="Times New Roman" pitchFamily="18" charset="0"/>
                <a:cs typeface="Times New Roman" pitchFamily="18" charset="0"/>
              </a:rPr>
              <a:t> 5’- (T/A)m(G)n - 3'  (m=1-4, n=1-8)  (por ejemplo, en humanos es 5’ - TTAGGG -3’ )   y la enzima </a:t>
            </a:r>
            <a:r>
              <a:rPr lang="es-ES" sz="2400" b="1" dirty="0" err="1" smtClean="0">
                <a:solidFill>
                  <a:schemeClr val="bg1"/>
                </a:solidFill>
                <a:latin typeface="Times New Roman" pitchFamily="18" charset="0"/>
                <a:cs typeface="Times New Roman" pitchFamily="18" charset="0"/>
              </a:rPr>
              <a:t>telomerasa</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ribonucleoproteína</a:t>
            </a:r>
            <a:r>
              <a:rPr lang="es-ES" sz="2400" b="1" dirty="0" smtClean="0">
                <a:solidFill>
                  <a:schemeClr val="bg1"/>
                </a:solidFill>
                <a:latin typeface="Times New Roman" pitchFamily="18" charset="0"/>
                <a:cs typeface="Times New Roman" pitchFamily="18" charset="0"/>
              </a:rPr>
              <a:t>) impiden el acortamiento del ADN en cada ciclo de replicación del ADN.       El componente ARN de la </a:t>
            </a:r>
            <a:r>
              <a:rPr lang="es-ES" sz="2400" b="1" dirty="0" err="1" smtClean="0">
                <a:solidFill>
                  <a:schemeClr val="bg1"/>
                </a:solidFill>
                <a:latin typeface="Times New Roman" pitchFamily="18" charset="0"/>
                <a:cs typeface="Times New Roman" pitchFamily="18" charset="0"/>
              </a:rPr>
              <a:t>telomerasa</a:t>
            </a:r>
            <a:r>
              <a:rPr lang="es-ES" sz="2400" b="1" dirty="0" smtClean="0">
                <a:solidFill>
                  <a:schemeClr val="bg1"/>
                </a:solidFill>
                <a:latin typeface="Times New Roman" pitchFamily="18" charset="0"/>
                <a:cs typeface="Times New Roman" pitchFamily="18" charset="0"/>
              </a:rPr>
              <a:t> tiene una secuencia complementaria a la secuencia del ADN </a:t>
            </a:r>
            <a:r>
              <a:rPr lang="es-ES" sz="2400" b="1" dirty="0" err="1" smtClean="0">
                <a:solidFill>
                  <a:schemeClr val="bg1"/>
                </a:solidFill>
                <a:latin typeface="Times New Roman" pitchFamily="18" charset="0"/>
                <a:cs typeface="Times New Roman" pitchFamily="18" charset="0"/>
              </a:rPr>
              <a:t>telomérico</a:t>
            </a:r>
            <a:r>
              <a:rPr lang="es-ES" sz="2400" b="1" dirty="0" smtClean="0">
                <a:solidFill>
                  <a:schemeClr val="bg1"/>
                </a:solidFill>
                <a:latin typeface="Times New Roman" pitchFamily="18" charset="0"/>
                <a:cs typeface="Times New Roman" pitchFamily="18" charset="0"/>
              </a:rPr>
              <a:t> . Inmortalidad de las células cancerosas por alta actividad de la </a:t>
            </a:r>
            <a:r>
              <a:rPr lang="es-ES" sz="2400" b="1" dirty="0" err="1" smtClean="0">
                <a:solidFill>
                  <a:schemeClr val="bg1"/>
                </a:solidFill>
                <a:latin typeface="Times New Roman" pitchFamily="18" charset="0"/>
                <a:cs typeface="Times New Roman" pitchFamily="18" charset="0"/>
              </a:rPr>
              <a:t>telomerasa</a:t>
            </a:r>
            <a:r>
              <a:rPr lang="es-ES" sz="2400" b="1" dirty="0" smtClean="0">
                <a:solidFill>
                  <a:schemeClr val="bg1"/>
                </a:solidFill>
                <a:latin typeface="Times New Roman" pitchFamily="18" charset="0"/>
                <a:cs typeface="Times New Roman" pitchFamily="18" charset="0"/>
              </a:rPr>
              <a:t>.</a:t>
            </a:r>
          </a:p>
          <a:p>
            <a:pPr algn="l"/>
            <a:r>
              <a:rPr lang="es-ES" sz="2400" b="1" dirty="0" err="1" smtClean="0">
                <a:solidFill>
                  <a:schemeClr val="bg1"/>
                </a:solidFill>
                <a:latin typeface="Times New Roman" pitchFamily="18" charset="0"/>
                <a:cs typeface="Times New Roman" pitchFamily="18" charset="0"/>
              </a:rPr>
              <a:t>Telomerasa</a:t>
            </a:r>
            <a:r>
              <a:rPr lang="es-ES" sz="2400" b="1" dirty="0" smtClean="0">
                <a:solidFill>
                  <a:schemeClr val="bg1"/>
                </a:solidFill>
                <a:latin typeface="Times New Roman" pitchFamily="18" charset="0"/>
                <a:cs typeface="Times New Roman" pitchFamily="18" charset="0"/>
              </a:rPr>
              <a:t> y su relación con el envejecimiento celular y el cáncer</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712968" cy="2448272"/>
          </a:xfrm>
          <a:solidFill>
            <a:srgbClr val="FF0000"/>
          </a:solidFill>
        </p:spPr>
        <p:txBody>
          <a:bodyPr>
            <a:normAutofit/>
          </a:bodyPr>
          <a:lstStyle/>
          <a:p>
            <a:pPr algn="l"/>
            <a:r>
              <a:rPr lang="es-ES" sz="2400" b="1" dirty="0" smtClean="0">
                <a:solidFill>
                  <a:srgbClr val="FFFF00"/>
                </a:solidFill>
                <a:latin typeface="Times New Roman" pitchFamily="18" charset="0"/>
                <a:cs typeface="Times New Roman" pitchFamily="18" charset="0"/>
              </a:rPr>
              <a:t>                 </a:t>
            </a:r>
            <a:r>
              <a:rPr lang="es-ES" sz="3100" b="1" dirty="0" smtClean="0">
                <a:solidFill>
                  <a:srgbClr val="FFFF00"/>
                </a:solidFill>
                <a:latin typeface="Times New Roman" pitchFamily="18" charset="0"/>
                <a:cs typeface="Times New Roman" pitchFamily="18" charset="0"/>
              </a:rPr>
              <a:t>GENÉTICA </a:t>
            </a:r>
            <a:r>
              <a:rPr lang="es-ES" sz="3100" b="1" dirty="0" smtClean="0">
                <a:solidFill>
                  <a:srgbClr val="FFFF00"/>
                </a:solidFill>
                <a:latin typeface="Times New Roman" pitchFamily="18" charset="0"/>
                <a:cs typeface="Times New Roman" pitchFamily="18" charset="0"/>
              </a:rPr>
              <a:t>Y PREMIOS NOBEL EN                                     	        </a:t>
            </a:r>
            <a:r>
              <a:rPr lang="es-ES" sz="3100" b="1" dirty="0" smtClean="0">
                <a:solidFill>
                  <a:srgbClr val="FFFF00"/>
                </a:solidFill>
                <a:latin typeface="Times New Roman" pitchFamily="18" charset="0"/>
                <a:cs typeface="Times New Roman" pitchFamily="18" charset="0"/>
              </a:rPr>
              <a:t>FISIOLOGÍA </a:t>
            </a:r>
            <a:r>
              <a:rPr lang="es-ES" sz="3100" b="1" dirty="0" smtClean="0">
                <a:solidFill>
                  <a:srgbClr val="FFFF00"/>
                </a:solidFill>
                <a:latin typeface="Times New Roman" pitchFamily="18" charset="0"/>
                <a:cs typeface="Times New Roman" pitchFamily="18" charset="0"/>
              </a:rPr>
              <a:t>O MEDICINA 2009</a:t>
            </a:r>
            <a:r>
              <a:rPr lang="es-ES" sz="2400" b="1" dirty="0" smtClean="0">
                <a:solidFill>
                  <a:srgbClr val="FFFF00"/>
                </a:solidFill>
                <a:latin typeface="Times New Roman" pitchFamily="18" charset="0"/>
                <a:cs typeface="Times New Roman" pitchFamily="18" charset="0"/>
              </a:rPr>
              <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 Carol W. GREIDER  </a:t>
            </a:r>
            <a:r>
              <a:rPr lang="es-ES" sz="2400" b="1" dirty="0" smtClean="0">
                <a:solidFill>
                  <a:srgbClr val="FFFF00"/>
                </a:solidFill>
                <a:latin typeface="Times New Roman" pitchFamily="18" charset="0"/>
                <a:cs typeface="Times New Roman" pitchFamily="18" charset="0"/>
              </a:rPr>
              <a:t>                                                           Elizabeth </a:t>
            </a:r>
            <a:r>
              <a:rPr lang="es-ES" sz="2400" b="1" dirty="0" smtClean="0">
                <a:solidFill>
                  <a:srgbClr val="FFFF00"/>
                </a:solidFill>
                <a:latin typeface="Times New Roman" pitchFamily="18" charset="0"/>
                <a:cs typeface="Times New Roman" pitchFamily="18" charset="0"/>
              </a:rPr>
              <a:t>H. BLACKBURN  </a:t>
            </a:r>
            <a:r>
              <a:rPr lang="es-ES" sz="2400" b="1" dirty="0" smtClean="0">
                <a:solidFill>
                  <a:srgbClr val="FFFF00"/>
                </a:solidFill>
                <a:latin typeface="Times New Roman" pitchFamily="18" charset="0"/>
                <a:cs typeface="Times New Roman" pitchFamily="18" charset="0"/>
              </a:rPr>
              <a:t>                    Jack </a:t>
            </a:r>
            <a:r>
              <a:rPr lang="es-ES" sz="2400" b="1" dirty="0" smtClean="0">
                <a:solidFill>
                  <a:srgbClr val="FFFF00"/>
                </a:solidFill>
                <a:latin typeface="Times New Roman" pitchFamily="18" charset="0"/>
                <a:cs typeface="Times New Roman" pitchFamily="18" charset="0"/>
              </a:rPr>
              <a:t>W. SZOSTAK</a:t>
            </a:r>
            <a:endParaRPr lang="es-ES" sz="2400" dirty="0">
              <a:solidFill>
                <a:srgbClr val="FFFF00"/>
              </a:solidFill>
              <a:latin typeface="Times New Roman" pitchFamily="18" charset="0"/>
              <a:cs typeface="Times New Roman" pitchFamily="18" charset="0"/>
            </a:endParaRPr>
          </a:p>
        </p:txBody>
      </p:sp>
      <p:pic>
        <p:nvPicPr>
          <p:cNvPr id="24578" name="Picture 2"/>
          <p:cNvPicPr>
            <a:picLocks noChangeAspect="1" noChangeArrowheads="1"/>
          </p:cNvPicPr>
          <p:nvPr/>
        </p:nvPicPr>
        <p:blipFill>
          <a:blip r:embed="rId2" cstate="print"/>
          <a:srcRect l="9256" t="38330" r="45755" b="13610"/>
          <a:stretch>
            <a:fillRect/>
          </a:stretch>
        </p:blipFill>
        <p:spPr bwMode="auto">
          <a:xfrm>
            <a:off x="179512" y="2996952"/>
            <a:ext cx="4608512" cy="2642471"/>
          </a:xfrm>
          <a:prstGeom prst="rect">
            <a:avLst/>
          </a:prstGeom>
          <a:noFill/>
          <a:ln w="9525">
            <a:noFill/>
            <a:miter lim="800000"/>
            <a:headEnd/>
            <a:tailEnd/>
          </a:ln>
        </p:spPr>
      </p:pic>
      <p:pic>
        <p:nvPicPr>
          <p:cNvPr id="21507" name="Picture 3"/>
          <p:cNvPicPr>
            <a:picLocks noChangeAspect="1" noChangeArrowheads="1"/>
          </p:cNvPicPr>
          <p:nvPr/>
        </p:nvPicPr>
        <p:blipFill>
          <a:blip r:embed="rId3" cstate="print"/>
          <a:srcRect l="19431" t="47701" r="59057" b="24067"/>
          <a:stretch>
            <a:fillRect/>
          </a:stretch>
        </p:blipFill>
        <p:spPr bwMode="auto">
          <a:xfrm>
            <a:off x="5172199" y="2996952"/>
            <a:ext cx="3792289" cy="26813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115616" y="188641"/>
            <a:ext cx="6984776" cy="720080"/>
          </a:xfrm>
          <a:solidFill>
            <a:srgbClr val="FF0000"/>
          </a:solidFill>
        </p:spPr>
        <p:txBody>
          <a:bodyPr>
            <a:normAutofit fontScale="90000"/>
          </a:bodyPr>
          <a:lstStyle/>
          <a:p>
            <a:pPr algn="l"/>
            <a:r>
              <a:rPr lang="es-ES" sz="2400" b="1" dirty="0" smtClean="0">
                <a:solidFill>
                  <a:srgbClr val="FFFF00"/>
                </a:solidFill>
                <a:latin typeface="Times New Roman" pitchFamily="18" charset="0"/>
                <a:cs typeface="Times New Roman" pitchFamily="18" charset="0"/>
              </a:rPr>
              <a:t>            </a:t>
            </a:r>
            <a:r>
              <a:rPr lang="es-ES" sz="3200" b="1" dirty="0" smtClean="0">
                <a:solidFill>
                  <a:srgbClr val="FFFF00"/>
                </a:solidFill>
                <a:latin typeface="Times New Roman" pitchFamily="18" charset="0"/>
                <a:cs typeface="Times New Roman" pitchFamily="18" charset="0"/>
              </a:rPr>
              <a:t>TELÓMEROS Y TELOMERASA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84784"/>
            <a:ext cx="7848872" cy="496855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400" b="1" dirty="0">
              <a:solidFill>
                <a:srgbClr val="FFFF00"/>
              </a:solidFill>
              <a:latin typeface="Times New Roman" pitchFamily="18" charset="0"/>
              <a:cs typeface="Times New Roman" pitchFamily="18" charset="0"/>
            </a:endParaRPr>
          </a:p>
          <a:p>
            <a:pPr lvl="0"/>
            <a:endParaRPr lang="es-ES" sz="2400" b="1" dirty="0">
              <a:solidFill>
                <a:schemeClr val="bg1"/>
              </a:solidFill>
              <a:latin typeface="Times New Roman" pitchFamily="18" charset="0"/>
              <a:cs typeface="Times New Roman" pitchFamily="18" charset="0"/>
            </a:endParaRPr>
          </a:p>
          <a:p>
            <a:pPr lvl="0"/>
            <a:endParaRPr lang="es-ES" sz="2400" b="1" dirty="0" smtClean="0">
              <a:solidFill>
                <a:schemeClr val="bg1"/>
              </a:solidFill>
              <a:latin typeface="Times New Roman" pitchFamily="18" charset="0"/>
              <a:cs typeface="Times New Roman" pitchFamily="18" charset="0"/>
            </a:endParaRPr>
          </a:p>
          <a:p>
            <a:r>
              <a:rPr lang="es-ES" sz="2400" dirty="0" smtClean="0"/>
              <a:t> </a:t>
            </a:r>
            <a:endParaRPr lang="es-ES" sz="2400" dirty="0"/>
          </a:p>
        </p:txBody>
      </p:sp>
      <p:pic>
        <p:nvPicPr>
          <p:cNvPr id="23554" name="Picture 2"/>
          <p:cNvPicPr>
            <a:picLocks noChangeAspect="1" noChangeArrowheads="1"/>
          </p:cNvPicPr>
          <p:nvPr/>
        </p:nvPicPr>
        <p:blipFill>
          <a:blip r:embed="rId2" cstate="print"/>
          <a:srcRect l="16051" t="38291" r="51839" b="13610"/>
          <a:stretch>
            <a:fillRect/>
          </a:stretch>
        </p:blipFill>
        <p:spPr bwMode="auto">
          <a:xfrm>
            <a:off x="1187624" y="1052736"/>
            <a:ext cx="6925798" cy="55892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23850" y="260350"/>
            <a:ext cx="8569325" cy="2088530"/>
          </a:xfrm>
          <a:solidFill>
            <a:srgbClr val="FF3300"/>
          </a:solidFill>
        </p:spPr>
        <p:txBody>
          <a:bodyPr>
            <a:normAutofit/>
          </a:bodyPr>
          <a:lstStyle/>
          <a:p>
            <a:pPr eaLnBrk="1" hangingPunct="1"/>
            <a:r>
              <a:rPr lang="es-ES" sz="2800" b="1" dirty="0" smtClean="0">
                <a:solidFill>
                  <a:srgbClr val="FFFF00"/>
                </a:solidFill>
                <a:latin typeface="Times New Roman" pitchFamily="18" charset="0"/>
                <a:cs typeface="Times New Roman" pitchFamily="18" charset="0"/>
              </a:rPr>
              <a:t>REPLICACIÓN DEL ADN</a:t>
            </a:r>
            <a:br>
              <a:rPr lang="es-ES" sz="2800" b="1" dirty="0" smtClean="0">
                <a:solidFill>
                  <a:srgbClr val="FFFF00"/>
                </a:solidFill>
                <a:latin typeface="Times New Roman" pitchFamily="18" charset="0"/>
                <a:cs typeface="Times New Roman" pitchFamily="18" charset="0"/>
              </a:rPr>
            </a:br>
            <a:r>
              <a:rPr lang="es-ES" sz="2800" b="1" dirty="0" smtClean="0">
                <a:solidFill>
                  <a:srgbClr val="FFFF00"/>
                </a:solidFill>
                <a:latin typeface="Times New Roman" pitchFamily="18" charset="0"/>
                <a:cs typeface="Times New Roman" pitchFamily="18" charset="0"/>
              </a:rPr>
              <a:t>(ADN polimerasa, Arthur </a:t>
            </a:r>
            <a:r>
              <a:rPr lang="es-ES" sz="2800" b="1" dirty="0" err="1" smtClean="0">
                <a:solidFill>
                  <a:srgbClr val="FFFF00"/>
                </a:solidFill>
                <a:latin typeface="Times New Roman" pitchFamily="18" charset="0"/>
                <a:cs typeface="Times New Roman" pitchFamily="18" charset="0"/>
              </a:rPr>
              <a:t>Kornberg</a:t>
            </a:r>
            <a:r>
              <a:rPr lang="es-ES" sz="2800" b="1" dirty="0" smtClean="0">
                <a:solidFill>
                  <a:srgbClr val="FFFF00"/>
                </a:solidFill>
                <a:latin typeface="Times New Roman" pitchFamily="18" charset="0"/>
                <a:cs typeface="Times New Roman" pitchFamily="18" charset="0"/>
              </a:rPr>
              <a:t>, 1959)</a:t>
            </a:r>
            <a:br>
              <a:rPr lang="es-ES" sz="2800" b="1" dirty="0" smtClean="0">
                <a:solidFill>
                  <a:srgbClr val="FFFF00"/>
                </a:solidFill>
                <a:latin typeface="Times New Roman" pitchFamily="18" charset="0"/>
                <a:cs typeface="Times New Roman" pitchFamily="18" charset="0"/>
              </a:rPr>
            </a:br>
            <a:r>
              <a:rPr lang="es-ES" sz="2800" b="1" dirty="0" smtClean="0">
                <a:solidFill>
                  <a:schemeClr val="bg1"/>
                </a:solidFill>
                <a:latin typeface="Times New Roman" pitchFamily="18" charset="0"/>
                <a:cs typeface="Times New Roman" pitchFamily="18" charset="0"/>
              </a:rPr>
              <a:t>Características:                                                            </a:t>
            </a:r>
            <a:r>
              <a:rPr lang="es-ES" sz="2800" b="1" dirty="0" err="1" smtClean="0">
                <a:solidFill>
                  <a:schemeClr val="bg1"/>
                </a:solidFill>
                <a:latin typeface="Times New Roman" pitchFamily="18" charset="0"/>
                <a:cs typeface="Times New Roman" pitchFamily="18" charset="0"/>
              </a:rPr>
              <a:t>semiconservativa</a:t>
            </a:r>
            <a:r>
              <a:rPr lang="es-ES" sz="2800" b="1" dirty="0" smtClean="0">
                <a:solidFill>
                  <a:schemeClr val="bg1"/>
                </a:solidFill>
                <a:latin typeface="Times New Roman" pitchFamily="18" charset="0"/>
                <a:cs typeface="Times New Roman" pitchFamily="18" charset="0"/>
              </a:rPr>
              <a:t>, dirección 5’→3’, </a:t>
            </a:r>
            <a:r>
              <a:rPr lang="es-ES" sz="2800" b="1" dirty="0" err="1" smtClean="0">
                <a:solidFill>
                  <a:schemeClr val="bg1"/>
                </a:solidFill>
                <a:latin typeface="Times New Roman" pitchFamily="18" charset="0"/>
                <a:cs typeface="Times New Roman" pitchFamily="18" charset="0"/>
              </a:rPr>
              <a:t>semidiscontinua</a:t>
            </a:r>
            <a:endParaRPr lang="es-ES" sz="2800" b="1" dirty="0" smtClean="0">
              <a:solidFill>
                <a:schemeClr val="bg1"/>
              </a:solidFill>
              <a:latin typeface="Times New Roman" pitchFamily="18" charset="0"/>
              <a:cs typeface="Times New Roman" pitchFamily="18" charset="0"/>
            </a:endParaRPr>
          </a:p>
        </p:txBody>
      </p:sp>
      <p:sp>
        <p:nvSpPr>
          <p:cNvPr id="22533" name="Line 7"/>
          <p:cNvSpPr>
            <a:spLocks noChangeShapeType="1"/>
          </p:cNvSpPr>
          <p:nvPr/>
        </p:nvSpPr>
        <p:spPr bwMode="auto">
          <a:xfrm>
            <a:off x="2339975" y="4005263"/>
            <a:ext cx="2303463" cy="0"/>
          </a:xfrm>
          <a:prstGeom prst="line">
            <a:avLst/>
          </a:prstGeom>
          <a:noFill/>
          <a:ln w="9525">
            <a:solidFill>
              <a:schemeClr val="bg1"/>
            </a:solidFill>
            <a:round/>
            <a:headEnd/>
            <a:tailEnd/>
          </a:ln>
        </p:spPr>
        <p:txBody>
          <a:bodyPr/>
          <a:lstStyle/>
          <a:p>
            <a:endParaRPr lang="es-ES"/>
          </a:p>
        </p:txBody>
      </p:sp>
      <p:sp>
        <p:nvSpPr>
          <p:cNvPr id="22534" name="Line 8"/>
          <p:cNvSpPr>
            <a:spLocks noChangeShapeType="1"/>
          </p:cNvSpPr>
          <p:nvPr/>
        </p:nvSpPr>
        <p:spPr bwMode="auto">
          <a:xfrm>
            <a:off x="3348038" y="4149725"/>
            <a:ext cx="0" cy="1511300"/>
          </a:xfrm>
          <a:prstGeom prst="line">
            <a:avLst/>
          </a:prstGeom>
          <a:noFill/>
          <a:ln w="9525">
            <a:solidFill>
              <a:schemeClr val="bg1"/>
            </a:solidFill>
            <a:round/>
            <a:headEnd/>
            <a:tailEnd type="triangle" w="med" len="med"/>
          </a:ln>
        </p:spPr>
        <p:txBody>
          <a:bodyPr/>
          <a:lstStyle/>
          <a:p>
            <a:endParaRPr lang="es-ES"/>
          </a:p>
        </p:txBody>
      </p:sp>
      <p:sp>
        <p:nvSpPr>
          <p:cNvPr id="22535" name="Line 9"/>
          <p:cNvSpPr>
            <a:spLocks noChangeShapeType="1"/>
          </p:cNvSpPr>
          <p:nvPr/>
        </p:nvSpPr>
        <p:spPr bwMode="auto">
          <a:xfrm>
            <a:off x="3348038" y="1916113"/>
            <a:ext cx="0" cy="1944687"/>
          </a:xfrm>
          <a:prstGeom prst="line">
            <a:avLst/>
          </a:prstGeom>
          <a:noFill/>
          <a:ln w="9525">
            <a:solidFill>
              <a:schemeClr val="bg1"/>
            </a:solidFill>
            <a:round/>
            <a:headEnd/>
            <a:tailEnd type="triangle" w="med" len="med"/>
          </a:ln>
        </p:spPr>
        <p:txBody>
          <a:bodyPr/>
          <a:lstStyle/>
          <a:p>
            <a:endParaRPr lang="es-ES"/>
          </a:p>
        </p:txBody>
      </p:sp>
      <p:pic>
        <p:nvPicPr>
          <p:cNvPr id="22536" name="Picture 10"/>
          <p:cNvPicPr>
            <a:picLocks noGrp="1" noChangeAspect="1" noChangeArrowheads="1"/>
          </p:cNvPicPr>
          <p:nvPr>
            <p:ph idx="1"/>
          </p:nvPr>
        </p:nvPicPr>
        <p:blipFill>
          <a:blip r:embed="rId2" cstate="print"/>
          <a:srcRect l="18098" t="51025" r="52058" b="22025"/>
          <a:stretch>
            <a:fillRect/>
          </a:stretch>
        </p:blipFill>
        <p:spPr>
          <a:xfrm>
            <a:off x="2483768" y="2852936"/>
            <a:ext cx="6480726" cy="3096281"/>
          </a:xfrm>
          <a:noFill/>
        </p:spPr>
      </p:pic>
      <p:pic>
        <p:nvPicPr>
          <p:cNvPr id="25602" name="Picture 2"/>
          <p:cNvPicPr>
            <a:picLocks noChangeAspect="1" noChangeArrowheads="1"/>
          </p:cNvPicPr>
          <p:nvPr/>
        </p:nvPicPr>
        <p:blipFill>
          <a:blip r:embed="rId3" cstate="print"/>
          <a:srcRect l="31261" t="35154" r="52402" b="17793"/>
          <a:stretch>
            <a:fillRect/>
          </a:stretch>
        </p:blipFill>
        <p:spPr bwMode="auto">
          <a:xfrm>
            <a:off x="251520" y="2780928"/>
            <a:ext cx="2088232" cy="32403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864096"/>
          </a:xfrm>
          <a:solidFill>
            <a:srgbClr val="FF0000"/>
          </a:solidFill>
        </p:spPr>
        <p:txBody>
          <a:bodyPr>
            <a:normAutofit fontScale="90000"/>
          </a:bodyPr>
          <a:lstStyle/>
          <a:p>
            <a:r>
              <a:rPr lang="es-ES" sz="3600" b="1" dirty="0" smtClean="0">
                <a:solidFill>
                  <a:srgbClr val="FFFF00"/>
                </a:solidFill>
                <a:latin typeface="Times New Roman" pitchFamily="18" charset="0"/>
                <a:cs typeface="Times New Roman" pitchFamily="18" charset="0"/>
              </a:rPr>
              <a:t>TEORÍA CROMOSÓMICA DE LA HERENCIA</a:t>
            </a:r>
            <a:r>
              <a:rPr lang="es-ES" sz="2400" b="1" dirty="0" smtClean="0">
                <a:solidFill>
                  <a:srgbClr val="FFFF00"/>
                </a:solidFill>
                <a:latin typeface="Times New Roman" pitchFamily="18" charset="0"/>
                <a:cs typeface="Times New Roman" pitchFamily="18" charset="0"/>
              </a:rPr>
              <a:t/>
            </a:r>
            <a:br>
              <a:rPr lang="es-ES" sz="2400" b="1" dirty="0" smtClean="0">
                <a:solidFill>
                  <a:srgbClr val="FFFF00"/>
                </a:solidFill>
                <a:latin typeface="Times New Roman" pitchFamily="18" charset="0"/>
                <a:cs typeface="Times New Roman" pitchFamily="18" charset="0"/>
              </a:rPr>
            </a:b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124744"/>
            <a:ext cx="8784976" cy="5544616"/>
          </a:xfrm>
          <a:solidFill>
            <a:srgbClr val="002060"/>
          </a:solidFill>
        </p:spPr>
        <p:txBody>
          <a:bodyPr>
            <a:normAutofit/>
          </a:bodyPr>
          <a:lstStyle/>
          <a:p>
            <a:pPr algn="l"/>
            <a:r>
              <a:rPr lang="es-ES" sz="2400" b="1" dirty="0" smtClean="0">
                <a:solidFill>
                  <a:srgbClr val="FFFF00"/>
                </a:solidFill>
                <a:latin typeface="Times New Roman" pitchFamily="18" charset="0"/>
                <a:cs typeface="Times New Roman" pitchFamily="18" charset="0"/>
              </a:rPr>
              <a:t> THOMAS H. MORGAN</a:t>
            </a:r>
          </a:p>
          <a:p>
            <a:pPr algn="l"/>
            <a:r>
              <a:rPr lang="es-ES" sz="2400" b="1" dirty="0" smtClean="0">
                <a:solidFill>
                  <a:schemeClr val="bg1"/>
                </a:solidFill>
                <a:latin typeface="Times New Roman" pitchFamily="18" charset="0"/>
                <a:cs typeface="Times New Roman" pitchFamily="18" charset="0"/>
              </a:rPr>
              <a:t>Premio Nobel en Fisiología o Medicina 1933 “por su </a:t>
            </a:r>
            <a:r>
              <a:rPr lang="es-ES" sz="2400" b="1" dirty="0" err="1" smtClean="0">
                <a:solidFill>
                  <a:schemeClr val="bg1"/>
                </a:solidFill>
                <a:latin typeface="Times New Roman" pitchFamily="18" charset="0"/>
                <a:cs typeface="Times New Roman" pitchFamily="18" charset="0"/>
              </a:rPr>
              <a:t>descubri</a:t>
            </a:r>
            <a:r>
              <a:rPr lang="es-ES" sz="2400" b="1" dirty="0" smtClean="0">
                <a:solidFill>
                  <a:schemeClr val="bg1"/>
                </a:solidFill>
                <a:latin typeface="Times New Roman" pitchFamily="18" charset="0"/>
                <a:cs typeface="Times New Roman" pitchFamily="18" charset="0"/>
              </a:rPr>
              <a:t>-miento sobre la función de los cromosomas como portadores       de la herencia”</a:t>
            </a:r>
          </a:p>
          <a:p>
            <a:pPr algn="l"/>
            <a:endParaRPr lang="es-ES" sz="2400" b="1" dirty="0" smtClean="0">
              <a:solidFill>
                <a:srgbClr val="FFFF00"/>
              </a:solidFill>
              <a:latin typeface="Times New Roman" pitchFamily="18" charset="0"/>
              <a:cs typeface="Times New Roman" pitchFamily="18" charset="0"/>
            </a:endParaRPr>
          </a:p>
          <a:p>
            <a:r>
              <a:rPr lang="es-ES" sz="2400" b="1" dirty="0" smtClean="0">
                <a:solidFill>
                  <a:srgbClr val="FFFF00"/>
                </a:solidFill>
                <a:latin typeface="Times New Roman" pitchFamily="18" charset="0"/>
                <a:cs typeface="Times New Roman" pitchFamily="18" charset="0"/>
              </a:rPr>
              <a:t>TEORÍA CROMOSÓMICA DE LA HERENCIA</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Los genes están en los cromosomas (mutación </a:t>
            </a:r>
            <a:r>
              <a:rPr lang="es-ES" sz="2400" b="1" i="1" dirty="0" err="1" smtClean="0">
                <a:solidFill>
                  <a:schemeClr val="bg1"/>
                </a:solidFill>
                <a:latin typeface="Times New Roman" pitchFamily="18" charset="0"/>
                <a:cs typeface="Times New Roman" pitchFamily="18" charset="0"/>
              </a:rPr>
              <a:t>white</a:t>
            </a:r>
            <a:r>
              <a:rPr lang="es-ES" sz="2400" b="1" dirty="0" smtClean="0">
                <a:solidFill>
                  <a:schemeClr val="bg1"/>
                </a:solidFill>
                <a:latin typeface="Times New Roman" pitchFamily="18" charset="0"/>
                <a:cs typeface="Times New Roman" pitchFamily="18" charset="0"/>
              </a:rPr>
              <a:t>, ojo blanco,   en </a:t>
            </a:r>
            <a:r>
              <a:rPr lang="es-ES" sz="2400" b="1" i="1" dirty="0" err="1" smtClean="0">
                <a:solidFill>
                  <a:schemeClr val="bg1"/>
                </a:solidFill>
                <a:latin typeface="Times New Roman" pitchFamily="18" charset="0"/>
                <a:cs typeface="Times New Roman" pitchFamily="18" charset="0"/>
              </a:rPr>
              <a:t>Drosophila</a:t>
            </a:r>
            <a:r>
              <a:rPr lang="es-ES" sz="2400" b="1" i="1" dirty="0" smtClean="0">
                <a:solidFill>
                  <a:schemeClr val="bg1"/>
                </a:solidFill>
                <a:latin typeface="Times New Roman" pitchFamily="18" charset="0"/>
                <a:cs typeface="Times New Roman" pitchFamily="18" charset="0"/>
              </a:rPr>
              <a:t> </a:t>
            </a:r>
            <a:r>
              <a:rPr lang="es-ES" sz="2400" b="1" i="1" dirty="0" err="1" smtClean="0">
                <a:solidFill>
                  <a:schemeClr val="bg1"/>
                </a:solidFill>
                <a:latin typeface="Times New Roman" pitchFamily="18" charset="0"/>
                <a:cs typeface="Times New Roman" pitchFamily="18" charset="0"/>
              </a:rPr>
              <a:t>melanogaster</a:t>
            </a:r>
            <a:r>
              <a:rPr lang="es-ES" sz="24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(Morgan, 1910)</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La ordenación de los genes sobre los cromosomas es lineal (</a:t>
            </a:r>
            <a:r>
              <a:rPr lang="es-ES" sz="2400" b="1" dirty="0" err="1" smtClean="0">
                <a:solidFill>
                  <a:schemeClr val="bg1"/>
                </a:solidFill>
                <a:latin typeface="Times New Roman" pitchFamily="18" charset="0"/>
                <a:cs typeface="Times New Roman" pitchFamily="18" charset="0"/>
              </a:rPr>
              <a:t>Sturtevant</a:t>
            </a:r>
            <a:r>
              <a:rPr lang="es-ES" sz="2400" b="1" dirty="0" smtClean="0">
                <a:solidFill>
                  <a:schemeClr val="bg1"/>
                </a:solidFill>
                <a:latin typeface="Times New Roman" pitchFamily="18" charset="0"/>
                <a:cs typeface="Times New Roman" pitchFamily="18" charset="0"/>
              </a:rPr>
              <a:t>, 1913)</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Al fenómeno genético de la recombinación le corresponde          el fenómeno citológico de intercambio entre cromosomas homólogos (</a:t>
            </a:r>
            <a:r>
              <a:rPr lang="es-ES" sz="2400" b="1" dirty="0" err="1" smtClean="0">
                <a:solidFill>
                  <a:schemeClr val="bg1"/>
                </a:solidFill>
                <a:latin typeface="Times New Roman" pitchFamily="18" charset="0"/>
                <a:cs typeface="Times New Roman" pitchFamily="18" charset="0"/>
              </a:rPr>
              <a:t>Creighton</a:t>
            </a:r>
            <a:r>
              <a:rPr lang="es-ES" sz="2400" b="1" dirty="0" smtClean="0">
                <a:solidFill>
                  <a:schemeClr val="bg1"/>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McClicntock</a:t>
            </a:r>
            <a:r>
              <a:rPr lang="es-ES" sz="2400" b="1" dirty="0" smtClean="0">
                <a:solidFill>
                  <a:schemeClr val="bg1"/>
                </a:solidFill>
                <a:latin typeface="Times New Roman" pitchFamily="18" charset="0"/>
                <a:cs typeface="Times New Roman" pitchFamily="18" charset="0"/>
              </a:rPr>
              <a:t>, 1931)</a:t>
            </a:r>
          </a:p>
          <a:p>
            <a:pPr algn="l"/>
            <a:endParaRPr lang="es-ES" sz="2400" b="1" dirty="0" smtClean="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1008112"/>
          </a:xfrm>
          <a:solidFill>
            <a:srgbClr val="FF0000"/>
          </a:solidFill>
        </p:spPr>
        <p:txBody>
          <a:bodyPr>
            <a:normAutofit fontScale="90000"/>
          </a:bodyPr>
          <a:lstStyle/>
          <a:p>
            <a:r>
              <a:rPr lang="es-ES" sz="2800" b="1" dirty="0" smtClean="0">
                <a:solidFill>
                  <a:srgbClr val="FFFF00"/>
                </a:solidFill>
                <a:latin typeface="Times New Roman" pitchFamily="18" charset="0"/>
                <a:cs typeface="Times New Roman" pitchFamily="18" charset="0"/>
              </a:rPr>
              <a:t>TEORÍA CROMOSÓMICA DE LA HERENCIA (THOMAS HUNT MORGAN, PREMIO NOBEL 1933)</a:t>
            </a:r>
            <a:endParaRPr lang="es-ES" sz="28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00808"/>
            <a:ext cx="7848872" cy="4824536"/>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2530" name="Picture 2"/>
          <p:cNvPicPr>
            <a:picLocks noChangeAspect="1" noChangeArrowheads="1"/>
          </p:cNvPicPr>
          <p:nvPr/>
        </p:nvPicPr>
        <p:blipFill>
          <a:blip r:embed="rId2" cstate="print"/>
          <a:srcRect l="3094" t="40382" r="79443" b="14656"/>
          <a:stretch>
            <a:fillRect/>
          </a:stretch>
        </p:blipFill>
        <p:spPr bwMode="auto">
          <a:xfrm>
            <a:off x="2699792" y="1345306"/>
            <a:ext cx="4176464" cy="54453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712968" cy="1584176"/>
          </a:xfrm>
          <a:solidFill>
            <a:srgbClr val="FF0000"/>
          </a:solidFill>
        </p:spPr>
        <p:txBody>
          <a:bodyPr>
            <a:normAutofit fontScale="90000"/>
          </a:bodyPr>
          <a:lstStyle/>
          <a:p>
            <a:r>
              <a:rPr lang="es-ES" sz="2700" b="1" dirty="0" smtClean="0">
                <a:solidFill>
                  <a:srgbClr val="FFFF00"/>
                </a:solidFill>
                <a:latin typeface="Times New Roman" pitchFamily="18" charset="0"/>
                <a:cs typeface="Times New Roman" pitchFamily="18" charset="0"/>
              </a:rPr>
              <a:t/>
            </a:r>
            <a:br>
              <a:rPr lang="es-ES" sz="2700" b="1" dirty="0" smtClean="0">
                <a:solidFill>
                  <a:srgbClr val="FFFF00"/>
                </a:solidFill>
                <a:latin typeface="Times New Roman" pitchFamily="18" charset="0"/>
                <a:cs typeface="Times New Roman" pitchFamily="18" charset="0"/>
              </a:rPr>
            </a:br>
            <a:r>
              <a:rPr lang="es-ES" sz="2700" b="1" dirty="0" smtClean="0">
                <a:solidFill>
                  <a:srgbClr val="FFFF00"/>
                </a:solidFill>
                <a:latin typeface="Times New Roman" pitchFamily="18" charset="0"/>
                <a:cs typeface="Times New Roman" pitchFamily="18" charset="0"/>
              </a:rPr>
              <a:t>TEORÍA CROMOSÓMICA DE LA HERENCIA            (mutación </a:t>
            </a:r>
            <a:r>
              <a:rPr lang="es-ES" sz="2700" b="1" i="1" dirty="0" err="1" smtClean="0">
                <a:solidFill>
                  <a:srgbClr val="FFFF00"/>
                </a:solidFill>
                <a:latin typeface="Times New Roman" pitchFamily="18" charset="0"/>
                <a:cs typeface="Times New Roman" pitchFamily="18" charset="0"/>
              </a:rPr>
              <a:t>white</a:t>
            </a:r>
            <a:r>
              <a:rPr lang="es-ES" sz="2700" b="1" dirty="0" smtClean="0">
                <a:solidFill>
                  <a:srgbClr val="FFFF00"/>
                </a:solidFill>
                <a:latin typeface="Times New Roman" pitchFamily="18" charset="0"/>
                <a:cs typeface="Times New Roman" pitchFamily="18" charset="0"/>
              </a:rPr>
              <a:t>, ojo blanco, en </a:t>
            </a:r>
            <a:r>
              <a:rPr lang="es-ES" sz="2700" b="1" i="1" dirty="0" err="1" smtClean="0">
                <a:solidFill>
                  <a:srgbClr val="FFFF00"/>
                </a:solidFill>
                <a:latin typeface="Times New Roman" pitchFamily="18" charset="0"/>
                <a:cs typeface="Times New Roman" pitchFamily="18" charset="0"/>
              </a:rPr>
              <a:t>Drosophila</a:t>
            </a:r>
            <a:r>
              <a:rPr lang="es-ES" sz="2700" b="1" i="1" dirty="0" smtClean="0">
                <a:solidFill>
                  <a:srgbClr val="FFFF00"/>
                </a:solidFill>
                <a:latin typeface="Times New Roman" pitchFamily="18" charset="0"/>
                <a:cs typeface="Times New Roman" pitchFamily="18" charset="0"/>
              </a:rPr>
              <a:t> </a:t>
            </a:r>
            <a:r>
              <a:rPr lang="es-ES" sz="2700" b="1" i="1" dirty="0" err="1" smtClean="0">
                <a:solidFill>
                  <a:srgbClr val="FFFF00"/>
                </a:solidFill>
                <a:latin typeface="Times New Roman" pitchFamily="18" charset="0"/>
                <a:cs typeface="Times New Roman" pitchFamily="18" charset="0"/>
              </a:rPr>
              <a:t>melanogaster</a:t>
            </a:r>
            <a:r>
              <a:rPr lang="es-ES" sz="2700" b="1" dirty="0" smtClean="0">
                <a:solidFill>
                  <a:srgbClr val="FFFF00"/>
                </a:solidFill>
                <a:latin typeface="Times New Roman" pitchFamily="18" charset="0"/>
                <a:cs typeface="Times New Roman" pitchFamily="18" charset="0"/>
              </a:rPr>
              <a:t>, Morgan, 1910)</a:t>
            </a:r>
            <a:endParaRPr lang="es-ES" sz="2700" i="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844824"/>
            <a:ext cx="7848872" cy="460851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1506" name="Picture 2"/>
          <p:cNvPicPr>
            <a:picLocks noChangeAspect="1" noChangeArrowheads="1"/>
          </p:cNvPicPr>
          <p:nvPr/>
        </p:nvPicPr>
        <p:blipFill>
          <a:blip r:embed="rId2" cstate="print"/>
          <a:srcRect l="23938" t="42473" r="59162" b="38291"/>
          <a:stretch>
            <a:fillRect/>
          </a:stretch>
        </p:blipFill>
        <p:spPr bwMode="auto">
          <a:xfrm>
            <a:off x="0" y="3068960"/>
            <a:ext cx="4139950" cy="2538733"/>
          </a:xfrm>
          <a:prstGeom prst="rect">
            <a:avLst/>
          </a:prstGeom>
          <a:noFill/>
          <a:ln w="9525">
            <a:noFill/>
            <a:miter lim="800000"/>
            <a:headEnd/>
            <a:tailEnd/>
          </a:ln>
        </p:spPr>
      </p:pic>
      <p:pic>
        <p:nvPicPr>
          <p:cNvPr id="21507" name="Picture 3"/>
          <p:cNvPicPr>
            <a:picLocks noChangeAspect="1" noChangeArrowheads="1"/>
          </p:cNvPicPr>
          <p:nvPr/>
        </p:nvPicPr>
        <p:blipFill>
          <a:blip r:embed="rId3" cstate="print"/>
          <a:srcRect l="17327" t="41635" r="54507" b="14449"/>
          <a:stretch>
            <a:fillRect/>
          </a:stretch>
        </p:blipFill>
        <p:spPr bwMode="auto">
          <a:xfrm>
            <a:off x="4211960" y="2204864"/>
            <a:ext cx="4800533" cy="40324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1"/>
            <a:ext cx="8280920" cy="864096"/>
          </a:xfrm>
          <a:solidFill>
            <a:srgbClr val="FF0000"/>
          </a:solidFill>
        </p:spPr>
        <p:txBody>
          <a:bodyPr>
            <a:normAutofit fontScale="90000"/>
          </a:bodyPr>
          <a:lstStyle/>
          <a:p>
            <a:r>
              <a:rPr lang="es-ES_tradnl" sz="3200" b="1" dirty="0" smtClean="0">
                <a:solidFill>
                  <a:srgbClr val="FFFF00"/>
                </a:solidFill>
                <a:latin typeface="Times New Roman" pitchFamily="18" charset="0"/>
                <a:cs typeface="Times New Roman" pitchFamily="18" charset="0"/>
              </a:rPr>
              <a:t>TEORÍA CROMOSÓMICA DE LA HERENCIA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467544" y="1124744"/>
            <a:ext cx="8136904" cy="5544616"/>
          </a:xfrm>
          <a:solidFill>
            <a:schemeClr val="bg1"/>
          </a:solidFill>
        </p:spPr>
        <p:txBody>
          <a:bodyPr>
            <a:normAutofit/>
          </a:bodyPr>
          <a:lstStyle/>
          <a:p>
            <a:pPr lvl="2" algn="l"/>
            <a:r>
              <a:rPr lang="es-ES_tradnl" sz="2800" b="1" dirty="0" smtClean="0">
                <a:solidFill>
                  <a:srgbClr val="FF0000"/>
                </a:solidFill>
                <a:latin typeface="Times New Roman" pitchFamily="18" charset="0"/>
                <a:cs typeface="Times New Roman" pitchFamily="18" charset="0"/>
              </a:rPr>
              <a:t>          </a:t>
            </a:r>
            <a:r>
              <a:rPr lang="es-ES_tradnl" sz="2800" b="1" dirty="0" err="1" smtClean="0">
                <a:solidFill>
                  <a:schemeClr val="tx1"/>
                </a:solidFill>
                <a:latin typeface="Times New Roman" pitchFamily="18" charset="0"/>
                <a:cs typeface="Times New Roman" pitchFamily="18" charset="0"/>
              </a:rPr>
              <a:t>Barbara</a:t>
            </a:r>
            <a:r>
              <a:rPr lang="es-ES_tradnl" sz="2800" b="1" dirty="0" smtClean="0">
                <a:solidFill>
                  <a:schemeClr val="tx1"/>
                </a:solidFill>
                <a:latin typeface="Times New Roman" pitchFamily="18" charset="0"/>
                <a:cs typeface="Times New Roman" pitchFamily="18" charset="0"/>
              </a:rPr>
              <a:t> </a:t>
            </a:r>
            <a:r>
              <a:rPr lang="es-ES_tradnl" sz="2800" b="1" dirty="0" err="1" smtClean="0">
                <a:solidFill>
                  <a:schemeClr val="tx1"/>
                </a:solidFill>
                <a:latin typeface="Times New Roman" pitchFamily="18" charset="0"/>
                <a:cs typeface="Times New Roman" pitchFamily="18" charset="0"/>
              </a:rPr>
              <a:t>McClintock</a:t>
            </a:r>
            <a:r>
              <a:rPr lang="es-ES_tradnl" sz="2800" b="1" dirty="0" smtClean="0">
                <a:solidFill>
                  <a:schemeClr val="tx1"/>
                </a:solidFill>
                <a:latin typeface="Times New Roman" pitchFamily="18" charset="0"/>
                <a:cs typeface="Times New Roman" pitchFamily="18" charset="0"/>
              </a:rPr>
              <a:t>  (1983)</a:t>
            </a:r>
            <a:endParaRPr lang="es-ES" sz="2800" b="1" dirty="0" smtClean="0">
              <a:solidFill>
                <a:schemeClr val="tx1"/>
              </a:solidFill>
              <a:latin typeface="Times New Roman" pitchFamily="18" charset="0"/>
              <a:cs typeface="Times New Roman" pitchFamily="18" charset="0"/>
            </a:endParaRPr>
          </a:p>
          <a:p>
            <a:pPr algn="l"/>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 name="Picture 2"/>
          <p:cNvPicPr>
            <a:picLocks noChangeAspect="1" noChangeArrowheads="1"/>
          </p:cNvPicPr>
          <p:nvPr/>
        </p:nvPicPr>
        <p:blipFill>
          <a:blip r:embed="rId2" cstate="print"/>
          <a:srcRect l="2751" t="23265" r="41332" b="12201"/>
          <a:stretch>
            <a:fillRect/>
          </a:stretch>
        </p:blipFill>
        <p:spPr bwMode="auto">
          <a:xfrm>
            <a:off x="1475656" y="1686875"/>
            <a:ext cx="5839434" cy="505449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1080119"/>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 CICLO CELULAR</a:t>
            </a:r>
            <a:endParaRPr lang="es-ES" sz="32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412776"/>
            <a:ext cx="8784976" cy="5256584"/>
          </a:xfrm>
          <a:solidFill>
            <a:srgbClr val="002060"/>
          </a:solidFill>
        </p:spPr>
        <p:txBody>
          <a:bodyPr>
            <a:normAutofit/>
          </a:bodyPr>
          <a:lstStyle/>
          <a:p>
            <a:pPr algn="l"/>
            <a:endParaRPr lang="es-ES" sz="2400" b="1" dirty="0" smtClean="0">
              <a:solidFill>
                <a:srgbClr val="FFFF00"/>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Célula </a:t>
            </a:r>
            <a:r>
              <a:rPr lang="es-ES" sz="2400" b="1" dirty="0" err="1" smtClean="0">
                <a:solidFill>
                  <a:srgbClr val="FFFF00"/>
                </a:solidFill>
                <a:latin typeface="Times New Roman" pitchFamily="18" charset="0"/>
                <a:cs typeface="Times New Roman" pitchFamily="18" charset="0"/>
              </a:rPr>
              <a:t>eucariótica</a:t>
            </a:r>
            <a:r>
              <a:rPr lang="es-ES" sz="2400" b="1" dirty="0" smtClean="0">
                <a:solidFill>
                  <a:srgbClr val="FFFF00"/>
                </a:solidFill>
                <a:latin typeface="Times New Roman" pitchFamily="18" charset="0"/>
                <a:cs typeface="Times New Roman" pitchFamily="18" charset="0"/>
              </a:rPr>
              <a:t>: Núcleo (cromosomas) y citoplasma                        </a:t>
            </a:r>
          </a:p>
          <a:p>
            <a:pPr algn="l"/>
            <a:r>
              <a:rPr lang="es-ES" sz="2400"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Profase</a:t>
            </a:r>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Metafase  </a:t>
            </a:r>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Cariocinesis </a:t>
            </a:r>
            <a:r>
              <a:rPr lang="es-ES" sz="2400" b="1" dirty="0" smtClean="0">
                <a:solidFill>
                  <a:schemeClr val="bg1"/>
                </a:solidFill>
                <a:latin typeface="Times New Roman" pitchFamily="18" charset="0"/>
                <a:cs typeface="Times New Roman" pitchFamily="18" charset="0"/>
              </a:rPr>
              <a:t>o </a:t>
            </a:r>
            <a:r>
              <a:rPr lang="es-ES" sz="2400" b="1" dirty="0" smtClean="0">
                <a:solidFill>
                  <a:srgbClr val="FFFF00"/>
                </a:solidFill>
                <a:latin typeface="Times New Roman" pitchFamily="18" charset="0"/>
                <a:cs typeface="Times New Roman" pitchFamily="18" charset="0"/>
              </a:rPr>
              <a:t>Mitosis</a:t>
            </a:r>
            <a:r>
              <a:rPr lang="es-ES" sz="2400"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Anafase</a:t>
            </a:r>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Telofase </a:t>
            </a:r>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División </a:t>
            </a:r>
            <a:r>
              <a:rPr lang="es-ES" sz="2400" b="1" dirty="0" smtClean="0">
                <a:solidFill>
                  <a:srgbClr val="FFFF00"/>
                </a:solidFill>
                <a:latin typeface="Times New Roman" pitchFamily="18" charset="0"/>
                <a:cs typeface="Times New Roman" pitchFamily="18" charset="0"/>
              </a:rPr>
              <a:t>celular</a:t>
            </a:r>
            <a:r>
              <a:rPr lang="es-ES" sz="2400" b="1" dirty="0" smtClean="0">
                <a:solidFill>
                  <a:schemeClr val="bg1"/>
                </a:solidFill>
                <a:latin typeface="Times New Roman" pitchFamily="18" charset="0"/>
                <a:cs typeface="Times New Roman" pitchFamily="18" charset="0"/>
              </a:rPr>
              <a:t>                        </a:t>
            </a:r>
          </a:p>
          <a:p>
            <a:pPr algn="l"/>
            <a:r>
              <a:rPr lang="es-ES" sz="2400"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Citocinesis</a:t>
            </a:r>
            <a:endParaRPr lang="es-ES" sz="2400" b="1" dirty="0" smtClean="0">
              <a:solidFill>
                <a:schemeClr val="bg1"/>
              </a:solidFill>
              <a:latin typeface="Times New Roman" pitchFamily="18" charset="0"/>
              <a:cs typeface="Times New Roman" pitchFamily="18" charset="0"/>
            </a:endParaRP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Ciclo celular </a:t>
            </a:r>
            <a:r>
              <a:rPr lang="es-ES" sz="2400"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 G1 – S – G2 – </a:t>
            </a:r>
            <a:r>
              <a:rPr lang="es-ES" sz="2400" b="1" dirty="0" smtClean="0">
                <a:solidFill>
                  <a:srgbClr val="FFFF00"/>
                </a:solidFill>
                <a:latin typeface="Times New Roman" pitchFamily="18" charset="0"/>
                <a:cs typeface="Times New Roman" pitchFamily="18" charset="0"/>
              </a:rPr>
              <a:t>M</a:t>
            </a:r>
            <a:r>
              <a:rPr lang="es-ES" sz="2400" b="1" dirty="0" smtClean="0">
                <a:solidFill>
                  <a:schemeClr val="bg1"/>
                </a:solidFill>
                <a:latin typeface="Times New Roman" pitchFamily="18" charset="0"/>
                <a:cs typeface="Times New Roman" pitchFamily="18" charset="0"/>
              </a:rPr>
              <a:t> – G1 – S – G2 – </a:t>
            </a:r>
            <a:r>
              <a:rPr lang="es-ES" sz="2400" b="1" dirty="0" smtClean="0">
                <a:solidFill>
                  <a:srgbClr val="FFFF00"/>
                </a:solidFill>
                <a:latin typeface="Times New Roman" pitchFamily="18" charset="0"/>
                <a:cs typeface="Times New Roman" pitchFamily="18" charset="0"/>
              </a:rPr>
              <a:t>M</a:t>
            </a:r>
            <a:r>
              <a:rPr lang="es-ES" sz="2400" b="1" dirty="0" smtClean="0">
                <a:solidFill>
                  <a:schemeClr val="bg1"/>
                </a:solidFill>
                <a:latin typeface="Times New Roman" pitchFamily="18" charset="0"/>
                <a:cs typeface="Times New Roman" pitchFamily="18" charset="0"/>
              </a:rPr>
              <a:t> –  …</a:t>
            </a:r>
          </a:p>
        </p:txBody>
      </p:sp>
      <p:sp>
        <p:nvSpPr>
          <p:cNvPr id="4" name="3 Abrir llave"/>
          <p:cNvSpPr/>
          <p:nvPr/>
        </p:nvSpPr>
        <p:spPr>
          <a:xfrm>
            <a:off x="2555776" y="3356992"/>
            <a:ext cx="144016" cy="1584176"/>
          </a:xfrm>
          <a:prstGeom prst="leftBrace">
            <a:avLst/>
          </a:prstGeom>
          <a:ln>
            <a:solidFill>
              <a:schemeClr val="bg1"/>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s-ES"/>
          </a:p>
        </p:txBody>
      </p:sp>
      <p:sp>
        <p:nvSpPr>
          <p:cNvPr id="8" name="7 Abrir llave"/>
          <p:cNvSpPr/>
          <p:nvPr/>
        </p:nvSpPr>
        <p:spPr>
          <a:xfrm>
            <a:off x="5724128" y="2420888"/>
            <a:ext cx="45719" cy="1656184"/>
          </a:xfrm>
          <a:prstGeom prst="leftBrace">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188641"/>
            <a:ext cx="828092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CONTROL GENÉTICO DEL CICLO CELULAR</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2530" name="Picture 2"/>
          <p:cNvPicPr>
            <a:picLocks noChangeAspect="1" noChangeArrowheads="1"/>
          </p:cNvPicPr>
          <p:nvPr/>
        </p:nvPicPr>
        <p:blipFill>
          <a:blip r:embed="rId2" cstate="print"/>
          <a:srcRect l="31261" t="37245" r="43389" b="11519"/>
          <a:stretch>
            <a:fillRect/>
          </a:stretch>
        </p:blipFill>
        <p:spPr bwMode="auto">
          <a:xfrm>
            <a:off x="1979712" y="1075139"/>
            <a:ext cx="5256584" cy="57238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hidden="1"/>
          <p:cNvSpPr>
            <a:spLocks noGrp="1" noChangeArrowheads="1"/>
          </p:cNvSpPr>
          <p:nvPr>
            <p:ph type="title"/>
          </p:nvPr>
        </p:nvSpPr>
        <p:spPr/>
        <p:txBody>
          <a:bodyPr/>
          <a:lstStyle/>
          <a:p>
            <a:pPr eaLnBrk="1" hangingPunct="1"/>
            <a:endParaRPr lang="es-ES" smtClean="0"/>
          </a:p>
        </p:txBody>
      </p:sp>
      <p:sp>
        <p:nvSpPr>
          <p:cNvPr id="37891" name="Rectangle 3" descr="02-2609"/>
          <p:cNvSpPr>
            <a:spLocks noGrp="1" noChangeAspect="1" noChangeArrowheads="1"/>
          </p:cNvSpPr>
          <p:nvPr isPhoto="1"/>
        </p:nvSpPr>
        <p:spPr bwMode="auto">
          <a:xfrm>
            <a:off x="685800" y="788988"/>
            <a:ext cx="7772400" cy="5280025"/>
          </a:xfrm>
          <a:prstGeom prst="rect">
            <a:avLst/>
          </a:prstGeom>
          <a:blipFill dpi="0" rotWithShape="1">
            <a:blip r:embed="rId2" cstate="print"/>
            <a:srcRect/>
            <a:stretch>
              <a:fillRect/>
            </a:stretch>
          </a:blipFill>
          <a:ln w="76200">
            <a:solidFill>
              <a:schemeClr val="tx1"/>
            </a:solidFill>
            <a:miter lim="800000"/>
            <a:headEnd/>
            <a:tailEnd/>
          </a:ln>
        </p:spPr>
        <p:txBody>
          <a:bodyPr/>
          <a:lstStyle/>
          <a:p>
            <a:endParaRPr lang="es-E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hidden="1"/>
          <p:cNvSpPr>
            <a:spLocks noGrp="1" noChangeArrowheads="1"/>
          </p:cNvSpPr>
          <p:nvPr>
            <p:ph type="title"/>
          </p:nvPr>
        </p:nvSpPr>
        <p:spPr/>
        <p:txBody>
          <a:bodyPr/>
          <a:lstStyle/>
          <a:p>
            <a:pPr eaLnBrk="1" hangingPunct="1"/>
            <a:endParaRPr lang="es-ES" smtClean="0"/>
          </a:p>
        </p:txBody>
      </p:sp>
      <p:sp>
        <p:nvSpPr>
          <p:cNvPr id="38915" name="Rectangle 3" descr="19-2993"/>
          <p:cNvSpPr>
            <a:spLocks noGrp="1" noChangeAspect="1" noChangeArrowheads="1"/>
          </p:cNvSpPr>
          <p:nvPr isPhoto="1"/>
        </p:nvSpPr>
        <p:spPr bwMode="auto">
          <a:xfrm>
            <a:off x="693738" y="685800"/>
            <a:ext cx="7756525" cy="5486400"/>
          </a:xfrm>
          <a:prstGeom prst="rect">
            <a:avLst/>
          </a:prstGeom>
          <a:blipFill dpi="0" rotWithShape="1">
            <a:blip r:embed="rId2" cstate="print"/>
            <a:srcRect/>
            <a:stretch>
              <a:fillRect/>
            </a:stretch>
          </a:blipFill>
          <a:ln w="76200">
            <a:solidFill>
              <a:schemeClr val="tx1"/>
            </a:solidFill>
            <a:miter lim="800000"/>
            <a:headEnd/>
            <a:tailEnd/>
          </a:ln>
        </p:spPr>
        <p:txBody>
          <a:bodyPr/>
          <a:lstStyle/>
          <a:p>
            <a:endParaRPr lang="es-E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576063"/>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CONTROL GENÉTICO DEL CICLO CELULAR</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764704"/>
            <a:ext cx="8784976" cy="5904656"/>
          </a:xfrm>
          <a:solidFill>
            <a:srgbClr val="002060"/>
          </a:solidFill>
        </p:spPr>
        <p:txBody>
          <a:bodyPr>
            <a:normAutofit fontScale="92500" lnSpcReduction="10000"/>
          </a:bodyPr>
          <a:lstStyle/>
          <a:p>
            <a:pPr algn="l"/>
            <a:r>
              <a:rPr lang="es-ES" sz="2400" b="1" dirty="0" err="1" smtClean="0">
                <a:solidFill>
                  <a:srgbClr val="FFFF00"/>
                </a:solidFill>
                <a:latin typeface="Times New Roman" pitchFamily="18" charset="0"/>
                <a:cs typeface="Times New Roman" pitchFamily="18" charset="0"/>
              </a:rPr>
              <a:t>Leland</a:t>
            </a:r>
            <a:r>
              <a:rPr lang="es-ES" sz="2400" b="1" dirty="0" smtClean="0">
                <a:solidFill>
                  <a:srgbClr val="FFFF00"/>
                </a:solidFill>
                <a:latin typeface="Times New Roman" pitchFamily="18" charset="0"/>
                <a:cs typeface="Times New Roman" pitchFamily="18" charset="0"/>
              </a:rPr>
              <a:t> H. HARTWELL, R. Timothy HUNT y Paul M. NURSE </a:t>
            </a:r>
            <a:r>
              <a:rPr lang="es-ES" sz="2400" b="1" dirty="0" smtClean="0">
                <a:solidFill>
                  <a:schemeClr val="bg1"/>
                </a:solidFill>
                <a:latin typeface="Times New Roman" pitchFamily="18" charset="0"/>
                <a:cs typeface="Times New Roman" pitchFamily="18" charset="0"/>
              </a:rPr>
              <a:t> recibieron el Premio Nobel en Fisiología o Medicina 2001 “por sus descubrimientos de los reguladores clave del ciclo celular”</a:t>
            </a:r>
          </a:p>
          <a:p>
            <a:pPr algn="l">
              <a:buFont typeface="Arial" pitchFamily="34" charset="0"/>
              <a:buChar char="•"/>
            </a:pP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Hartwell</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Analizó</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100 mutantes en </a:t>
            </a:r>
            <a:r>
              <a:rPr lang="es-ES" sz="2400" b="1" i="1" dirty="0" err="1" smtClean="0">
                <a:solidFill>
                  <a:schemeClr val="bg1"/>
                </a:solidFill>
                <a:latin typeface="Times New Roman" pitchFamily="18" charset="0"/>
                <a:cs typeface="Times New Roman" pitchFamily="18" charset="0"/>
              </a:rPr>
              <a:t>Saccharomyces</a:t>
            </a:r>
            <a:r>
              <a:rPr lang="es-ES" sz="2400" b="1" i="1" dirty="0" smtClean="0">
                <a:solidFill>
                  <a:schemeClr val="bg1"/>
                </a:solidFill>
                <a:latin typeface="Times New Roman" pitchFamily="18" charset="0"/>
                <a:cs typeface="Times New Roman" pitchFamily="18" charset="0"/>
              </a:rPr>
              <a:t> </a:t>
            </a:r>
            <a:r>
              <a:rPr lang="es-ES" sz="2400" b="1" i="1" dirty="0" err="1" smtClean="0">
                <a:solidFill>
                  <a:schemeClr val="bg1"/>
                </a:solidFill>
                <a:latin typeface="Times New Roman" pitchFamily="18" charset="0"/>
                <a:cs typeface="Times New Roman" pitchFamily="18" charset="0"/>
              </a:rPr>
              <a:t>cerevisiae</a:t>
            </a:r>
            <a:r>
              <a:rPr lang="es-ES" sz="2400" b="1" dirty="0" smtClean="0">
                <a:solidFill>
                  <a:schemeClr val="bg1"/>
                </a:solidFill>
                <a:latin typeface="Times New Roman" pitchFamily="18" charset="0"/>
                <a:cs typeface="Times New Roman" pitchFamily="18" charset="0"/>
              </a:rPr>
              <a:t> que bloquean el ciclo celular en diversas fases del mismo. Identificó el gen </a:t>
            </a:r>
            <a:r>
              <a:rPr lang="es-ES" sz="2400" b="1" i="1" dirty="0" err="1" smtClean="0">
                <a:solidFill>
                  <a:schemeClr val="bg1"/>
                </a:solidFill>
                <a:latin typeface="Times New Roman" pitchFamily="18" charset="0"/>
                <a:cs typeface="Times New Roman" pitchFamily="18" charset="0"/>
              </a:rPr>
              <a:t>start</a:t>
            </a:r>
            <a:r>
              <a:rPr lang="es-ES" sz="2400" b="1" i="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y los </a:t>
            </a:r>
            <a:r>
              <a:rPr lang="es-ES" sz="2400" b="1" i="1" dirty="0" err="1" smtClean="0">
                <a:solidFill>
                  <a:schemeClr val="bg1"/>
                </a:solidFill>
                <a:latin typeface="Times New Roman" pitchFamily="18" charset="0"/>
                <a:cs typeface="Times New Roman" pitchFamily="18" charset="0"/>
              </a:rPr>
              <a:t>checkpoints</a:t>
            </a:r>
            <a:r>
              <a:rPr lang="es-ES" sz="2400" b="1" dirty="0" smtClean="0">
                <a:solidFill>
                  <a:schemeClr val="bg1"/>
                </a:solidFill>
                <a:latin typeface="Times New Roman" pitchFamily="18" charset="0"/>
                <a:cs typeface="Times New Roman" pitchFamily="18" charset="0"/>
              </a:rPr>
              <a:t> (puntos de control) que impiden a las células pasar a una fase del ciclo si no se ha terminado la anterior</a:t>
            </a:r>
          </a:p>
          <a:p>
            <a:pPr algn="l">
              <a:buFont typeface="Arial" pitchFamily="34" charset="0"/>
              <a:buChar char="•"/>
            </a:pP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Hunt</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En huevos fecundados de anfibios y erizo de mar descubrió las </a:t>
            </a:r>
            <a:r>
              <a:rPr lang="es-ES" sz="2400" b="1" dirty="0" err="1" smtClean="0">
                <a:solidFill>
                  <a:schemeClr val="bg1"/>
                </a:solidFill>
                <a:latin typeface="Times New Roman" pitchFamily="18" charset="0"/>
                <a:cs typeface="Times New Roman" pitchFamily="18" charset="0"/>
              </a:rPr>
              <a:t>ciclinas</a:t>
            </a:r>
            <a:r>
              <a:rPr lang="es-ES" sz="2400" b="1" dirty="0" smtClean="0">
                <a:solidFill>
                  <a:schemeClr val="bg1"/>
                </a:solidFill>
                <a:latin typeface="Times New Roman" pitchFamily="18" charset="0"/>
                <a:cs typeface="Times New Roman" pitchFamily="18" charset="0"/>
              </a:rPr>
              <a:t> que constituyen una subunidad de la quinasa inductora de la mitosis (quinasa de la fase M). Las </a:t>
            </a:r>
            <a:r>
              <a:rPr lang="es-ES" sz="2400" b="1" dirty="0" err="1" smtClean="0">
                <a:solidFill>
                  <a:schemeClr val="bg1"/>
                </a:solidFill>
                <a:latin typeface="Times New Roman" pitchFamily="18" charset="0"/>
                <a:cs typeface="Times New Roman" pitchFamily="18" charset="0"/>
              </a:rPr>
              <a:t>ciclinas</a:t>
            </a:r>
            <a:r>
              <a:rPr lang="es-ES" sz="2400" b="1" dirty="0" smtClean="0">
                <a:solidFill>
                  <a:schemeClr val="bg1"/>
                </a:solidFill>
                <a:latin typeface="Times New Roman" pitchFamily="18" charset="0"/>
                <a:cs typeface="Times New Roman" pitchFamily="18" charset="0"/>
              </a:rPr>
              <a:t> regulan la expresión de la CDK (quinasa dependiente de </a:t>
            </a:r>
            <a:r>
              <a:rPr lang="es-ES" sz="2400" b="1" dirty="0" err="1" smtClean="0">
                <a:solidFill>
                  <a:schemeClr val="bg1"/>
                </a:solidFill>
                <a:latin typeface="Times New Roman" pitchFamily="18" charset="0"/>
                <a:cs typeface="Times New Roman" pitchFamily="18" charset="0"/>
              </a:rPr>
              <a:t>ciclina</a:t>
            </a:r>
            <a:r>
              <a:rPr lang="es-ES" sz="2400" b="1" dirty="0" smtClean="0">
                <a:solidFill>
                  <a:schemeClr val="bg1"/>
                </a:solidFill>
                <a:latin typeface="Times New Roman" pitchFamily="18" charset="0"/>
                <a:cs typeface="Times New Roman" pitchFamily="18" charset="0"/>
              </a:rPr>
              <a:t>)</a:t>
            </a:r>
            <a:endParaRPr lang="es-ES" sz="2400" b="1" dirty="0" smtClean="0">
              <a:solidFill>
                <a:srgbClr val="FFFF00"/>
              </a:solidFill>
              <a:latin typeface="Times New Roman" pitchFamily="18" charset="0"/>
              <a:cs typeface="Times New Roman" pitchFamily="18" charset="0"/>
            </a:endParaRPr>
          </a:p>
          <a:p>
            <a:pPr algn="l">
              <a:buFont typeface="Arial" pitchFamily="34" charset="0"/>
              <a:buChar char="•"/>
            </a:pPr>
            <a:r>
              <a:rPr lang="es-ES" sz="2400" b="1" dirty="0" smtClean="0">
                <a:solidFill>
                  <a:srgbClr val="FFFF00"/>
                </a:solidFill>
                <a:latin typeface="Times New Roman" pitchFamily="18" charset="0"/>
                <a:cs typeface="Times New Roman" pitchFamily="18" charset="0"/>
              </a:rPr>
              <a:t>  Nurse: </a:t>
            </a:r>
            <a:r>
              <a:rPr lang="es-ES" sz="2400" b="1" dirty="0" smtClean="0">
                <a:solidFill>
                  <a:schemeClr val="bg1"/>
                </a:solidFill>
                <a:latin typeface="Times New Roman" pitchFamily="18" charset="0"/>
                <a:cs typeface="Times New Roman" pitchFamily="18" charset="0"/>
              </a:rPr>
              <a:t>En </a:t>
            </a:r>
            <a:r>
              <a:rPr lang="es-ES" sz="2400" b="1" i="1" dirty="0" err="1" smtClean="0">
                <a:solidFill>
                  <a:schemeClr val="bg1"/>
                </a:solidFill>
                <a:latin typeface="Times New Roman" pitchFamily="18" charset="0"/>
                <a:cs typeface="Times New Roman" pitchFamily="18" charset="0"/>
              </a:rPr>
              <a:t>Schizosaccharomyces</a:t>
            </a:r>
            <a:r>
              <a:rPr lang="es-ES" sz="2400" b="1" i="1" dirty="0" smtClean="0">
                <a:solidFill>
                  <a:schemeClr val="bg1"/>
                </a:solidFill>
                <a:latin typeface="Times New Roman" pitchFamily="18" charset="0"/>
                <a:cs typeface="Times New Roman" pitchFamily="18" charset="0"/>
              </a:rPr>
              <a:t> </a:t>
            </a:r>
            <a:r>
              <a:rPr lang="es-ES" sz="2400" b="1" i="1" dirty="0" err="1" smtClean="0">
                <a:solidFill>
                  <a:schemeClr val="bg1"/>
                </a:solidFill>
                <a:latin typeface="Times New Roman" pitchFamily="18" charset="0"/>
                <a:cs typeface="Times New Roman" pitchFamily="18" charset="0"/>
              </a:rPr>
              <a:t>pombae</a:t>
            </a:r>
            <a:r>
              <a:rPr lang="es-ES" sz="2400" b="1" i="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identificó el gen </a:t>
            </a:r>
            <a:r>
              <a:rPr lang="es-ES" sz="2400" b="1" i="1" dirty="0" smtClean="0">
                <a:solidFill>
                  <a:schemeClr val="bg1"/>
                </a:solidFill>
                <a:latin typeface="Times New Roman" pitchFamily="18" charset="0"/>
                <a:cs typeface="Times New Roman" pitchFamily="18" charset="0"/>
              </a:rPr>
              <a:t>cdc2</a:t>
            </a:r>
            <a:r>
              <a:rPr lang="es-ES" sz="2400" b="1" dirty="0" smtClean="0">
                <a:solidFill>
                  <a:schemeClr val="bg1"/>
                </a:solidFill>
                <a:latin typeface="Times New Roman" pitchFamily="18" charset="0"/>
                <a:cs typeface="Times New Roman" pitchFamily="18" charset="0"/>
              </a:rPr>
              <a:t> que codifica para la proteína </a:t>
            </a:r>
            <a:r>
              <a:rPr lang="es-ES" sz="2400" b="1" i="1" dirty="0" smtClean="0">
                <a:solidFill>
                  <a:schemeClr val="bg1"/>
                </a:solidFill>
                <a:latin typeface="Times New Roman" pitchFamily="18" charset="0"/>
                <a:cs typeface="Times New Roman" pitchFamily="18" charset="0"/>
              </a:rPr>
              <a:t>p34</a:t>
            </a:r>
            <a:r>
              <a:rPr lang="es-ES" sz="2400" b="1" dirty="0" smtClean="0">
                <a:solidFill>
                  <a:schemeClr val="bg1"/>
                </a:solidFill>
                <a:latin typeface="Times New Roman" pitchFamily="18" charset="0"/>
                <a:cs typeface="Times New Roman" pitchFamily="18" charset="0"/>
              </a:rPr>
              <a:t> que es una proteína quinasa inductora de la mitosis. También identificó el gen</a:t>
            </a:r>
            <a:r>
              <a:rPr lang="es-ES" sz="2400" b="1" i="1" dirty="0" smtClean="0">
                <a:solidFill>
                  <a:schemeClr val="bg1"/>
                </a:solidFill>
                <a:latin typeface="Times New Roman" pitchFamily="18" charset="0"/>
                <a:cs typeface="Times New Roman" pitchFamily="18" charset="0"/>
              </a:rPr>
              <a:t> rum1</a:t>
            </a:r>
            <a:r>
              <a:rPr lang="es-ES" sz="2400" b="1" dirty="0" smtClean="0">
                <a:solidFill>
                  <a:schemeClr val="bg1"/>
                </a:solidFill>
                <a:latin typeface="Times New Roman" pitchFamily="18" charset="0"/>
                <a:cs typeface="Times New Roman" pitchFamily="18" charset="0"/>
              </a:rPr>
              <a:t> (por </a:t>
            </a:r>
            <a:r>
              <a:rPr lang="es-ES" sz="2400" b="1" i="1" dirty="0" err="1" smtClean="0">
                <a:solidFill>
                  <a:schemeClr val="bg1"/>
                </a:solidFill>
                <a:latin typeface="Times New Roman" pitchFamily="18" charset="0"/>
                <a:cs typeface="Times New Roman" pitchFamily="18" charset="0"/>
              </a:rPr>
              <a:t>replication</a:t>
            </a:r>
            <a:r>
              <a:rPr lang="es-ES" sz="2400" b="1" i="1" dirty="0" smtClean="0">
                <a:solidFill>
                  <a:schemeClr val="bg1"/>
                </a:solidFill>
                <a:latin typeface="Times New Roman" pitchFamily="18" charset="0"/>
                <a:cs typeface="Times New Roman" pitchFamily="18" charset="0"/>
              </a:rPr>
              <a:t> </a:t>
            </a:r>
            <a:r>
              <a:rPr lang="es-ES" sz="2400" b="1" i="1" dirty="0" err="1" smtClean="0">
                <a:solidFill>
                  <a:schemeClr val="bg1"/>
                </a:solidFill>
                <a:latin typeface="Times New Roman" pitchFamily="18" charset="0"/>
                <a:cs typeface="Times New Roman" pitchFamily="18" charset="0"/>
              </a:rPr>
              <a:t>uncoupled</a:t>
            </a:r>
            <a:r>
              <a:rPr lang="es-ES" sz="2400" b="1" i="1" dirty="0" smtClean="0">
                <a:solidFill>
                  <a:schemeClr val="bg1"/>
                </a:solidFill>
                <a:latin typeface="Times New Roman" pitchFamily="18" charset="0"/>
                <a:cs typeface="Times New Roman" pitchFamily="18" charset="0"/>
              </a:rPr>
              <a:t> </a:t>
            </a:r>
            <a:r>
              <a:rPr lang="es-ES" sz="2400" b="1" i="1" dirty="0" err="1" smtClean="0">
                <a:solidFill>
                  <a:schemeClr val="bg1"/>
                </a:solidFill>
                <a:latin typeface="Times New Roman" pitchFamily="18" charset="0"/>
                <a:cs typeface="Times New Roman" pitchFamily="18" charset="0"/>
              </a:rPr>
              <a:t>from</a:t>
            </a:r>
            <a:r>
              <a:rPr lang="es-ES" sz="2400" b="1" i="1" dirty="0" smtClean="0">
                <a:solidFill>
                  <a:schemeClr val="bg1"/>
                </a:solidFill>
                <a:latin typeface="Times New Roman" pitchFamily="18" charset="0"/>
                <a:cs typeface="Times New Roman" pitchFamily="18" charset="0"/>
              </a:rPr>
              <a:t> mitosis</a:t>
            </a:r>
            <a:r>
              <a:rPr lang="es-ES" sz="2400" b="1" dirty="0" smtClean="0">
                <a:solidFill>
                  <a:schemeClr val="bg1"/>
                </a:solidFill>
                <a:latin typeface="Times New Roman" pitchFamily="18" charset="0"/>
                <a:cs typeface="Times New Roman" pitchFamily="18" charset="0"/>
              </a:rPr>
              <a:t>) regulador de la replicación del ADN en relación con la mitosis (… – S – M – S – M - …). Mutaciones S – S y M – M (sobreexpresión y ausencia de función, respectivamente) </a:t>
            </a:r>
            <a:endParaRPr lang="es-ES" sz="2400" b="1" dirty="0" smtClean="0">
              <a:solidFill>
                <a:srgbClr val="FFFF00"/>
              </a:solidFill>
              <a:latin typeface="Times New Roman" pitchFamily="18" charset="0"/>
              <a:cs typeface="Times New Roman" pitchFamily="18" charset="0"/>
            </a:endParaRPr>
          </a:p>
          <a:p>
            <a:pPr algn="l">
              <a:buFont typeface="Arial" pitchFamily="34" charset="0"/>
              <a:buChar char="•"/>
            </a:pPr>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buFont typeface="Arial" pitchFamily="34" charset="0"/>
              <a:buChar char="•"/>
            </a:pPr>
            <a:endParaRPr lang="es-ES" sz="2400" b="1" dirty="0" smtClean="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188641"/>
            <a:ext cx="828092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                        </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1506" name="Picture 2"/>
          <p:cNvPicPr>
            <a:picLocks noChangeAspect="1" noChangeArrowheads="1"/>
          </p:cNvPicPr>
          <p:nvPr/>
        </p:nvPicPr>
        <p:blipFill>
          <a:blip r:embed="rId2" cstate="print"/>
          <a:srcRect l="30698" t="37245" r="10716"/>
          <a:stretch>
            <a:fillRect/>
          </a:stretch>
        </p:blipFill>
        <p:spPr bwMode="auto">
          <a:xfrm>
            <a:off x="237221" y="1412776"/>
            <a:ext cx="8487067" cy="48977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188641"/>
            <a:ext cx="828092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CONTROL GENÉTICO DEL CICLO CELULAR</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2530" name="Picture 2"/>
          <p:cNvPicPr>
            <a:picLocks noChangeAspect="1" noChangeArrowheads="1"/>
          </p:cNvPicPr>
          <p:nvPr/>
        </p:nvPicPr>
        <p:blipFill>
          <a:blip r:embed="rId2" cstate="print"/>
          <a:srcRect l="31261" t="37245" r="43389" b="11519"/>
          <a:stretch>
            <a:fillRect/>
          </a:stretch>
        </p:blipFill>
        <p:spPr bwMode="auto">
          <a:xfrm>
            <a:off x="1979712" y="1075139"/>
            <a:ext cx="5256584" cy="57238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0"/>
            <a:ext cx="8208912" cy="1368152"/>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CÓMO SE EXPRESAN LOS GENES                   EL DOGMA CENTRAL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827584" y="1772816"/>
            <a:ext cx="7704856" cy="468052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2530" name="Picture 2"/>
          <p:cNvPicPr>
            <a:picLocks noChangeAspect="1" noChangeArrowheads="1"/>
          </p:cNvPicPr>
          <p:nvPr/>
        </p:nvPicPr>
        <p:blipFill>
          <a:blip r:embed="rId2" cstate="print"/>
          <a:srcRect l="21684" t="26789" r="23109" b="8382"/>
          <a:stretch>
            <a:fillRect/>
          </a:stretch>
        </p:blipFill>
        <p:spPr bwMode="auto">
          <a:xfrm>
            <a:off x="323529" y="1623459"/>
            <a:ext cx="8208912" cy="52345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23850" y="0"/>
            <a:ext cx="8569325" cy="765175"/>
          </a:xfrm>
          <a:solidFill>
            <a:srgbClr val="FF3300"/>
          </a:solidFill>
        </p:spPr>
        <p:txBody>
          <a:bodyPr>
            <a:normAutofit fontScale="90000"/>
          </a:bodyPr>
          <a:lstStyle/>
          <a:p>
            <a:pPr eaLnBrk="1" hangingPunct="1"/>
            <a:r>
              <a:rPr lang="es-ES" sz="2800" b="1" dirty="0" smtClean="0">
                <a:solidFill>
                  <a:srgbClr val="FFFF00"/>
                </a:solidFill>
                <a:latin typeface="Times New Roman" pitchFamily="18" charset="0"/>
                <a:cs typeface="Times New Roman" pitchFamily="18" charset="0"/>
              </a:rPr>
              <a:t>EL DOGMA CENTRAL DE LA BIOLOGÍA MOLECULAR</a:t>
            </a:r>
          </a:p>
        </p:txBody>
      </p:sp>
      <p:sp>
        <p:nvSpPr>
          <p:cNvPr id="26627" name="Rectangle 3"/>
          <p:cNvSpPr>
            <a:spLocks noGrp="1" noChangeArrowheads="1"/>
          </p:cNvSpPr>
          <p:nvPr>
            <p:ph type="body" idx="1"/>
          </p:nvPr>
        </p:nvSpPr>
        <p:spPr>
          <a:xfrm>
            <a:off x="323850" y="908050"/>
            <a:ext cx="8569325" cy="5761038"/>
          </a:xfrm>
          <a:solidFill>
            <a:srgbClr val="002060"/>
          </a:solidFill>
          <a:ln>
            <a:solidFill>
              <a:schemeClr val="bg1"/>
            </a:solidFill>
          </a:ln>
        </p:spPr>
        <p:txBody>
          <a:bodyPr/>
          <a:lstStyle/>
          <a:p>
            <a:pPr eaLnBrk="1" hangingPunct="1">
              <a:buFontTx/>
              <a:buNone/>
            </a:pPr>
            <a:r>
              <a:rPr lang="es-ES" b="1" dirty="0" smtClean="0">
                <a:solidFill>
                  <a:srgbClr val="FFFF00"/>
                </a:solidFill>
              </a:rPr>
              <a:t>             </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5’                                               3’</a:t>
            </a:r>
          </a:p>
          <a:p>
            <a:pPr eaLnBrk="1" hangingPunct="1">
              <a:buFontTx/>
              <a:buNone/>
            </a:pPr>
            <a:r>
              <a:rPr lang="es-ES" sz="1800"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ADN  </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3’</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5’</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hélice codificadora</a:t>
            </a:r>
            <a:r>
              <a:rPr lang="es-ES" b="1" dirty="0" smtClean="0">
                <a:solidFill>
                  <a:srgbClr val="FFFF00"/>
                </a:solidFill>
                <a:latin typeface="Times New Roman" pitchFamily="18" charset="0"/>
                <a:cs typeface="Times New Roman" pitchFamily="18" charset="0"/>
              </a:rPr>
              <a:t>  	       </a:t>
            </a:r>
            <a:r>
              <a:rPr lang="es-ES" sz="2400" b="1" dirty="0" smtClean="0">
                <a:solidFill>
                  <a:srgbClr val="FF0000"/>
                </a:solidFill>
                <a:latin typeface="Times New Roman" pitchFamily="18" charset="0"/>
                <a:cs typeface="Times New Roman" pitchFamily="18" charset="0"/>
              </a:rPr>
              <a:t>replicación</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(secuencia de bases 							nitrogenadas)</a:t>
            </a:r>
          </a:p>
          <a:p>
            <a:pPr eaLnBrk="1" hangingPunct="1">
              <a:buFontTx/>
              <a:buNone/>
            </a:pPr>
            <a:r>
              <a:rPr lang="es-ES" sz="2400" b="1" dirty="0" smtClean="0">
                <a:solidFill>
                  <a:srgbClr val="FFFF00"/>
                </a:solidFill>
                <a:latin typeface="Times New Roman" pitchFamily="18" charset="0"/>
                <a:cs typeface="Times New Roman" pitchFamily="18" charset="0"/>
              </a:rPr>
              <a:t>                                         </a:t>
            </a:r>
            <a:r>
              <a:rPr lang="es-ES" sz="2400" b="1" dirty="0" smtClean="0">
                <a:solidFill>
                  <a:srgbClr val="FF3300"/>
                </a:solidFill>
                <a:latin typeface="Times New Roman" pitchFamily="18" charset="0"/>
                <a:cs typeface="Times New Roman" pitchFamily="18" charset="0"/>
              </a:rPr>
              <a:t>transcripción</a:t>
            </a:r>
          </a:p>
          <a:p>
            <a:pPr eaLnBrk="1" hangingPunct="1">
              <a:buFontTx/>
              <a:buNone/>
            </a:pPr>
            <a:endParaRPr lang="es-ES" b="1" dirty="0" smtClean="0">
              <a:solidFill>
                <a:srgbClr val="FF3300"/>
              </a:solidFill>
              <a:latin typeface="Times New Roman" pitchFamily="18" charset="0"/>
              <a:cs typeface="Times New Roman" pitchFamily="18" charset="0"/>
            </a:endParaRPr>
          </a:p>
          <a:p>
            <a:pPr eaLnBrk="1" hangingPunct="1">
              <a:buFontTx/>
              <a:buNone/>
            </a:pPr>
            <a:r>
              <a:rPr lang="es-ES" b="1" dirty="0" smtClean="0">
                <a:solidFill>
                  <a:srgbClr val="FFFF00"/>
                </a:solidFill>
                <a:latin typeface="Times New Roman" pitchFamily="18" charset="0"/>
                <a:cs typeface="Times New Roman" pitchFamily="18" charset="0"/>
              </a:rPr>
              <a:t> </a:t>
            </a:r>
            <a:r>
              <a:rPr lang="es-ES" sz="2800" b="1" dirty="0" err="1" smtClean="0">
                <a:solidFill>
                  <a:srgbClr val="FFFF00"/>
                </a:solidFill>
                <a:latin typeface="Times New Roman" pitchFamily="18" charset="0"/>
                <a:cs typeface="Times New Roman" pitchFamily="18" charset="0"/>
              </a:rPr>
              <a:t>ARNm</a:t>
            </a:r>
            <a:r>
              <a:rPr lang="es-ES" sz="2800" b="1" dirty="0" smtClean="0">
                <a:solidFill>
                  <a:srgbClr val="FFFF00"/>
                </a:solidFill>
                <a:latin typeface="Times New Roman" pitchFamily="18" charset="0"/>
                <a:cs typeface="Times New Roman" pitchFamily="18" charset="0"/>
              </a:rPr>
              <a:t>  </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5’</a:t>
            </a:r>
            <a:r>
              <a:rPr lang="es-ES" b="1" dirty="0" smtClean="0">
                <a:solidFill>
                  <a:srgbClr val="FFFF00"/>
                </a:solidFill>
                <a:latin typeface="Times New Roman" pitchFamily="18" charset="0"/>
                <a:cs typeface="Times New Roman" pitchFamily="18" charset="0"/>
              </a:rPr>
              <a:t>                         </a:t>
            </a:r>
            <a:r>
              <a:rPr lang="es-ES" sz="1600" b="1" dirty="0" smtClean="0">
                <a:solidFill>
                  <a:srgbClr val="FFFF00"/>
                </a:solidFill>
                <a:latin typeface="Times New Roman" pitchFamily="18" charset="0"/>
                <a:cs typeface="Times New Roman" pitchFamily="18" charset="0"/>
              </a:rPr>
              <a:t>3’</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(secuencia de bases     	  					nitrogenadas)</a:t>
            </a:r>
          </a:p>
          <a:p>
            <a:pPr eaLnBrk="1" hangingPunct="1">
              <a:buFontTx/>
              <a:buNone/>
            </a:pPr>
            <a:r>
              <a:rPr lang="es-ES" sz="2400" b="1" dirty="0" smtClean="0">
                <a:solidFill>
                  <a:srgbClr val="FFFF00"/>
                </a:solidFill>
                <a:latin typeface="Times New Roman" pitchFamily="18" charset="0"/>
                <a:cs typeface="Times New Roman" pitchFamily="18" charset="0"/>
              </a:rPr>
              <a:t>                                                                                                                            	                              </a:t>
            </a:r>
            <a:r>
              <a:rPr lang="es-ES" sz="2400" b="1" dirty="0" smtClean="0">
                <a:solidFill>
                  <a:srgbClr val="FF3300"/>
                </a:solidFill>
                <a:latin typeface="Times New Roman" pitchFamily="18" charset="0"/>
                <a:cs typeface="Times New Roman" pitchFamily="18" charset="0"/>
              </a:rPr>
              <a:t>traducción</a:t>
            </a:r>
          </a:p>
          <a:p>
            <a:pPr eaLnBrk="1" hangingPunct="1">
              <a:buFontTx/>
              <a:buNone/>
            </a:pPr>
            <a:r>
              <a:rPr lang="es-ES" sz="2400" b="1" dirty="0" smtClean="0">
                <a:solidFill>
                  <a:srgbClr val="FFFF00"/>
                </a:solidFill>
                <a:latin typeface="Times New Roman" pitchFamily="18" charset="0"/>
                <a:cs typeface="Times New Roman" pitchFamily="18" charset="0"/>
              </a:rPr>
              <a:t>PROTEÍNA</a:t>
            </a:r>
            <a:r>
              <a:rPr lang="es-ES" b="1" dirty="0" smtClean="0">
                <a:solidFill>
                  <a:srgbClr val="FFFF00"/>
                </a:solidFill>
                <a:latin typeface="Times New Roman" pitchFamily="18" charset="0"/>
                <a:cs typeface="Times New Roman" pitchFamily="18" charset="0"/>
              </a:rPr>
              <a:t>  </a:t>
            </a:r>
            <a:r>
              <a:rPr lang="es-ES" sz="2000" b="1" dirty="0" smtClean="0">
                <a:solidFill>
                  <a:schemeClr val="bg1"/>
                </a:solidFill>
                <a:latin typeface="Times New Roman" pitchFamily="18" charset="0"/>
                <a:cs typeface="Times New Roman" pitchFamily="18" charset="0"/>
              </a:rPr>
              <a:t>NH2-</a:t>
            </a:r>
            <a:r>
              <a:rPr lang="es-ES" b="1" dirty="0" smtClean="0">
                <a:solidFill>
                  <a:schemeClr val="bg1"/>
                </a:solidFill>
                <a:latin typeface="Times New Roman" pitchFamily="18" charset="0"/>
                <a:cs typeface="Times New Roman" pitchFamily="18" charset="0"/>
              </a:rPr>
              <a:t>oooooooo</a:t>
            </a:r>
            <a:r>
              <a:rPr lang="es-ES" sz="2000" b="1" dirty="0" smtClean="0">
                <a:solidFill>
                  <a:schemeClr val="bg1"/>
                </a:solidFill>
                <a:latin typeface="Times New Roman" pitchFamily="18" charset="0"/>
                <a:cs typeface="Times New Roman" pitchFamily="18" charset="0"/>
              </a:rPr>
              <a:t>-COOH</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(secuencia de 								aminoácidos)</a:t>
            </a:r>
          </a:p>
          <a:p>
            <a:pPr eaLnBrk="1" hangingPunct="1">
              <a:buFontTx/>
              <a:buNone/>
            </a:pPr>
            <a:endParaRPr lang="es-ES" b="1" dirty="0" smtClean="0">
              <a:solidFill>
                <a:srgbClr val="FFFF00"/>
              </a:solidFill>
            </a:endParaRPr>
          </a:p>
          <a:p>
            <a:pPr eaLnBrk="1" hangingPunct="1">
              <a:buFontTx/>
              <a:buNone/>
            </a:pPr>
            <a:endParaRPr lang="es-ES" dirty="0" smtClean="0"/>
          </a:p>
        </p:txBody>
      </p:sp>
      <p:sp>
        <p:nvSpPr>
          <p:cNvPr id="26628" name="Line 4"/>
          <p:cNvSpPr>
            <a:spLocks noChangeShapeType="1"/>
          </p:cNvSpPr>
          <p:nvPr/>
        </p:nvSpPr>
        <p:spPr bwMode="auto">
          <a:xfrm>
            <a:off x="2124075" y="1412875"/>
            <a:ext cx="935038" cy="0"/>
          </a:xfrm>
          <a:prstGeom prst="line">
            <a:avLst/>
          </a:prstGeom>
          <a:noFill/>
          <a:ln w="9525">
            <a:solidFill>
              <a:schemeClr val="bg1"/>
            </a:solidFill>
            <a:round/>
            <a:headEnd/>
            <a:tailEnd/>
          </a:ln>
        </p:spPr>
        <p:txBody>
          <a:bodyPr/>
          <a:lstStyle/>
          <a:p>
            <a:endParaRPr lang="es-ES"/>
          </a:p>
        </p:txBody>
      </p:sp>
      <p:sp>
        <p:nvSpPr>
          <p:cNvPr id="26629" name="Line 5"/>
          <p:cNvSpPr>
            <a:spLocks noChangeShapeType="1"/>
          </p:cNvSpPr>
          <p:nvPr/>
        </p:nvSpPr>
        <p:spPr bwMode="auto">
          <a:xfrm>
            <a:off x="2987675" y="1412875"/>
            <a:ext cx="1584325" cy="0"/>
          </a:xfrm>
          <a:prstGeom prst="line">
            <a:avLst/>
          </a:prstGeom>
          <a:noFill/>
          <a:ln w="9525">
            <a:solidFill>
              <a:schemeClr val="bg1"/>
            </a:solidFill>
            <a:round/>
            <a:headEnd/>
            <a:tailEnd/>
          </a:ln>
        </p:spPr>
        <p:txBody>
          <a:bodyPr/>
          <a:lstStyle/>
          <a:p>
            <a:endParaRPr lang="es-ES"/>
          </a:p>
        </p:txBody>
      </p:sp>
      <p:sp>
        <p:nvSpPr>
          <p:cNvPr id="26630" name="Line 6"/>
          <p:cNvSpPr>
            <a:spLocks noChangeShapeType="1"/>
          </p:cNvSpPr>
          <p:nvPr/>
        </p:nvSpPr>
        <p:spPr bwMode="auto">
          <a:xfrm>
            <a:off x="2124075" y="1844675"/>
            <a:ext cx="2447925" cy="0"/>
          </a:xfrm>
          <a:prstGeom prst="line">
            <a:avLst/>
          </a:prstGeom>
          <a:noFill/>
          <a:ln w="9525">
            <a:solidFill>
              <a:schemeClr val="bg1"/>
            </a:solidFill>
            <a:round/>
            <a:headEnd/>
            <a:tailEnd/>
          </a:ln>
        </p:spPr>
        <p:txBody>
          <a:bodyPr/>
          <a:lstStyle/>
          <a:p>
            <a:endParaRPr lang="es-ES"/>
          </a:p>
        </p:txBody>
      </p:sp>
      <p:sp>
        <p:nvSpPr>
          <p:cNvPr id="26631" name="Line 7"/>
          <p:cNvSpPr>
            <a:spLocks noChangeShapeType="1"/>
          </p:cNvSpPr>
          <p:nvPr/>
        </p:nvSpPr>
        <p:spPr bwMode="auto">
          <a:xfrm>
            <a:off x="2195513" y="4292600"/>
            <a:ext cx="2303462" cy="0"/>
          </a:xfrm>
          <a:prstGeom prst="line">
            <a:avLst/>
          </a:prstGeom>
          <a:noFill/>
          <a:ln w="9525">
            <a:solidFill>
              <a:schemeClr val="bg1"/>
            </a:solidFill>
            <a:round/>
            <a:headEnd/>
            <a:tailEnd/>
          </a:ln>
        </p:spPr>
        <p:txBody>
          <a:bodyPr/>
          <a:lstStyle/>
          <a:p>
            <a:endParaRPr lang="es-ES"/>
          </a:p>
        </p:txBody>
      </p:sp>
      <p:sp>
        <p:nvSpPr>
          <p:cNvPr id="26632" name="Line 8"/>
          <p:cNvSpPr>
            <a:spLocks noChangeShapeType="1"/>
          </p:cNvSpPr>
          <p:nvPr/>
        </p:nvSpPr>
        <p:spPr bwMode="auto">
          <a:xfrm>
            <a:off x="3348038" y="4365625"/>
            <a:ext cx="0" cy="1511300"/>
          </a:xfrm>
          <a:prstGeom prst="line">
            <a:avLst/>
          </a:prstGeom>
          <a:noFill/>
          <a:ln w="9525">
            <a:solidFill>
              <a:schemeClr val="bg1"/>
            </a:solidFill>
            <a:round/>
            <a:headEnd/>
            <a:tailEnd type="triangle" w="med" len="med"/>
          </a:ln>
        </p:spPr>
        <p:txBody>
          <a:bodyPr/>
          <a:lstStyle/>
          <a:p>
            <a:endParaRPr lang="es-ES"/>
          </a:p>
        </p:txBody>
      </p:sp>
      <p:sp>
        <p:nvSpPr>
          <p:cNvPr id="26633" name="Line 9"/>
          <p:cNvSpPr>
            <a:spLocks noChangeShapeType="1"/>
          </p:cNvSpPr>
          <p:nvPr/>
        </p:nvSpPr>
        <p:spPr bwMode="auto">
          <a:xfrm>
            <a:off x="3348038" y="2205038"/>
            <a:ext cx="0" cy="1944687"/>
          </a:xfrm>
          <a:prstGeom prst="line">
            <a:avLst/>
          </a:prstGeom>
          <a:noFill/>
          <a:ln w="9525">
            <a:solidFill>
              <a:schemeClr val="bg1"/>
            </a:solidFill>
            <a:round/>
            <a:headEnd/>
            <a:tailEnd type="triangle" w="med" len="med"/>
          </a:ln>
        </p:spPr>
        <p:txBody>
          <a:bodyPr/>
          <a:lstStyle/>
          <a:p>
            <a:endParaRPr lang="es-E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576063"/>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¿CÓMO Y CUÁNDO SE EXPRESAN LOS GENES? (I)</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764704"/>
            <a:ext cx="8784976" cy="5904656"/>
          </a:xfrm>
          <a:solidFill>
            <a:srgbClr val="002060"/>
          </a:solidFill>
        </p:spPr>
        <p:txBody>
          <a:bodyPr>
            <a:normAutofit fontScale="92500"/>
          </a:bodyPr>
          <a:lstStyle/>
          <a:p>
            <a:pPr algn="l">
              <a:buFont typeface="Arial" pitchFamily="34" charset="0"/>
              <a:buChar char="•"/>
            </a:pPr>
            <a:r>
              <a:rPr lang="es-ES" sz="2400" b="1" dirty="0" smtClean="0">
                <a:solidFill>
                  <a:schemeClr val="bg1"/>
                </a:solidFill>
                <a:latin typeface="Times New Roman" pitchFamily="18" charset="0"/>
                <a:cs typeface="Times New Roman" pitchFamily="18" charset="0"/>
              </a:rPr>
              <a:t> Hipótesis un gen-una enzima (1941):</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Beadle</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Tatum</a:t>
            </a:r>
            <a:r>
              <a:rPr lang="es-ES" sz="2400" b="1" dirty="0" smtClean="0">
                <a:solidFill>
                  <a:srgbClr val="FFFF00"/>
                </a:solidFill>
                <a:latin typeface="Times New Roman" pitchFamily="18" charset="0"/>
                <a:cs typeface="Times New Roman" pitchFamily="18" charset="0"/>
              </a:rPr>
              <a:t> (1958)</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Hipótesis de la secuencia (1958):</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Crick</a:t>
            </a:r>
            <a:r>
              <a:rPr lang="es-ES" sz="2400" b="1" dirty="0" smtClean="0">
                <a:solidFill>
                  <a:srgbClr val="FFFF00"/>
                </a:solidFill>
                <a:latin typeface="Times New Roman" pitchFamily="18" charset="0"/>
                <a:cs typeface="Times New Roman" pitchFamily="18" charset="0"/>
              </a:rPr>
              <a:t> (1962)</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Desciframiento de la clave del código genético (1961):</a:t>
            </a:r>
            <a:r>
              <a:rPr lang="es-ES" sz="2400" b="1" dirty="0" smtClean="0">
                <a:solidFill>
                  <a:srgbClr val="FFFF00"/>
                </a:solidFill>
                <a:latin typeface="Times New Roman" pitchFamily="18" charset="0"/>
                <a:cs typeface="Times New Roman" pitchFamily="18" charset="0"/>
              </a:rPr>
              <a:t> Ochoa (1959), </a:t>
            </a:r>
            <a:r>
              <a:rPr lang="es-ES" sz="2400" b="1" dirty="0" err="1" smtClean="0">
                <a:solidFill>
                  <a:srgbClr val="FFFF00"/>
                </a:solidFill>
                <a:latin typeface="Times New Roman" pitchFamily="18" charset="0"/>
                <a:cs typeface="Times New Roman" pitchFamily="18" charset="0"/>
              </a:rPr>
              <a:t>Nirenberg</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Khorana</a:t>
            </a:r>
            <a:r>
              <a:rPr lang="es-ES" sz="2400" b="1" dirty="0" smtClean="0">
                <a:solidFill>
                  <a:srgbClr val="FFFF00"/>
                </a:solidFill>
                <a:latin typeface="Times New Roman" pitchFamily="18" charset="0"/>
                <a:cs typeface="Times New Roman" pitchFamily="18" charset="0"/>
              </a:rPr>
              <a:t> (1968)</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El ARN transferente (1965): </a:t>
            </a:r>
            <a:r>
              <a:rPr lang="es-ES" sz="2400" b="1" dirty="0" err="1" smtClean="0">
                <a:solidFill>
                  <a:srgbClr val="FFFF00"/>
                </a:solidFill>
                <a:latin typeface="Times New Roman" pitchFamily="18" charset="0"/>
                <a:cs typeface="Times New Roman" pitchFamily="18" charset="0"/>
              </a:rPr>
              <a:t>Holley</a:t>
            </a:r>
            <a:r>
              <a:rPr lang="es-ES" sz="2400" b="1" dirty="0" smtClean="0">
                <a:solidFill>
                  <a:srgbClr val="FFFF00"/>
                </a:solidFill>
                <a:latin typeface="Times New Roman" pitchFamily="18" charset="0"/>
                <a:cs typeface="Times New Roman" pitchFamily="18" charset="0"/>
              </a:rPr>
              <a:t> (1968)</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El ARN mensajero (1961):</a:t>
            </a:r>
            <a:r>
              <a:rPr lang="es-ES" sz="2400" b="1" dirty="0" smtClean="0">
                <a:solidFill>
                  <a:srgbClr val="FFFF00"/>
                </a:solidFill>
                <a:latin typeface="Times New Roman" pitchFamily="18" charset="0"/>
                <a:cs typeface="Times New Roman" pitchFamily="18" charset="0"/>
              </a:rPr>
              <a:t> Jacob (1965) y </a:t>
            </a:r>
            <a:r>
              <a:rPr lang="es-ES" sz="2400" b="1" dirty="0" err="1" smtClean="0">
                <a:solidFill>
                  <a:srgbClr val="FFFF00"/>
                </a:solidFill>
                <a:latin typeface="Times New Roman" pitchFamily="18" charset="0"/>
                <a:cs typeface="Times New Roman" pitchFamily="18" charset="0"/>
              </a:rPr>
              <a:t>Brenner</a:t>
            </a:r>
            <a:r>
              <a:rPr lang="es-ES" sz="2400" b="1" dirty="0" smtClean="0">
                <a:solidFill>
                  <a:srgbClr val="FFFF00"/>
                </a:solidFill>
                <a:latin typeface="Times New Roman" pitchFamily="18" charset="0"/>
                <a:cs typeface="Times New Roman" pitchFamily="18" charset="0"/>
              </a:rPr>
              <a:t> (2002)</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Regulación de la expresión génica. Modelo del </a:t>
            </a:r>
            <a:r>
              <a:rPr lang="es-ES" sz="2400" b="1" dirty="0" err="1" smtClean="0">
                <a:solidFill>
                  <a:schemeClr val="bg1"/>
                </a:solidFill>
                <a:latin typeface="Times New Roman" pitchFamily="18" charset="0"/>
                <a:cs typeface="Times New Roman" pitchFamily="18" charset="0"/>
              </a:rPr>
              <a:t>operón</a:t>
            </a:r>
            <a:r>
              <a:rPr lang="es-ES" sz="2400" b="1" dirty="0" smtClean="0">
                <a:solidFill>
                  <a:schemeClr val="bg1"/>
                </a:solidFill>
                <a:latin typeface="Times New Roman" pitchFamily="18" charset="0"/>
                <a:cs typeface="Times New Roman" pitchFamily="18" charset="0"/>
              </a:rPr>
              <a:t> (1961):</a:t>
            </a:r>
            <a:r>
              <a:rPr lang="es-ES" sz="2400" b="1" dirty="0" smtClean="0">
                <a:solidFill>
                  <a:srgbClr val="FFFF00"/>
                </a:solidFill>
                <a:latin typeface="Times New Roman" pitchFamily="18" charset="0"/>
                <a:cs typeface="Times New Roman" pitchFamily="18" charset="0"/>
              </a:rPr>
              <a:t> Jacob y </a:t>
            </a:r>
            <a:r>
              <a:rPr lang="es-ES" sz="2400" b="1" dirty="0" err="1" smtClean="0">
                <a:solidFill>
                  <a:srgbClr val="FFFF00"/>
                </a:solidFill>
                <a:latin typeface="Times New Roman" pitchFamily="18" charset="0"/>
                <a:cs typeface="Times New Roman" pitchFamily="18" charset="0"/>
              </a:rPr>
              <a:t>Monod</a:t>
            </a:r>
            <a:r>
              <a:rPr lang="es-ES" sz="2400" b="1" dirty="0" smtClean="0">
                <a:solidFill>
                  <a:srgbClr val="FFFF00"/>
                </a:solidFill>
                <a:latin typeface="Times New Roman" pitchFamily="18" charset="0"/>
                <a:cs typeface="Times New Roman" pitchFamily="18" charset="0"/>
              </a:rPr>
              <a:t> (1965)</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Regulación de la expresión génica mediante interferencia del ARN (1988):</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Fire</a:t>
            </a:r>
            <a:r>
              <a:rPr lang="es-ES" sz="2400" b="1" dirty="0" smtClean="0">
                <a:solidFill>
                  <a:srgbClr val="FFFF00"/>
                </a:solidFill>
                <a:latin typeface="Times New Roman" pitchFamily="18" charset="0"/>
                <a:cs typeface="Times New Roman" pitchFamily="18" charset="0"/>
              </a:rPr>
              <a:t> y Mello (2006)</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Análisis molecular de la transcripción en eucariontes (2001):</a:t>
            </a:r>
            <a:r>
              <a:rPr lang="es-ES" sz="2400" b="1" dirty="0" smtClean="0">
                <a:solidFill>
                  <a:srgbClr val="FFFF00"/>
                </a:solidFill>
                <a:latin typeface="Times New Roman" pitchFamily="18" charset="0"/>
                <a:cs typeface="Times New Roman" pitchFamily="18" charset="0"/>
              </a:rPr>
              <a:t> R.D. </a:t>
            </a:r>
            <a:r>
              <a:rPr lang="es-ES" sz="2400" b="1" dirty="0" err="1" smtClean="0">
                <a:solidFill>
                  <a:srgbClr val="FFFF00"/>
                </a:solidFill>
                <a:latin typeface="Times New Roman" pitchFamily="18" charset="0"/>
                <a:cs typeface="Times New Roman" pitchFamily="18" charset="0"/>
              </a:rPr>
              <a:t>Kornberg</a:t>
            </a:r>
            <a:r>
              <a:rPr lang="es-ES" sz="2400" b="1" dirty="0" smtClean="0">
                <a:solidFill>
                  <a:srgbClr val="FFFF00"/>
                </a:solidFill>
                <a:latin typeface="Times New Roman" pitchFamily="18" charset="0"/>
                <a:cs typeface="Times New Roman" pitchFamily="18" charset="0"/>
              </a:rPr>
              <a:t> (2006)</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Análisis molecular de la traducción: estructura molecular y función del ribosoma (1980s, 1998, 2000):</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Ramakrishnan</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Steitz</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Yonath</a:t>
            </a:r>
            <a:r>
              <a:rPr lang="es-ES" sz="2400" b="1" dirty="0" smtClean="0">
                <a:solidFill>
                  <a:srgbClr val="FFFF00"/>
                </a:solidFill>
                <a:latin typeface="Times New Roman" pitchFamily="18" charset="0"/>
                <a:cs typeface="Times New Roman" pitchFamily="18" charset="0"/>
              </a:rPr>
              <a:t> (2009)</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Genes discontinuos (1977): </a:t>
            </a:r>
            <a:r>
              <a:rPr lang="es-ES" sz="2400" b="1" dirty="0" smtClean="0">
                <a:solidFill>
                  <a:srgbClr val="FFFF00"/>
                </a:solidFill>
                <a:latin typeface="Times New Roman" pitchFamily="18" charset="0"/>
                <a:cs typeface="Times New Roman" pitchFamily="18" charset="0"/>
              </a:rPr>
              <a:t>Sharp y Roberts (1993)</a:t>
            </a:r>
          </a:p>
          <a:p>
            <a:pPr algn="l">
              <a:buFont typeface="Arial" pitchFamily="34" charset="0"/>
              <a:buChar char="•"/>
            </a:pPr>
            <a:endParaRPr lang="es-ES" sz="2400" b="1" dirty="0" smtClean="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864095"/>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¿CÓMO Y CUÁNDO SE EXPRESAN LOS GENES? (II)</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052736"/>
            <a:ext cx="8784976" cy="5616624"/>
          </a:xfrm>
          <a:solidFill>
            <a:srgbClr val="002060"/>
          </a:solidFill>
        </p:spPr>
        <p:txBody>
          <a:bodyPr>
            <a:normAutofit/>
          </a:bodyPr>
          <a:lstStyle/>
          <a:p>
            <a:pPr algn="l"/>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Procesamiento y actividad catalítica del ARN (1981, 1983): </a:t>
            </a:r>
            <a:r>
              <a:rPr lang="es-ES" sz="2400" b="1" dirty="0" err="1" smtClean="0">
                <a:solidFill>
                  <a:srgbClr val="FFFF00"/>
                </a:solidFill>
                <a:latin typeface="Times New Roman" pitchFamily="18" charset="0"/>
                <a:cs typeface="Times New Roman" pitchFamily="18" charset="0"/>
              </a:rPr>
              <a:t>Altman</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Cech</a:t>
            </a:r>
            <a:r>
              <a:rPr lang="es-ES" sz="2400" b="1" dirty="0" smtClean="0">
                <a:solidFill>
                  <a:srgbClr val="FFFF00"/>
                </a:solidFill>
                <a:latin typeface="Times New Roman" pitchFamily="18" charset="0"/>
                <a:cs typeface="Times New Roman" pitchFamily="18" charset="0"/>
              </a:rPr>
              <a:t> (1989)</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Control genético del desarrollo embrionario temprano en </a:t>
            </a:r>
            <a:r>
              <a:rPr lang="es-ES" sz="2400" b="1" i="1" dirty="0" err="1" smtClean="0">
                <a:solidFill>
                  <a:schemeClr val="bg1"/>
                </a:solidFill>
                <a:latin typeface="Times New Roman" pitchFamily="18" charset="0"/>
                <a:cs typeface="Times New Roman" pitchFamily="18" charset="0"/>
              </a:rPr>
              <a:t>Droso-phila</a:t>
            </a:r>
            <a:r>
              <a:rPr lang="es-ES" sz="2400" b="1" dirty="0" smtClean="0">
                <a:solidFill>
                  <a:schemeClr val="bg1"/>
                </a:solidFill>
                <a:latin typeface="Times New Roman" pitchFamily="18" charset="0"/>
                <a:cs typeface="Times New Roman" pitchFamily="18" charset="0"/>
              </a:rPr>
              <a:t> (1978, 1980):</a:t>
            </a:r>
            <a:r>
              <a:rPr lang="es-ES" sz="2400" b="1" dirty="0" smtClean="0">
                <a:solidFill>
                  <a:srgbClr val="FFFF00"/>
                </a:solidFill>
                <a:latin typeface="Times New Roman" pitchFamily="18" charset="0"/>
                <a:cs typeface="Times New Roman" pitchFamily="18" charset="0"/>
              </a:rPr>
              <a:t> Lewis, </a:t>
            </a:r>
            <a:r>
              <a:rPr lang="es-ES" sz="2400" b="1" dirty="0" err="1" smtClean="0">
                <a:solidFill>
                  <a:srgbClr val="FFFF00"/>
                </a:solidFill>
                <a:latin typeface="Times New Roman" pitchFamily="18" charset="0"/>
                <a:cs typeface="Times New Roman" pitchFamily="18" charset="0"/>
              </a:rPr>
              <a:t>Nüsslein-Volhard</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Wieschaus</a:t>
            </a:r>
            <a:r>
              <a:rPr lang="es-ES" sz="2400" b="1" dirty="0" smtClean="0">
                <a:solidFill>
                  <a:srgbClr val="FFFF00"/>
                </a:solidFill>
                <a:latin typeface="Times New Roman" pitchFamily="18" charset="0"/>
                <a:cs typeface="Times New Roman" pitchFamily="18" charset="0"/>
              </a:rPr>
              <a:t> (1995)</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Control genético de la organogénesis y de la muerte celular programada en </a:t>
            </a:r>
            <a:r>
              <a:rPr lang="es-ES" sz="2400" b="1" i="1" dirty="0" err="1" smtClean="0">
                <a:solidFill>
                  <a:schemeClr val="bg1"/>
                </a:solidFill>
                <a:latin typeface="Times New Roman" pitchFamily="18" charset="0"/>
                <a:cs typeface="Times New Roman" pitchFamily="18" charset="0"/>
              </a:rPr>
              <a:t>Caenorhabditis</a:t>
            </a:r>
            <a:r>
              <a:rPr lang="es-ES" sz="2400" b="1" i="1" dirty="0" smtClean="0">
                <a:solidFill>
                  <a:schemeClr val="bg1"/>
                </a:solidFill>
                <a:latin typeface="Times New Roman" pitchFamily="18" charset="0"/>
                <a:cs typeface="Times New Roman" pitchFamily="18" charset="0"/>
              </a:rPr>
              <a:t> </a:t>
            </a:r>
            <a:r>
              <a:rPr lang="es-ES" sz="2400" b="1" i="1" dirty="0" err="1" smtClean="0">
                <a:solidFill>
                  <a:schemeClr val="bg1"/>
                </a:solidFill>
                <a:latin typeface="Times New Roman" pitchFamily="18" charset="0"/>
                <a:cs typeface="Times New Roman" pitchFamily="18" charset="0"/>
              </a:rPr>
              <a:t>elegans</a:t>
            </a:r>
            <a:r>
              <a:rPr lang="es-ES" sz="2400" b="1" dirty="0" smtClean="0">
                <a:solidFill>
                  <a:schemeClr val="bg1"/>
                </a:solidFill>
                <a:latin typeface="Times New Roman" pitchFamily="18" charset="0"/>
                <a:cs typeface="Times New Roman" pitchFamily="18" charset="0"/>
              </a:rPr>
              <a:t> (1974, 1977, 1986): </a:t>
            </a:r>
            <a:r>
              <a:rPr lang="es-ES" sz="2400" b="1" dirty="0" err="1" smtClean="0">
                <a:solidFill>
                  <a:srgbClr val="FFFF00"/>
                </a:solidFill>
                <a:latin typeface="Times New Roman" pitchFamily="18" charset="0"/>
                <a:cs typeface="Times New Roman" pitchFamily="18" charset="0"/>
              </a:rPr>
              <a:t>Brenner</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Horvitz</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Sulston</a:t>
            </a:r>
            <a:r>
              <a:rPr lang="es-ES" sz="2400" b="1" dirty="0" smtClean="0">
                <a:solidFill>
                  <a:srgbClr val="FFFF00"/>
                </a:solidFill>
                <a:latin typeface="Times New Roman" pitchFamily="18" charset="0"/>
                <a:cs typeface="Times New Roman" pitchFamily="18" charset="0"/>
              </a:rPr>
              <a:t> (2002)</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Utilización de los ratones </a:t>
            </a:r>
            <a:r>
              <a:rPr lang="es-ES" sz="2400" b="1" i="1" dirty="0" err="1" smtClean="0">
                <a:solidFill>
                  <a:schemeClr val="bg1"/>
                </a:solidFill>
                <a:latin typeface="Times New Roman" pitchFamily="18" charset="0"/>
                <a:cs typeface="Times New Roman" pitchFamily="18" charset="0"/>
              </a:rPr>
              <a:t>knockout</a:t>
            </a:r>
            <a:r>
              <a:rPr lang="es-ES" sz="2400" b="1" i="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(tecnología </a:t>
            </a:r>
            <a:r>
              <a:rPr lang="es-ES" sz="2400" b="1" i="1" dirty="0" err="1" smtClean="0">
                <a:solidFill>
                  <a:schemeClr val="bg1"/>
                </a:solidFill>
                <a:latin typeface="Times New Roman" pitchFamily="18" charset="0"/>
                <a:cs typeface="Times New Roman" pitchFamily="18" charset="0"/>
              </a:rPr>
              <a:t>knockout</a:t>
            </a:r>
            <a:r>
              <a:rPr lang="es-ES" sz="2400" b="1" dirty="0" smtClean="0">
                <a:solidFill>
                  <a:schemeClr val="bg1"/>
                </a:solidFill>
                <a:latin typeface="Times New Roman" pitchFamily="18" charset="0"/>
                <a:cs typeface="Times New Roman" pitchFamily="18" charset="0"/>
              </a:rPr>
              <a:t>) en estudios de genética del desarrollo (1981, 1986, 1987): </a:t>
            </a:r>
            <a:r>
              <a:rPr lang="es-ES" sz="2400" b="1" dirty="0" err="1" smtClean="0">
                <a:solidFill>
                  <a:srgbClr val="FFFF00"/>
                </a:solidFill>
                <a:latin typeface="Times New Roman" pitchFamily="18" charset="0"/>
                <a:cs typeface="Times New Roman" pitchFamily="18" charset="0"/>
              </a:rPr>
              <a:t>Cappechi</a:t>
            </a:r>
            <a:r>
              <a:rPr lang="es-ES" sz="2400" b="1" dirty="0" smtClean="0">
                <a:solidFill>
                  <a:srgbClr val="FFFF00"/>
                </a:solidFill>
                <a:latin typeface="Times New Roman" pitchFamily="18" charset="0"/>
                <a:cs typeface="Times New Roman" pitchFamily="18" charset="0"/>
              </a:rPr>
              <a:t>, Evans y </a:t>
            </a:r>
            <a:r>
              <a:rPr lang="es-ES" sz="2400" b="1" dirty="0" err="1" smtClean="0">
                <a:solidFill>
                  <a:srgbClr val="FFFF00"/>
                </a:solidFill>
                <a:latin typeface="Times New Roman" pitchFamily="18" charset="0"/>
                <a:cs typeface="Times New Roman" pitchFamily="18" charset="0"/>
              </a:rPr>
              <a:t>Smithies</a:t>
            </a:r>
            <a:r>
              <a:rPr lang="es-ES" sz="2400" b="1" dirty="0" smtClean="0">
                <a:solidFill>
                  <a:srgbClr val="FFFF00"/>
                </a:solidFill>
                <a:latin typeface="Times New Roman" pitchFamily="18" charset="0"/>
                <a:cs typeface="Times New Roman" pitchFamily="18" charset="0"/>
              </a:rPr>
              <a:t> (2007)</a:t>
            </a:r>
          </a:p>
          <a:p>
            <a:pPr algn="l"/>
            <a:endParaRPr lang="es-ES" sz="2400" b="1" dirty="0" smtClean="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648071"/>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¿CÓMO Y CUÁNDO SE EXPRESAN LOS GENES? (III)</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836712"/>
            <a:ext cx="8784976" cy="5832648"/>
          </a:xfrm>
          <a:solidFill>
            <a:srgbClr val="002060"/>
          </a:solidFill>
        </p:spPr>
        <p:txBody>
          <a:bodyPr>
            <a:normAutofit/>
          </a:bodyPr>
          <a:lstStyle/>
          <a:p>
            <a:pPr algn="l">
              <a:buFont typeface="Arial" pitchFamily="34" charset="0"/>
              <a:buChar char="•"/>
            </a:pPr>
            <a:endParaRPr lang="es-ES" sz="2400" b="1" dirty="0" smtClean="0">
              <a:solidFill>
                <a:srgbClr val="FFFF00"/>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Utilización del gen de la proteína fluorescente verde (GFP) para detectar la expresión de los genes (1994):</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Chalfie</a:t>
            </a:r>
            <a:r>
              <a:rPr lang="es-ES" sz="2400" b="1" dirty="0" smtClean="0">
                <a:solidFill>
                  <a:srgbClr val="FFFF00"/>
                </a:solidFill>
                <a:latin typeface="Times New Roman" pitchFamily="18" charset="0"/>
                <a:cs typeface="Times New Roman" pitchFamily="18" charset="0"/>
              </a:rPr>
              <a:t> (2008)</a:t>
            </a:r>
          </a:p>
          <a:p>
            <a:pPr algn="l">
              <a:buFont typeface="Arial" pitchFamily="34" charset="0"/>
              <a:buChar char="•"/>
            </a:pPr>
            <a:endParaRPr lang="es-ES" sz="2400" b="1" dirty="0" smtClean="0">
              <a:solidFill>
                <a:srgbClr val="FFFF00"/>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Reprogramación celular. Transferencia nuclear (clonación) (1962) e inducción de células troncales </a:t>
            </a:r>
            <a:r>
              <a:rPr lang="es-ES" sz="2400" b="1" dirty="0" err="1" smtClean="0">
                <a:solidFill>
                  <a:schemeClr val="bg1"/>
                </a:solidFill>
                <a:latin typeface="Times New Roman" pitchFamily="18" charset="0"/>
                <a:cs typeface="Times New Roman" pitchFamily="18" charset="0"/>
              </a:rPr>
              <a:t>pluripotentes</a:t>
            </a:r>
            <a:r>
              <a:rPr lang="es-ES" sz="2400" b="1" dirty="0" smtClean="0">
                <a:solidFill>
                  <a:schemeClr val="bg1"/>
                </a:solidFill>
                <a:latin typeface="Times New Roman" pitchFamily="18" charset="0"/>
                <a:cs typeface="Times New Roman" pitchFamily="18" charset="0"/>
              </a:rPr>
              <a:t> (2006): </a:t>
            </a:r>
            <a:r>
              <a:rPr lang="es-ES" sz="2400" b="1" dirty="0" err="1" smtClean="0">
                <a:solidFill>
                  <a:srgbClr val="FFFF00"/>
                </a:solidFill>
                <a:latin typeface="Times New Roman" pitchFamily="18" charset="0"/>
                <a:cs typeface="Times New Roman" pitchFamily="18" charset="0"/>
              </a:rPr>
              <a:t>Gurdon</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Yamanaka</a:t>
            </a:r>
            <a:r>
              <a:rPr lang="es-ES" sz="2400" b="1" dirty="0" smtClean="0">
                <a:solidFill>
                  <a:srgbClr val="FFFF00"/>
                </a:solidFill>
                <a:latin typeface="Times New Roman" pitchFamily="18" charset="0"/>
                <a:cs typeface="Times New Roman" pitchFamily="18" charset="0"/>
              </a:rPr>
              <a:t> (2012)</a:t>
            </a:r>
          </a:p>
          <a:p>
            <a:pPr algn="l">
              <a:buFont typeface="Arial" pitchFamily="34" charset="0"/>
              <a:buChar char="•"/>
            </a:pPr>
            <a:endParaRPr lang="es-ES" sz="2400" b="1" dirty="0" smtClean="0">
              <a:solidFill>
                <a:srgbClr val="FFFF00"/>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Mecanismos genéticos y moleculares que controlan el ritmo circadiano (1984, 1995):</a:t>
            </a:r>
            <a:r>
              <a:rPr lang="es-ES" sz="2400" b="1" dirty="0" smtClean="0">
                <a:solidFill>
                  <a:srgbClr val="FFFF00"/>
                </a:solidFill>
                <a:latin typeface="Times New Roman" pitchFamily="18" charset="0"/>
                <a:cs typeface="Times New Roman" pitchFamily="18" charset="0"/>
              </a:rPr>
              <a:t> Hall, </a:t>
            </a:r>
            <a:r>
              <a:rPr lang="es-ES" sz="2400" b="1" dirty="0" err="1" smtClean="0">
                <a:solidFill>
                  <a:srgbClr val="FFFF00"/>
                </a:solidFill>
                <a:latin typeface="Times New Roman" pitchFamily="18" charset="0"/>
                <a:cs typeface="Times New Roman" pitchFamily="18" charset="0"/>
              </a:rPr>
              <a:t>Rosbash</a:t>
            </a:r>
            <a:r>
              <a:rPr lang="es-ES" sz="2400" b="1" dirty="0" smtClean="0">
                <a:solidFill>
                  <a:srgbClr val="FFFF00"/>
                </a:solidFill>
                <a:latin typeface="Times New Roman" pitchFamily="18" charset="0"/>
                <a:cs typeface="Times New Roman" pitchFamily="18" charset="0"/>
              </a:rPr>
              <a:t> y Young (2017)</a:t>
            </a:r>
          </a:p>
          <a:p>
            <a:pPr algn="l">
              <a:buFont typeface="Arial" pitchFamily="34" charset="0"/>
              <a:buChar char="•"/>
            </a:pPr>
            <a:endParaRPr lang="es-ES" sz="2400" b="1" dirty="0" smtClean="0">
              <a:solidFill>
                <a:srgbClr val="FFFF00"/>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Cómo las células perciben y se adaptan a la disponibilidad del oxígeno (1991, 1995, 1999, 2001): </a:t>
            </a:r>
            <a:r>
              <a:rPr lang="es-ES" sz="2400" b="1" dirty="0" err="1" smtClean="0">
                <a:solidFill>
                  <a:srgbClr val="FFFF00"/>
                </a:solidFill>
                <a:latin typeface="Times New Roman" pitchFamily="18" charset="0"/>
                <a:cs typeface="Times New Roman" pitchFamily="18" charset="0"/>
              </a:rPr>
              <a:t>Kaelin</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Ratcliffe</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Semenza</a:t>
            </a:r>
            <a:r>
              <a:rPr lang="es-ES" sz="2400" b="1" dirty="0" smtClean="0">
                <a:solidFill>
                  <a:srgbClr val="FFFF00"/>
                </a:solidFill>
                <a:latin typeface="Times New Roman" pitchFamily="18" charset="0"/>
                <a:cs typeface="Times New Roman" pitchFamily="18" charset="0"/>
              </a:rPr>
              <a:t> (2019)</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648071"/>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¿CÓMO Y CUÁNDO SE EXPRESAN LOS GENES? </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836712"/>
            <a:ext cx="8784976" cy="5832648"/>
          </a:xfrm>
          <a:solidFill>
            <a:srgbClr val="002060"/>
          </a:solidFill>
        </p:spPr>
        <p:txBody>
          <a:bodyPr>
            <a:normAutofit fontScale="77500" lnSpcReduction="20000"/>
          </a:bodyPr>
          <a:lstStyle/>
          <a:p>
            <a:pPr algn="l"/>
            <a:r>
              <a:rPr lang="es-ES" sz="2400" b="1" dirty="0" smtClean="0">
                <a:solidFill>
                  <a:srgbClr val="FFFF00"/>
                </a:solidFill>
                <a:latin typeface="Times New Roman" pitchFamily="18" charset="0"/>
                <a:cs typeface="Times New Roman" pitchFamily="18" charset="0"/>
              </a:rPr>
              <a:t>¿CÓMO FUNCIONAN LOS GENES O CÓMO SE EXPRESA LA INFORMA-CIÓN GENÉTICA?</a:t>
            </a:r>
          </a:p>
          <a:p>
            <a:pPr algn="l"/>
            <a:r>
              <a:rPr lang="es-ES" sz="2400" b="1" dirty="0" smtClean="0">
                <a:solidFill>
                  <a:schemeClr val="bg1"/>
                </a:solidFill>
                <a:latin typeface="Times New Roman" pitchFamily="18" charset="0"/>
                <a:cs typeface="Times New Roman" pitchFamily="18" charset="0"/>
              </a:rPr>
              <a:t>Acierto metodológico: aproximar el fenotipo al genotipo. Control genético de las reacciones químicas. Análisis genético de las rutas metabólicas</a:t>
            </a: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Errores congénitos del metabolismo humano (</a:t>
            </a:r>
            <a:r>
              <a:rPr lang="es-ES" sz="2400" b="1" dirty="0" err="1" smtClean="0">
                <a:solidFill>
                  <a:schemeClr val="bg1"/>
                </a:solidFill>
                <a:latin typeface="Times New Roman" pitchFamily="18" charset="0"/>
                <a:cs typeface="Times New Roman" pitchFamily="18" charset="0"/>
              </a:rPr>
              <a:t>Garrod</a:t>
            </a:r>
            <a:r>
              <a:rPr lang="es-ES" sz="2400" b="1" dirty="0" smtClean="0">
                <a:solidFill>
                  <a:schemeClr val="bg1"/>
                </a:solidFill>
                <a:latin typeface="Times New Roman" pitchFamily="18" charset="0"/>
                <a:cs typeface="Times New Roman" pitchFamily="18" charset="0"/>
              </a:rPr>
              <a:t>)</a:t>
            </a:r>
          </a:p>
          <a:p>
            <a:pPr algn="l"/>
            <a:r>
              <a:rPr lang="es-ES" sz="2400" b="1" dirty="0" smtClean="0">
                <a:solidFill>
                  <a:schemeClr val="bg1"/>
                </a:solidFill>
                <a:latin typeface="Times New Roman" pitchFamily="18" charset="0"/>
                <a:cs typeface="Times New Roman" pitchFamily="18" charset="0"/>
              </a:rPr>
              <a:t>Análisis experimental                             Ojo compuesto </a:t>
            </a:r>
            <a:r>
              <a:rPr lang="es-ES" sz="2400" b="1" i="1" dirty="0" err="1" smtClean="0">
                <a:solidFill>
                  <a:schemeClr val="bg1"/>
                </a:solidFill>
                <a:latin typeface="Times New Roman" pitchFamily="18" charset="0"/>
                <a:cs typeface="Times New Roman" pitchFamily="18" charset="0"/>
              </a:rPr>
              <a:t>Drosophila</a:t>
            </a:r>
            <a:r>
              <a:rPr lang="es-ES" sz="2400" b="1" i="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Beadle</a:t>
            </a:r>
            <a:r>
              <a:rPr lang="es-ES" sz="2400" b="1" dirty="0" smtClean="0">
                <a:solidFill>
                  <a:schemeClr val="bg1"/>
                </a:solidFill>
                <a:latin typeface="Times New Roman" pitchFamily="18" charset="0"/>
                <a:cs typeface="Times New Roman" pitchFamily="18" charset="0"/>
              </a:rPr>
              <a:t>)                                                                                       Genética bioquímica       Pigmentos                                                                                	                                                   	                                                           	   		                                    Color de las flores                             	  	                           Mutantes nutricionales </a:t>
            </a:r>
            <a:r>
              <a:rPr lang="es-ES" sz="2400" b="1" i="1" dirty="0" err="1" smtClean="0">
                <a:solidFill>
                  <a:schemeClr val="bg1"/>
                </a:solidFill>
                <a:latin typeface="Times New Roman" pitchFamily="18" charset="0"/>
                <a:cs typeface="Times New Roman" pitchFamily="18" charset="0"/>
              </a:rPr>
              <a:t>Neurospora</a:t>
            </a:r>
            <a:r>
              <a:rPr lang="es-ES" sz="2400" b="1" i="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a:t>
            </a:r>
            <a:r>
              <a:rPr lang="es-ES" sz="2400" b="1" dirty="0" err="1" smtClean="0">
                <a:solidFill>
                  <a:srgbClr val="FFFF00"/>
                </a:solidFill>
                <a:latin typeface="Times New Roman" pitchFamily="18" charset="0"/>
                <a:cs typeface="Times New Roman" pitchFamily="18" charset="0"/>
              </a:rPr>
              <a:t>Beadle</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Tatum</a:t>
            </a:r>
            <a:r>
              <a:rPr lang="es-ES" sz="2400" b="1" dirty="0" smtClean="0">
                <a:solidFill>
                  <a:srgbClr val="FFFF00"/>
                </a:solidFill>
                <a:latin typeface="Times New Roman" pitchFamily="18" charset="0"/>
                <a:cs typeface="Times New Roman" pitchFamily="18" charset="0"/>
              </a:rPr>
              <a:t>, 1941)</a:t>
            </a:r>
            <a:r>
              <a:rPr lang="es-ES" sz="24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HIPÓTESIS UN GEN – UNA ENZIMA     </a:t>
            </a: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Relación informacional entre el gen y la enzima (proteína)                           </a:t>
            </a:r>
          </a:p>
          <a:p>
            <a:pPr algn="l"/>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 Relación gen – proteína (hemoglobinas humanas) (</a:t>
            </a:r>
            <a:r>
              <a:rPr lang="es-ES" sz="2400" b="1" dirty="0" smtClean="0">
                <a:solidFill>
                  <a:srgbClr val="FFFF00"/>
                </a:solidFill>
                <a:latin typeface="Times New Roman" pitchFamily="18" charset="0"/>
                <a:cs typeface="Times New Roman" pitchFamily="18" charset="0"/>
              </a:rPr>
              <a:t>Pauling</a:t>
            </a:r>
            <a:r>
              <a:rPr lang="es-ES" sz="2400" b="1" dirty="0" smtClean="0">
                <a:solidFill>
                  <a:schemeClr val="bg1"/>
                </a:solidFill>
                <a:latin typeface="Times New Roman" pitchFamily="18" charset="0"/>
                <a:cs typeface="Times New Roman" pitchFamily="18" charset="0"/>
              </a:rPr>
              <a:t>, 1949)</a:t>
            </a:r>
          </a:p>
          <a:p>
            <a:pPr algn="l"/>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 Especificidad funcional de las proteínas (</a:t>
            </a:r>
            <a:r>
              <a:rPr lang="es-ES" sz="2400" b="1" dirty="0" err="1" smtClean="0">
                <a:solidFill>
                  <a:srgbClr val="FFFF00"/>
                </a:solidFill>
                <a:latin typeface="Times New Roman" pitchFamily="18" charset="0"/>
                <a:cs typeface="Times New Roman" pitchFamily="18" charset="0"/>
              </a:rPr>
              <a:t>Sanger</a:t>
            </a:r>
            <a:r>
              <a:rPr lang="es-ES" sz="2400" b="1" dirty="0" smtClean="0">
                <a:solidFill>
                  <a:schemeClr val="bg1"/>
                </a:solidFill>
                <a:latin typeface="Times New Roman" pitchFamily="18" charset="0"/>
                <a:cs typeface="Times New Roman" pitchFamily="18" charset="0"/>
              </a:rPr>
              <a:t>, 1955; </a:t>
            </a:r>
            <a:r>
              <a:rPr lang="es-ES" sz="2400" b="1" dirty="0" err="1" smtClean="0">
                <a:solidFill>
                  <a:schemeClr val="bg1"/>
                </a:solidFill>
                <a:latin typeface="Times New Roman" pitchFamily="18" charset="0"/>
                <a:cs typeface="Times New Roman" pitchFamily="18" charset="0"/>
              </a:rPr>
              <a:t>Ingram</a:t>
            </a:r>
            <a:r>
              <a:rPr lang="es-ES" sz="2400" b="1" dirty="0" smtClean="0">
                <a:solidFill>
                  <a:schemeClr val="bg1"/>
                </a:solidFill>
                <a:latin typeface="Times New Roman" pitchFamily="18" charset="0"/>
                <a:cs typeface="Times New Roman" pitchFamily="18" charset="0"/>
              </a:rPr>
              <a:t>, 1956)</a:t>
            </a:r>
          </a:p>
          <a:p>
            <a:pPr algn="l"/>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 Comparación estructura química  de los genes (ADN, </a:t>
            </a:r>
            <a:r>
              <a:rPr lang="es-ES" sz="2400" b="1" dirty="0" err="1" smtClean="0">
                <a:solidFill>
                  <a:schemeClr val="bg1"/>
                </a:solidFill>
                <a:latin typeface="Times New Roman" pitchFamily="18" charset="0"/>
                <a:cs typeface="Times New Roman" pitchFamily="18" charset="0"/>
              </a:rPr>
              <a:t>polinucleótido</a:t>
            </a:r>
            <a:r>
              <a:rPr lang="es-ES" sz="2400" b="1" dirty="0" smtClean="0">
                <a:solidFill>
                  <a:schemeClr val="bg1"/>
                </a:solidFill>
                <a:latin typeface="Times New Roman" pitchFamily="18" charset="0"/>
                <a:cs typeface="Times New Roman" pitchFamily="18" charset="0"/>
              </a:rPr>
              <a:t>)  y las                     	proteínas (</a:t>
            </a:r>
            <a:r>
              <a:rPr lang="es-ES" sz="2400" b="1" dirty="0" err="1" smtClean="0">
                <a:solidFill>
                  <a:schemeClr val="bg1"/>
                </a:solidFill>
                <a:latin typeface="Times New Roman" pitchFamily="18" charset="0"/>
                <a:cs typeface="Times New Roman" pitchFamily="18" charset="0"/>
              </a:rPr>
              <a:t>polipéptido</a:t>
            </a:r>
            <a:r>
              <a:rPr lang="es-ES" sz="2400" b="1" dirty="0" smtClean="0">
                <a:solidFill>
                  <a:schemeClr val="bg1"/>
                </a:solidFill>
                <a:latin typeface="Times New Roman" pitchFamily="18" charset="0"/>
                <a:cs typeface="Times New Roman" pitchFamily="18" charset="0"/>
              </a:rPr>
              <a:t>)</a:t>
            </a:r>
          </a:p>
          <a:p>
            <a:endParaRPr lang="es-ES" sz="2400" b="1" dirty="0" smtClean="0">
              <a:solidFill>
                <a:srgbClr val="FFFF00"/>
              </a:solidFill>
              <a:latin typeface="Times New Roman" pitchFamily="18" charset="0"/>
              <a:cs typeface="Times New Roman" pitchFamily="18" charset="0"/>
            </a:endParaRPr>
          </a:p>
          <a:p>
            <a:r>
              <a:rPr lang="es-ES" sz="3100" b="1" dirty="0" smtClean="0">
                <a:solidFill>
                  <a:srgbClr val="FFFF00"/>
                </a:solidFill>
                <a:latin typeface="Times New Roman" pitchFamily="18" charset="0"/>
                <a:cs typeface="Times New Roman" pitchFamily="18" charset="0"/>
              </a:rPr>
              <a:t>HIPÓTESIS DE LA SECUENCIA (CRICK, 1958)</a:t>
            </a:r>
          </a:p>
        </p:txBody>
      </p:sp>
      <p:sp>
        <p:nvSpPr>
          <p:cNvPr id="4" name="3 Abrir llave"/>
          <p:cNvSpPr/>
          <p:nvPr/>
        </p:nvSpPr>
        <p:spPr>
          <a:xfrm>
            <a:off x="2555776" y="2276872"/>
            <a:ext cx="144016" cy="1368152"/>
          </a:xfrm>
          <a:prstGeom prst="leftBrace">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s-ES" dirty="0">
              <a:solidFill>
                <a:schemeClr val="bg1"/>
              </a:solidFill>
            </a:endParaRPr>
          </a:p>
        </p:txBody>
      </p:sp>
      <p:sp>
        <p:nvSpPr>
          <p:cNvPr id="6" name="5 Abrir llave"/>
          <p:cNvSpPr/>
          <p:nvPr/>
        </p:nvSpPr>
        <p:spPr>
          <a:xfrm>
            <a:off x="3923928" y="2492896"/>
            <a:ext cx="216024" cy="936104"/>
          </a:xfrm>
          <a:prstGeom prst="leftBrace">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a:stretch>
            <a:fillRect/>
          </a:stretch>
        </p:blipFill>
        <p:spPr bwMode="auto">
          <a:xfrm>
            <a:off x="179513" y="1"/>
            <a:ext cx="8964486" cy="67233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648071"/>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¿CÓMO Y CUÁNDO SE EXPRESAN LOS GENES? </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836712"/>
            <a:ext cx="8784976" cy="5832648"/>
          </a:xfrm>
          <a:solidFill>
            <a:srgbClr val="002060"/>
          </a:solidFill>
        </p:spPr>
        <p:txBody>
          <a:bodyPr>
            <a:normAutofit/>
          </a:bodyPr>
          <a:lstStyle/>
          <a:p>
            <a:endParaRPr lang="es-ES" sz="2400" b="1" dirty="0" smtClean="0">
              <a:solidFill>
                <a:srgbClr val="FFFF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r>
              <a:rPr lang="es-ES" sz="2400" b="1" dirty="0" smtClean="0">
                <a:solidFill>
                  <a:srgbClr val="FFFF00"/>
                </a:solidFill>
                <a:latin typeface="Times New Roman" pitchFamily="18" charset="0"/>
                <a:cs typeface="Times New Roman" pitchFamily="18" charset="0"/>
              </a:rPr>
              <a:t>HIPÓTESIS UN GEN – UNA ENZIMA</a:t>
            </a:r>
          </a:p>
          <a:p>
            <a:endParaRPr lang="es-ES" sz="2400" b="1" dirty="0" smtClean="0">
              <a:solidFill>
                <a:srgbClr val="FFFF00"/>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George W. BEADLE y Edward L. TATUM</a:t>
            </a:r>
            <a:r>
              <a:rPr lang="es-ES" sz="2400" b="1" dirty="0" smtClean="0">
                <a:solidFill>
                  <a:schemeClr val="bg1"/>
                </a:solidFill>
                <a:latin typeface="Times New Roman" pitchFamily="18" charset="0"/>
                <a:cs typeface="Times New Roman" pitchFamily="18" charset="0"/>
              </a:rPr>
              <a:t> recibieron el Premio Nobel en Fisiología o Medicina 1958 “por su descubrimiento de que los genes actúan regulando sucesos químicos definidos” </a:t>
            </a:r>
          </a:p>
          <a:p>
            <a:endParaRPr lang="es-ES" sz="2400" b="1" dirty="0" smtClean="0">
              <a:solidFill>
                <a:srgbClr val="FFFF00"/>
              </a:solidFill>
              <a:latin typeface="Times New Roman" pitchFamily="18" charset="0"/>
              <a:cs typeface="Times New Roman" pitchFamily="18" charset="0"/>
            </a:endParaRPr>
          </a:p>
          <a:p>
            <a:endParaRPr lang="es-ES" sz="2400" b="1" dirty="0" smtClean="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George W. </a:t>
            </a:r>
            <a:r>
              <a:rPr lang="es-ES" sz="3200" b="1" dirty="0" err="1" smtClean="0">
                <a:solidFill>
                  <a:srgbClr val="FFFF00"/>
                </a:solidFill>
                <a:latin typeface="Times New Roman" pitchFamily="18" charset="0"/>
                <a:cs typeface="Times New Roman" pitchFamily="18" charset="0"/>
              </a:rPr>
              <a:t>Beadle</a:t>
            </a:r>
            <a:r>
              <a:rPr lang="es-ES" sz="3200" b="1" dirty="0" smtClean="0">
                <a:solidFill>
                  <a:srgbClr val="FFFF00"/>
                </a:solidFill>
                <a:latin typeface="Times New Roman" pitchFamily="18" charset="0"/>
                <a:cs typeface="Times New Roman" pitchFamily="18" charset="0"/>
              </a:rPr>
              <a:t>       Edward L. </a:t>
            </a:r>
            <a:r>
              <a:rPr lang="es-ES" sz="3200" b="1" dirty="0" err="1" smtClean="0">
                <a:solidFill>
                  <a:srgbClr val="FFFF00"/>
                </a:solidFill>
                <a:latin typeface="Times New Roman" pitchFamily="18" charset="0"/>
                <a:cs typeface="Times New Roman" pitchFamily="18" charset="0"/>
              </a:rPr>
              <a:t>Tatum</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2530" name="Picture 2"/>
          <p:cNvPicPr>
            <a:picLocks noChangeAspect="1" noChangeArrowheads="1"/>
          </p:cNvPicPr>
          <p:nvPr/>
        </p:nvPicPr>
        <p:blipFill>
          <a:blip r:embed="rId2" cstate="print"/>
          <a:srcRect l="30698" t="30971" r="30996" b="18839"/>
          <a:stretch>
            <a:fillRect/>
          </a:stretch>
        </p:blipFill>
        <p:spPr bwMode="auto">
          <a:xfrm>
            <a:off x="1361643" y="1188279"/>
            <a:ext cx="6810757" cy="48075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1"/>
            <a:ext cx="8352928"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El color de las flores</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 name="Picture 2"/>
          <p:cNvPicPr>
            <a:picLocks noChangeAspect="1" noChangeArrowheads="1"/>
          </p:cNvPicPr>
          <p:nvPr/>
        </p:nvPicPr>
        <p:blipFill>
          <a:blip r:embed="rId2" cstate="print"/>
          <a:srcRect l="52849" t="17259" r="2876" b="25627"/>
          <a:stretch>
            <a:fillRect/>
          </a:stretch>
        </p:blipFill>
        <p:spPr bwMode="auto">
          <a:xfrm>
            <a:off x="441360" y="1124744"/>
            <a:ext cx="3482568" cy="2394265"/>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l="42252" t="47923" r="24542" b="20923"/>
          <a:stretch>
            <a:fillRect/>
          </a:stretch>
        </p:blipFill>
        <p:spPr bwMode="auto">
          <a:xfrm>
            <a:off x="4067944" y="1124744"/>
            <a:ext cx="4752528" cy="2376264"/>
          </a:xfrm>
          <a:prstGeom prst="rect">
            <a:avLst/>
          </a:prstGeom>
          <a:noFill/>
          <a:ln w="9525">
            <a:noFill/>
            <a:miter lim="800000"/>
            <a:headEnd/>
            <a:tailEnd/>
          </a:ln>
        </p:spPr>
      </p:pic>
      <p:pic>
        <p:nvPicPr>
          <p:cNvPr id="6" name="Picture 4"/>
          <p:cNvPicPr>
            <a:picLocks noChangeAspect="1" noChangeArrowheads="1"/>
          </p:cNvPicPr>
          <p:nvPr/>
        </p:nvPicPr>
        <p:blipFill>
          <a:blip r:embed="rId4" cstate="print"/>
          <a:srcRect l="53321" t="15731" r="3512" b="28193"/>
          <a:stretch>
            <a:fillRect/>
          </a:stretch>
        </p:blipFill>
        <p:spPr bwMode="auto">
          <a:xfrm>
            <a:off x="467544" y="3905361"/>
            <a:ext cx="3024336" cy="2093771"/>
          </a:xfrm>
          <a:prstGeom prst="rect">
            <a:avLst/>
          </a:prstGeom>
          <a:noFill/>
          <a:ln w="9525">
            <a:noFill/>
            <a:miter lim="800000"/>
            <a:headEnd/>
            <a:tailEnd/>
          </a:ln>
        </p:spPr>
      </p:pic>
      <p:pic>
        <p:nvPicPr>
          <p:cNvPr id="7" name="Picture 5"/>
          <p:cNvPicPr>
            <a:picLocks noChangeAspect="1" noChangeArrowheads="1"/>
          </p:cNvPicPr>
          <p:nvPr/>
        </p:nvPicPr>
        <p:blipFill>
          <a:blip r:embed="rId5" cstate="print"/>
          <a:srcRect l="56641" t="17808" r="17348" b="43769"/>
          <a:stretch>
            <a:fillRect/>
          </a:stretch>
        </p:blipFill>
        <p:spPr bwMode="auto">
          <a:xfrm>
            <a:off x="6228185" y="3933056"/>
            <a:ext cx="2592288" cy="2040737"/>
          </a:xfrm>
          <a:prstGeom prst="rect">
            <a:avLst/>
          </a:prstGeom>
          <a:noFill/>
          <a:ln w="9525">
            <a:noFill/>
            <a:miter lim="800000"/>
            <a:headEnd/>
            <a:tailEnd/>
          </a:ln>
        </p:spPr>
      </p:pic>
      <p:pic>
        <p:nvPicPr>
          <p:cNvPr id="21510" name="Picture 6"/>
          <p:cNvPicPr>
            <a:picLocks noChangeAspect="1" noChangeArrowheads="1"/>
          </p:cNvPicPr>
          <p:nvPr/>
        </p:nvPicPr>
        <p:blipFill>
          <a:blip r:embed="rId6" cstate="print"/>
          <a:srcRect l="68817" t="31308" r="16240" b="37539"/>
          <a:stretch>
            <a:fillRect/>
          </a:stretch>
        </p:blipFill>
        <p:spPr bwMode="auto">
          <a:xfrm>
            <a:off x="3923928" y="3933056"/>
            <a:ext cx="1944216" cy="21602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1506" name="Picture 2"/>
          <p:cNvPicPr>
            <a:picLocks noChangeAspect="1" noChangeArrowheads="1"/>
          </p:cNvPicPr>
          <p:nvPr/>
        </p:nvPicPr>
        <p:blipFill>
          <a:blip r:embed="rId2" cstate="print"/>
          <a:srcRect l="18304" t="39336" r="55219" b="13611"/>
          <a:stretch>
            <a:fillRect/>
          </a:stretch>
        </p:blipFill>
        <p:spPr bwMode="auto">
          <a:xfrm>
            <a:off x="5292080" y="1196752"/>
            <a:ext cx="2701099" cy="2586160"/>
          </a:xfrm>
          <a:prstGeom prst="rect">
            <a:avLst/>
          </a:prstGeom>
          <a:noFill/>
          <a:ln w="9525">
            <a:noFill/>
            <a:miter lim="800000"/>
            <a:headEnd/>
            <a:tailEnd/>
          </a:ln>
        </p:spPr>
      </p:pic>
      <p:pic>
        <p:nvPicPr>
          <p:cNvPr id="21507" name="Picture 3"/>
          <p:cNvPicPr>
            <a:picLocks noChangeAspect="1" noChangeArrowheads="1"/>
          </p:cNvPicPr>
          <p:nvPr/>
        </p:nvPicPr>
        <p:blipFill>
          <a:blip r:embed="rId3" cstate="print"/>
          <a:srcRect l="22960" t="47909" r="60140" b="19677"/>
          <a:stretch>
            <a:fillRect/>
          </a:stretch>
        </p:blipFill>
        <p:spPr bwMode="auto">
          <a:xfrm>
            <a:off x="5292080" y="3861048"/>
            <a:ext cx="2736304" cy="2827514"/>
          </a:xfrm>
          <a:prstGeom prst="rect">
            <a:avLst/>
          </a:prstGeom>
          <a:noFill/>
          <a:ln w="9525">
            <a:noFill/>
            <a:miter lim="800000"/>
            <a:headEnd/>
            <a:tailEnd/>
          </a:ln>
        </p:spPr>
      </p:pic>
      <p:pic>
        <p:nvPicPr>
          <p:cNvPr id="21508" name="Picture 4"/>
          <p:cNvPicPr>
            <a:picLocks noChangeAspect="1" noChangeArrowheads="1"/>
          </p:cNvPicPr>
          <p:nvPr/>
        </p:nvPicPr>
        <p:blipFill>
          <a:blip r:embed="rId4" cstate="print"/>
          <a:srcRect l="18453" t="40589" r="55634" b="12357"/>
          <a:stretch>
            <a:fillRect/>
          </a:stretch>
        </p:blipFill>
        <p:spPr bwMode="auto">
          <a:xfrm>
            <a:off x="1331640" y="3857917"/>
            <a:ext cx="2808312" cy="2747262"/>
          </a:xfrm>
          <a:prstGeom prst="rect">
            <a:avLst/>
          </a:prstGeom>
          <a:noFill/>
          <a:ln w="9525">
            <a:noFill/>
            <a:miter lim="800000"/>
            <a:headEnd/>
            <a:tailEnd/>
          </a:ln>
        </p:spPr>
      </p:pic>
      <p:pic>
        <p:nvPicPr>
          <p:cNvPr id="21509" name="Picture 5"/>
          <p:cNvPicPr>
            <a:picLocks noChangeAspect="1" noChangeArrowheads="1"/>
          </p:cNvPicPr>
          <p:nvPr/>
        </p:nvPicPr>
        <p:blipFill>
          <a:blip r:embed="rId5" cstate="print"/>
          <a:srcRect l="9577" t="41825" r="52680" b="14258"/>
          <a:stretch>
            <a:fillRect/>
          </a:stretch>
        </p:blipFill>
        <p:spPr bwMode="auto">
          <a:xfrm>
            <a:off x="899592" y="1395580"/>
            <a:ext cx="3600400" cy="22569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79388" y="260350"/>
            <a:ext cx="8640762" cy="1224434"/>
          </a:xfrm>
          <a:solidFill>
            <a:srgbClr val="FF0000"/>
          </a:solidFill>
        </p:spPr>
        <p:txBody>
          <a:bodyPr>
            <a:normAutofit/>
          </a:bodyPr>
          <a:lstStyle/>
          <a:p>
            <a:pPr eaLnBrk="1" hangingPunct="1"/>
            <a:r>
              <a:rPr lang="es-ES" sz="2800" b="1" dirty="0" smtClean="0">
                <a:solidFill>
                  <a:srgbClr val="FFFF00"/>
                </a:solidFill>
                <a:latin typeface="Times New Roman" pitchFamily="18" charset="0"/>
                <a:cs typeface="Times New Roman" pitchFamily="18" charset="0"/>
              </a:rPr>
              <a:t>CONTROL GENÉTICO RUTAS METABÓLICAS  MUTANTES NUTRICIONALES </a:t>
            </a:r>
            <a:r>
              <a:rPr lang="es-ES" sz="2800" b="1" i="1" dirty="0" smtClean="0">
                <a:solidFill>
                  <a:srgbClr val="FFFF00"/>
                </a:solidFill>
                <a:latin typeface="Times New Roman" pitchFamily="18" charset="0"/>
                <a:cs typeface="Times New Roman" pitchFamily="18" charset="0"/>
              </a:rPr>
              <a:t>NEUROSPORA</a:t>
            </a:r>
          </a:p>
        </p:txBody>
      </p:sp>
      <p:sp>
        <p:nvSpPr>
          <p:cNvPr id="24579" name="Rectangle 3"/>
          <p:cNvSpPr>
            <a:spLocks noGrp="1" noChangeArrowheads="1"/>
          </p:cNvSpPr>
          <p:nvPr>
            <p:ph type="body" idx="1"/>
          </p:nvPr>
        </p:nvSpPr>
        <p:spPr>
          <a:xfrm>
            <a:off x="179388" y="1772816"/>
            <a:ext cx="8713787" cy="4969297"/>
          </a:xfrm>
          <a:solidFill>
            <a:srgbClr val="002060"/>
          </a:solidFill>
        </p:spPr>
        <p:txBody>
          <a:bodyPr/>
          <a:lstStyle/>
          <a:p>
            <a:pPr>
              <a:buFontTx/>
              <a:buNone/>
              <a:defRPr/>
            </a:pPr>
            <a:endParaRPr lang="es-ES" sz="2800" b="1" dirty="0" smtClean="0">
              <a:solidFill>
                <a:schemeClr val="bg1"/>
              </a:solidFill>
            </a:endParaRPr>
          </a:p>
          <a:p>
            <a:pPr>
              <a:buFontTx/>
              <a:buNone/>
              <a:defRPr/>
            </a:pPr>
            <a:endParaRPr lang="es-ES" sz="2800" b="1" dirty="0" smtClean="0">
              <a:solidFill>
                <a:schemeClr val="bg1"/>
              </a:solidFill>
            </a:endParaRPr>
          </a:p>
          <a:p>
            <a:pPr>
              <a:buFontTx/>
              <a:buNone/>
              <a:defRPr/>
            </a:pPr>
            <a:r>
              <a:rPr lang="es-ES" sz="2800" b="1" dirty="0" smtClean="0">
                <a:solidFill>
                  <a:schemeClr val="bg1"/>
                </a:solidFill>
              </a:rPr>
              <a:t> </a:t>
            </a:r>
            <a:r>
              <a:rPr lang="es-ES" sz="2800" b="1" dirty="0" smtClean="0">
                <a:solidFill>
                  <a:schemeClr val="bg1"/>
                </a:solidFill>
                <a:latin typeface="Times New Roman" pitchFamily="18" charset="0"/>
                <a:cs typeface="Times New Roman" pitchFamily="18" charset="0"/>
              </a:rPr>
              <a:t>Producto   →    A     →   B     →    C     →      </a:t>
            </a:r>
            <a:r>
              <a:rPr lang="es-ES" sz="2800" b="1" dirty="0" smtClean="0">
                <a:solidFill>
                  <a:schemeClr val="accent1">
                    <a:lumMod val="60000"/>
                    <a:lumOff val="40000"/>
                  </a:schemeClr>
                </a:solidFill>
                <a:latin typeface="Times New Roman" pitchFamily="18" charset="0"/>
                <a:cs typeface="Times New Roman" pitchFamily="18" charset="0"/>
              </a:rPr>
              <a:t>Producto </a:t>
            </a:r>
            <a:r>
              <a:rPr lang="es-ES" sz="2800" b="1" dirty="0" smtClean="0">
                <a:solidFill>
                  <a:schemeClr val="bg1"/>
                </a:solidFill>
                <a:latin typeface="Times New Roman" pitchFamily="18" charset="0"/>
                <a:cs typeface="Times New Roman" pitchFamily="18" charset="0"/>
              </a:rPr>
              <a:t>         inicial       ↑              ↑             ↑             ↑       </a:t>
            </a:r>
            <a:r>
              <a:rPr lang="es-ES" sz="2800" b="1" dirty="0" smtClean="0">
                <a:solidFill>
                  <a:schemeClr val="accent1">
                    <a:lumMod val="60000"/>
                    <a:lumOff val="40000"/>
                  </a:schemeClr>
                </a:solidFill>
                <a:latin typeface="Times New Roman" pitchFamily="18" charset="0"/>
                <a:cs typeface="Times New Roman" pitchFamily="18" charset="0"/>
              </a:rPr>
              <a:t> final  </a:t>
            </a:r>
            <a:r>
              <a:rPr lang="es-ES" sz="28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 enzima 1   enzima 2   enzima 3   enzima 4</a:t>
            </a:r>
          </a:p>
          <a:p>
            <a:pPr>
              <a:buFontTx/>
              <a:buNone/>
              <a:defRPr/>
            </a:pPr>
            <a:r>
              <a:rPr lang="es-ES" sz="2400" b="1" dirty="0" smtClean="0">
                <a:solidFill>
                  <a:schemeClr val="bg1"/>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 ↑              ↑             ↑             ↑</a:t>
            </a:r>
          </a:p>
          <a:p>
            <a:pPr>
              <a:buFontTx/>
              <a:buNone/>
              <a:defRPr/>
            </a:pPr>
            <a:r>
              <a:rPr lang="es-ES" sz="2400" b="1" dirty="0" smtClean="0">
                <a:solidFill>
                  <a:schemeClr val="bg1"/>
                </a:solidFill>
                <a:latin typeface="Times New Roman" pitchFamily="18" charset="0"/>
                <a:cs typeface="Times New Roman" pitchFamily="18" charset="0"/>
              </a:rPr>
              <a:t>	                 </a:t>
            </a:r>
            <a:r>
              <a:rPr lang="es-ES" sz="2400" b="1" dirty="0" smtClean="0">
                <a:solidFill>
                  <a:srgbClr val="FF0000"/>
                </a:solidFill>
                <a:latin typeface="Times New Roman" pitchFamily="18" charset="0"/>
                <a:cs typeface="Times New Roman" pitchFamily="18" charset="0"/>
              </a:rPr>
              <a:t>Gen 1         Gen 2       Gen 3        Gen 4</a:t>
            </a:r>
          </a:p>
          <a:p>
            <a:pPr>
              <a:buFontTx/>
              <a:buNone/>
              <a:defRPr/>
            </a:pPr>
            <a:r>
              <a:rPr lang="es-ES" sz="2400" b="1" dirty="0" smtClean="0">
                <a:solidFill>
                  <a:schemeClr val="bg1"/>
                </a:solidFill>
                <a:latin typeface="Times New Roman" pitchFamily="18" charset="0"/>
                <a:cs typeface="Times New Roman" pitchFamily="18" charset="0"/>
              </a:rPr>
              <a:t>                      </a:t>
            </a:r>
          </a:p>
          <a:p>
            <a:pPr>
              <a:buFontTx/>
              <a:buNone/>
              <a:defRPr/>
            </a:pPr>
            <a:r>
              <a:rPr lang="es-ES" sz="2400" b="1" dirty="0" smtClean="0">
                <a:solidFill>
                  <a:schemeClr val="bg1"/>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  </a:t>
            </a:r>
            <a:r>
              <a:rPr lang="es-ES" sz="2800" b="1" dirty="0" smtClean="0">
                <a:solidFill>
                  <a:schemeClr val="bg1"/>
                </a:solidFill>
              </a:rPr>
              <a:t>          </a:t>
            </a:r>
          </a:p>
          <a:p>
            <a:pPr>
              <a:buFontTx/>
              <a:buNone/>
              <a:defRPr/>
            </a:pPr>
            <a:endParaRPr lang="es-ES" sz="2400" dirty="0" smtClean="0">
              <a:solidFill>
                <a:schemeClr val="bg1"/>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23850" y="0"/>
            <a:ext cx="8569325" cy="765175"/>
          </a:xfrm>
          <a:solidFill>
            <a:srgbClr val="FF3300"/>
          </a:solidFill>
        </p:spPr>
        <p:txBody>
          <a:bodyPr>
            <a:normAutofit fontScale="90000"/>
          </a:bodyPr>
          <a:lstStyle/>
          <a:p>
            <a:pPr eaLnBrk="1" hangingPunct="1"/>
            <a:r>
              <a:rPr lang="es-ES" sz="2800" b="1" dirty="0" smtClean="0">
                <a:solidFill>
                  <a:srgbClr val="FFFF00"/>
                </a:solidFill>
                <a:latin typeface="Times New Roman" pitchFamily="18" charset="0"/>
                <a:cs typeface="Times New Roman" pitchFamily="18" charset="0"/>
              </a:rPr>
              <a:t>EL DOGMA CENTRAL DE LA BIOLOGÍA MOLECULAR</a:t>
            </a:r>
          </a:p>
        </p:txBody>
      </p:sp>
      <p:sp>
        <p:nvSpPr>
          <p:cNvPr id="26627" name="Rectangle 3"/>
          <p:cNvSpPr>
            <a:spLocks noGrp="1" noChangeArrowheads="1"/>
          </p:cNvSpPr>
          <p:nvPr>
            <p:ph type="body" idx="1"/>
          </p:nvPr>
        </p:nvSpPr>
        <p:spPr>
          <a:xfrm>
            <a:off x="323850" y="908050"/>
            <a:ext cx="8569325" cy="5761038"/>
          </a:xfrm>
          <a:solidFill>
            <a:srgbClr val="002060"/>
          </a:solidFill>
          <a:ln>
            <a:solidFill>
              <a:schemeClr val="bg1"/>
            </a:solidFill>
          </a:ln>
        </p:spPr>
        <p:txBody>
          <a:bodyPr/>
          <a:lstStyle/>
          <a:p>
            <a:pPr eaLnBrk="1" hangingPunct="1">
              <a:buFontTx/>
              <a:buNone/>
            </a:pPr>
            <a:r>
              <a:rPr lang="es-ES" b="1" dirty="0" smtClean="0">
                <a:solidFill>
                  <a:srgbClr val="FFFF00"/>
                </a:solidFill>
              </a:rPr>
              <a:t>             </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5’                                               3’</a:t>
            </a:r>
          </a:p>
          <a:p>
            <a:pPr eaLnBrk="1" hangingPunct="1">
              <a:buFontTx/>
              <a:buNone/>
            </a:pPr>
            <a:r>
              <a:rPr lang="es-ES" sz="1800"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ADN  </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3’</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5’</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hélice codificadora</a:t>
            </a:r>
            <a:r>
              <a:rPr lang="es-ES" b="1" dirty="0" smtClean="0">
                <a:solidFill>
                  <a:srgbClr val="FFFF00"/>
                </a:solidFill>
                <a:latin typeface="Times New Roman" pitchFamily="18" charset="0"/>
                <a:cs typeface="Times New Roman" pitchFamily="18" charset="0"/>
              </a:rPr>
              <a:t>  	       </a:t>
            </a:r>
            <a:r>
              <a:rPr lang="es-ES" sz="2400" b="1" dirty="0" smtClean="0">
                <a:solidFill>
                  <a:srgbClr val="FF0000"/>
                </a:solidFill>
                <a:latin typeface="Times New Roman" pitchFamily="18" charset="0"/>
                <a:cs typeface="Times New Roman" pitchFamily="18" charset="0"/>
              </a:rPr>
              <a:t>replicación</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(secuencia de bases 							nitrogenadas)</a:t>
            </a:r>
          </a:p>
          <a:p>
            <a:pPr eaLnBrk="1" hangingPunct="1">
              <a:buFontTx/>
              <a:buNone/>
            </a:pPr>
            <a:r>
              <a:rPr lang="es-ES" sz="2400" b="1" dirty="0" smtClean="0">
                <a:solidFill>
                  <a:srgbClr val="FFFF00"/>
                </a:solidFill>
                <a:latin typeface="Times New Roman" pitchFamily="18" charset="0"/>
                <a:cs typeface="Times New Roman" pitchFamily="18" charset="0"/>
              </a:rPr>
              <a:t>                                         </a:t>
            </a:r>
            <a:r>
              <a:rPr lang="es-ES" sz="2400" b="1" dirty="0" smtClean="0">
                <a:solidFill>
                  <a:srgbClr val="FF3300"/>
                </a:solidFill>
                <a:latin typeface="Times New Roman" pitchFamily="18" charset="0"/>
                <a:cs typeface="Times New Roman" pitchFamily="18" charset="0"/>
              </a:rPr>
              <a:t>transcripción</a:t>
            </a:r>
          </a:p>
          <a:p>
            <a:pPr eaLnBrk="1" hangingPunct="1">
              <a:buFontTx/>
              <a:buNone/>
            </a:pPr>
            <a:endParaRPr lang="es-ES" b="1" dirty="0" smtClean="0">
              <a:solidFill>
                <a:srgbClr val="FF3300"/>
              </a:solidFill>
              <a:latin typeface="Times New Roman" pitchFamily="18" charset="0"/>
              <a:cs typeface="Times New Roman" pitchFamily="18" charset="0"/>
            </a:endParaRPr>
          </a:p>
          <a:p>
            <a:pPr eaLnBrk="1" hangingPunct="1">
              <a:buFontTx/>
              <a:buNone/>
            </a:pPr>
            <a:r>
              <a:rPr lang="es-ES" b="1" dirty="0" smtClean="0">
                <a:solidFill>
                  <a:srgbClr val="FFFF00"/>
                </a:solidFill>
                <a:latin typeface="Times New Roman" pitchFamily="18" charset="0"/>
                <a:cs typeface="Times New Roman" pitchFamily="18" charset="0"/>
              </a:rPr>
              <a:t> </a:t>
            </a:r>
            <a:r>
              <a:rPr lang="es-ES" sz="2800" b="1" dirty="0" err="1" smtClean="0">
                <a:solidFill>
                  <a:srgbClr val="FFFF00"/>
                </a:solidFill>
                <a:latin typeface="Times New Roman" pitchFamily="18" charset="0"/>
                <a:cs typeface="Times New Roman" pitchFamily="18" charset="0"/>
              </a:rPr>
              <a:t>ARNm</a:t>
            </a:r>
            <a:r>
              <a:rPr lang="es-ES" sz="2800" b="1" dirty="0" smtClean="0">
                <a:solidFill>
                  <a:srgbClr val="FFFF00"/>
                </a:solidFill>
                <a:latin typeface="Times New Roman" pitchFamily="18" charset="0"/>
                <a:cs typeface="Times New Roman" pitchFamily="18" charset="0"/>
              </a:rPr>
              <a:t>  </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5’</a:t>
            </a:r>
            <a:r>
              <a:rPr lang="es-ES" b="1" dirty="0" smtClean="0">
                <a:solidFill>
                  <a:srgbClr val="FFFF00"/>
                </a:solidFill>
                <a:latin typeface="Times New Roman" pitchFamily="18" charset="0"/>
                <a:cs typeface="Times New Roman" pitchFamily="18" charset="0"/>
              </a:rPr>
              <a:t>                         </a:t>
            </a:r>
            <a:r>
              <a:rPr lang="es-ES" sz="1600" b="1" dirty="0" smtClean="0">
                <a:solidFill>
                  <a:srgbClr val="FFFF00"/>
                </a:solidFill>
                <a:latin typeface="Times New Roman" pitchFamily="18" charset="0"/>
                <a:cs typeface="Times New Roman" pitchFamily="18" charset="0"/>
              </a:rPr>
              <a:t>3’</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(secuencia de bases     	  					nitrogenadas)</a:t>
            </a:r>
          </a:p>
          <a:p>
            <a:pPr eaLnBrk="1" hangingPunct="1">
              <a:buFontTx/>
              <a:buNone/>
            </a:pPr>
            <a:r>
              <a:rPr lang="es-ES" sz="2400" b="1" dirty="0" smtClean="0">
                <a:solidFill>
                  <a:srgbClr val="FFFF00"/>
                </a:solidFill>
                <a:latin typeface="Times New Roman" pitchFamily="18" charset="0"/>
                <a:cs typeface="Times New Roman" pitchFamily="18" charset="0"/>
              </a:rPr>
              <a:t>                                                                                                                            	                              </a:t>
            </a:r>
            <a:r>
              <a:rPr lang="es-ES" sz="2400" b="1" dirty="0" smtClean="0">
                <a:solidFill>
                  <a:srgbClr val="FF3300"/>
                </a:solidFill>
                <a:latin typeface="Times New Roman" pitchFamily="18" charset="0"/>
                <a:cs typeface="Times New Roman" pitchFamily="18" charset="0"/>
              </a:rPr>
              <a:t>traducción</a:t>
            </a:r>
          </a:p>
          <a:p>
            <a:pPr eaLnBrk="1" hangingPunct="1">
              <a:buFontTx/>
              <a:buNone/>
            </a:pPr>
            <a:r>
              <a:rPr lang="es-ES" sz="2400" b="1" dirty="0" smtClean="0">
                <a:solidFill>
                  <a:srgbClr val="FFFF00"/>
                </a:solidFill>
                <a:latin typeface="Times New Roman" pitchFamily="18" charset="0"/>
                <a:cs typeface="Times New Roman" pitchFamily="18" charset="0"/>
              </a:rPr>
              <a:t>PROTEÍNA</a:t>
            </a:r>
            <a:r>
              <a:rPr lang="es-ES" b="1" dirty="0" smtClean="0">
                <a:solidFill>
                  <a:srgbClr val="FFFF00"/>
                </a:solidFill>
                <a:latin typeface="Times New Roman" pitchFamily="18" charset="0"/>
                <a:cs typeface="Times New Roman" pitchFamily="18" charset="0"/>
              </a:rPr>
              <a:t>  </a:t>
            </a:r>
            <a:r>
              <a:rPr lang="es-ES" sz="2000" b="1" dirty="0" smtClean="0">
                <a:solidFill>
                  <a:schemeClr val="bg1"/>
                </a:solidFill>
                <a:latin typeface="Times New Roman" pitchFamily="18" charset="0"/>
                <a:cs typeface="Times New Roman" pitchFamily="18" charset="0"/>
              </a:rPr>
              <a:t>NH2-</a:t>
            </a:r>
            <a:r>
              <a:rPr lang="es-ES" b="1" dirty="0" smtClean="0">
                <a:solidFill>
                  <a:schemeClr val="bg1"/>
                </a:solidFill>
                <a:latin typeface="Times New Roman" pitchFamily="18" charset="0"/>
                <a:cs typeface="Times New Roman" pitchFamily="18" charset="0"/>
              </a:rPr>
              <a:t>oooooooo</a:t>
            </a:r>
            <a:r>
              <a:rPr lang="es-ES" sz="2000" b="1" dirty="0" smtClean="0">
                <a:solidFill>
                  <a:schemeClr val="bg1"/>
                </a:solidFill>
                <a:latin typeface="Times New Roman" pitchFamily="18" charset="0"/>
                <a:cs typeface="Times New Roman" pitchFamily="18" charset="0"/>
              </a:rPr>
              <a:t>-COOH</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(secuencia de 								aminoácidos)</a:t>
            </a:r>
          </a:p>
          <a:p>
            <a:pPr eaLnBrk="1" hangingPunct="1">
              <a:buFontTx/>
              <a:buNone/>
            </a:pPr>
            <a:endParaRPr lang="es-ES" b="1" dirty="0" smtClean="0">
              <a:solidFill>
                <a:srgbClr val="FFFF00"/>
              </a:solidFill>
            </a:endParaRPr>
          </a:p>
          <a:p>
            <a:pPr eaLnBrk="1" hangingPunct="1">
              <a:buFontTx/>
              <a:buNone/>
            </a:pPr>
            <a:endParaRPr lang="es-ES" dirty="0" smtClean="0"/>
          </a:p>
        </p:txBody>
      </p:sp>
      <p:sp>
        <p:nvSpPr>
          <p:cNvPr id="26628" name="Line 4"/>
          <p:cNvSpPr>
            <a:spLocks noChangeShapeType="1"/>
          </p:cNvSpPr>
          <p:nvPr/>
        </p:nvSpPr>
        <p:spPr bwMode="auto">
          <a:xfrm>
            <a:off x="2124075" y="1412875"/>
            <a:ext cx="935038" cy="0"/>
          </a:xfrm>
          <a:prstGeom prst="line">
            <a:avLst/>
          </a:prstGeom>
          <a:noFill/>
          <a:ln w="9525">
            <a:solidFill>
              <a:schemeClr val="bg1"/>
            </a:solidFill>
            <a:round/>
            <a:headEnd/>
            <a:tailEnd/>
          </a:ln>
        </p:spPr>
        <p:txBody>
          <a:bodyPr/>
          <a:lstStyle/>
          <a:p>
            <a:endParaRPr lang="es-ES"/>
          </a:p>
        </p:txBody>
      </p:sp>
      <p:sp>
        <p:nvSpPr>
          <p:cNvPr id="26629" name="Line 5"/>
          <p:cNvSpPr>
            <a:spLocks noChangeShapeType="1"/>
          </p:cNvSpPr>
          <p:nvPr/>
        </p:nvSpPr>
        <p:spPr bwMode="auto">
          <a:xfrm>
            <a:off x="2987675" y="1412875"/>
            <a:ext cx="1584325" cy="0"/>
          </a:xfrm>
          <a:prstGeom prst="line">
            <a:avLst/>
          </a:prstGeom>
          <a:noFill/>
          <a:ln w="9525">
            <a:solidFill>
              <a:schemeClr val="bg1"/>
            </a:solidFill>
            <a:round/>
            <a:headEnd/>
            <a:tailEnd/>
          </a:ln>
        </p:spPr>
        <p:txBody>
          <a:bodyPr/>
          <a:lstStyle/>
          <a:p>
            <a:endParaRPr lang="es-ES"/>
          </a:p>
        </p:txBody>
      </p:sp>
      <p:sp>
        <p:nvSpPr>
          <p:cNvPr id="26630" name="Line 6"/>
          <p:cNvSpPr>
            <a:spLocks noChangeShapeType="1"/>
          </p:cNvSpPr>
          <p:nvPr/>
        </p:nvSpPr>
        <p:spPr bwMode="auto">
          <a:xfrm>
            <a:off x="2124075" y="1844675"/>
            <a:ext cx="2447925" cy="0"/>
          </a:xfrm>
          <a:prstGeom prst="line">
            <a:avLst/>
          </a:prstGeom>
          <a:noFill/>
          <a:ln w="9525">
            <a:solidFill>
              <a:schemeClr val="bg1"/>
            </a:solidFill>
            <a:round/>
            <a:headEnd/>
            <a:tailEnd/>
          </a:ln>
        </p:spPr>
        <p:txBody>
          <a:bodyPr/>
          <a:lstStyle/>
          <a:p>
            <a:endParaRPr lang="es-ES"/>
          </a:p>
        </p:txBody>
      </p:sp>
      <p:sp>
        <p:nvSpPr>
          <p:cNvPr id="26631" name="Line 7"/>
          <p:cNvSpPr>
            <a:spLocks noChangeShapeType="1"/>
          </p:cNvSpPr>
          <p:nvPr/>
        </p:nvSpPr>
        <p:spPr bwMode="auto">
          <a:xfrm>
            <a:off x="2195513" y="4292600"/>
            <a:ext cx="2303462" cy="0"/>
          </a:xfrm>
          <a:prstGeom prst="line">
            <a:avLst/>
          </a:prstGeom>
          <a:noFill/>
          <a:ln w="9525">
            <a:solidFill>
              <a:schemeClr val="bg1"/>
            </a:solidFill>
            <a:round/>
            <a:headEnd/>
            <a:tailEnd/>
          </a:ln>
        </p:spPr>
        <p:txBody>
          <a:bodyPr/>
          <a:lstStyle/>
          <a:p>
            <a:endParaRPr lang="es-ES"/>
          </a:p>
        </p:txBody>
      </p:sp>
      <p:sp>
        <p:nvSpPr>
          <p:cNvPr id="26632" name="Line 8"/>
          <p:cNvSpPr>
            <a:spLocks noChangeShapeType="1"/>
          </p:cNvSpPr>
          <p:nvPr/>
        </p:nvSpPr>
        <p:spPr bwMode="auto">
          <a:xfrm>
            <a:off x="3348038" y="4365625"/>
            <a:ext cx="0" cy="1511300"/>
          </a:xfrm>
          <a:prstGeom prst="line">
            <a:avLst/>
          </a:prstGeom>
          <a:noFill/>
          <a:ln w="9525">
            <a:solidFill>
              <a:schemeClr val="bg1"/>
            </a:solidFill>
            <a:round/>
            <a:headEnd/>
            <a:tailEnd type="triangle" w="med" len="med"/>
          </a:ln>
        </p:spPr>
        <p:txBody>
          <a:bodyPr/>
          <a:lstStyle/>
          <a:p>
            <a:endParaRPr lang="es-ES"/>
          </a:p>
        </p:txBody>
      </p:sp>
      <p:sp>
        <p:nvSpPr>
          <p:cNvPr id="26633" name="Line 9"/>
          <p:cNvSpPr>
            <a:spLocks noChangeShapeType="1"/>
          </p:cNvSpPr>
          <p:nvPr/>
        </p:nvSpPr>
        <p:spPr bwMode="auto">
          <a:xfrm>
            <a:off x="3348038" y="2205038"/>
            <a:ext cx="0" cy="1944687"/>
          </a:xfrm>
          <a:prstGeom prst="line">
            <a:avLst/>
          </a:prstGeom>
          <a:noFill/>
          <a:ln w="9525">
            <a:solidFill>
              <a:schemeClr val="bg1"/>
            </a:solidFill>
            <a:round/>
            <a:headEnd/>
            <a:tailEnd type="triangle" w="med" len="med"/>
          </a:ln>
        </p:spPr>
        <p:txBody>
          <a:bodyPr/>
          <a:lstStyle/>
          <a:p>
            <a:endParaRPr lang="es-E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43608" y="188641"/>
            <a:ext cx="7128792"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EL DOGMA CENTRAL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4578" name="Picture 2"/>
          <p:cNvPicPr>
            <a:picLocks noChangeAspect="1" noChangeArrowheads="1"/>
          </p:cNvPicPr>
          <p:nvPr/>
        </p:nvPicPr>
        <p:blipFill>
          <a:blip r:embed="rId2" cstate="print"/>
          <a:srcRect l="18304" t="38291" r="55219" b="14656"/>
          <a:stretch>
            <a:fillRect/>
          </a:stretch>
        </p:blipFill>
        <p:spPr bwMode="auto">
          <a:xfrm>
            <a:off x="1763688" y="1051202"/>
            <a:ext cx="5976664" cy="57223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648071"/>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¿CÓMO Y CUÁNDO SE EXPRESAN LOS GENES? </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836712"/>
            <a:ext cx="8784976" cy="5832648"/>
          </a:xfrm>
          <a:solidFill>
            <a:srgbClr val="002060"/>
          </a:solidFill>
        </p:spPr>
        <p:txBody>
          <a:bodyPr>
            <a:normAutofit lnSpcReduction="10000"/>
          </a:bodyPr>
          <a:lstStyle/>
          <a:p>
            <a:r>
              <a:rPr lang="es-ES" sz="2400" b="1" dirty="0" smtClean="0">
                <a:solidFill>
                  <a:srgbClr val="FFFF00"/>
                </a:solidFill>
                <a:latin typeface="Times New Roman" pitchFamily="18" charset="0"/>
                <a:cs typeface="Times New Roman" pitchFamily="18" charset="0"/>
              </a:rPr>
              <a:t>CÓDIGO GENÉTICO</a:t>
            </a:r>
          </a:p>
          <a:p>
            <a:pPr algn="l"/>
            <a:r>
              <a:rPr lang="es-ES" sz="2400" b="1" dirty="0" smtClean="0">
                <a:solidFill>
                  <a:srgbClr val="FFFF00"/>
                </a:solidFill>
                <a:latin typeface="Times New Roman" pitchFamily="18" charset="0"/>
                <a:cs typeface="Times New Roman" pitchFamily="18" charset="0"/>
              </a:rPr>
              <a:t>Robert W. HOLLEY, </a:t>
            </a:r>
            <a:r>
              <a:rPr lang="es-ES" sz="2400" b="1" dirty="0" err="1" smtClean="0">
                <a:solidFill>
                  <a:srgbClr val="FFFF00"/>
                </a:solidFill>
                <a:latin typeface="Times New Roman" pitchFamily="18" charset="0"/>
                <a:cs typeface="Times New Roman" pitchFamily="18" charset="0"/>
              </a:rPr>
              <a:t>Har</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Gobind</a:t>
            </a:r>
            <a:r>
              <a:rPr lang="es-ES" sz="2400" b="1" dirty="0" smtClean="0">
                <a:solidFill>
                  <a:srgbClr val="FFFF00"/>
                </a:solidFill>
                <a:latin typeface="Times New Roman" pitchFamily="18" charset="0"/>
                <a:cs typeface="Times New Roman" pitchFamily="18" charset="0"/>
              </a:rPr>
              <a:t> KHORANA y </a:t>
            </a:r>
            <a:r>
              <a:rPr lang="es-ES" sz="2400" b="1" dirty="0" err="1" smtClean="0">
                <a:solidFill>
                  <a:srgbClr val="FFFF00"/>
                </a:solidFill>
                <a:latin typeface="Times New Roman" pitchFamily="18" charset="0"/>
                <a:cs typeface="Times New Roman" pitchFamily="18" charset="0"/>
              </a:rPr>
              <a:t>Marsall</a:t>
            </a:r>
            <a:r>
              <a:rPr lang="es-ES" sz="2400" b="1" dirty="0" smtClean="0">
                <a:solidFill>
                  <a:srgbClr val="FFFF00"/>
                </a:solidFill>
                <a:latin typeface="Times New Roman" pitchFamily="18" charset="0"/>
                <a:cs typeface="Times New Roman" pitchFamily="18" charset="0"/>
              </a:rPr>
              <a:t> W. NIRENBERG</a:t>
            </a:r>
            <a:r>
              <a:rPr lang="es-ES" sz="2400" b="1" dirty="0" smtClean="0">
                <a:solidFill>
                  <a:schemeClr val="bg1"/>
                </a:solidFill>
                <a:latin typeface="Times New Roman" pitchFamily="18" charset="0"/>
                <a:cs typeface="Times New Roman" pitchFamily="18" charset="0"/>
              </a:rPr>
              <a:t> recibieron el Premio Nobel en Fisiología o Medicina 1968 “por su interpretación del código genético y su función en la síntesis de proteínas” </a:t>
            </a:r>
          </a:p>
          <a:p>
            <a:pPr algn="l"/>
            <a:r>
              <a:rPr lang="es-ES" sz="2400" b="1" dirty="0" smtClean="0">
                <a:solidFill>
                  <a:srgbClr val="FFFF00"/>
                </a:solidFill>
                <a:latin typeface="Times New Roman" pitchFamily="18" charset="0"/>
                <a:cs typeface="Times New Roman" pitchFamily="18" charset="0"/>
              </a:rPr>
              <a:t>Severo OCHOA y Arthur KORNBERG</a:t>
            </a:r>
            <a:r>
              <a:rPr lang="es-ES" sz="2400" b="1" dirty="0" smtClean="0">
                <a:solidFill>
                  <a:schemeClr val="bg1"/>
                </a:solidFill>
                <a:latin typeface="Times New Roman" pitchFamily="18" charset="0"/>
                <a:cs typeface="Times New Roman" pitchFamily="18" charset="0"/>
              </a:rPr>
              <a:t> recibieron el Premio Nobel en Fisiología o Medicina 1959 “por su descubrimiento de los mecanismos en la síntesis biológica de los ácidos ribonucleico  y desoxirribonucleico” </a:t>
            </a:r>
          </a:p>
          <a:p>
            <a:pPr algn="l"/>
            <a:r>
              <a:rPr lang="es-ES" sz="2400" b="1" dirty="0" smtClean="0">
                <a:solidFill>
                  <a:srgbClr val="FFFF00"/>
                </a:solidFill>
                <a:latin typeface="Times New Roman" pitchFamily="18" charset="0"/>
                <a:cs typeface="Times New Roman" pitchFamily="18" charset="0"/>
              </a:rPr>
              <a:t>                      ARN mensajero sintético → </a:t>
            </a:r>
            <a:r>
              <a:rPr lang="es-ES" sz="2400" b="1" dirty="0" err="1" smtClean="0">
                <a:solidFill>
                  <a:srgbClr val="FFFF00"/>
                </a:solidFill>
                <a:latin typeface="Times New Roman" pitchFamily="18" charset="0"/>
                <a:cs typeface="Times New Roman" pitchFamily="18" charset="0"/>
              </a:rPr>
              <a:t>polipéptido</a:t>
            </a:r>
            <a:endParaRPr lang="es-ES" sz="2400" b="1" dirty="0" smtClean="0">
              <a:solidFill>
                <a:srgbClr val="FFFF00"/>
              </a:solidFill>
              <a:latin typeface="Times New Roman" pitchFamily="18" charset="0"/>
              <a:cs typeface="Times New Roman" pitchFamily="18" charset="0"/>
            </a:endParaRPr>
          </a:p>
          <a:p>
            <a:pPr algn="l"/>
            <a:r>
              <a:rPr lang="es-ES" sz="2400" b="1" dirty="0" err="1" smtClean="0">
                <a:solidFill>
                  <a:srgbClr val="FFFF00"/>
                </a:solidFill>
                <a:latin typeface="Times New Roman" pitchFamily="18" charset="0"/>
                <a:cs typeface="Times New Roman" pitchFamily="18" charset="0"/>
              </a:rPr>
              <a:t>Nirenberg</a:t>
            </a:r>
            <a:r>
              <a:rPr lang="es-ES" sz="2400" b="1" dirty="0" smtClean="0">
                <a:solidFill>
                  <a:srgbClr val="FFFF00"/>
                </a:solidFill>
                <a:latin typeface="Times New Roman" pitchFamily="18" charset="0"/>
                <a:cs typeface="Times New Roman" pitchFamily="18" charset="0"/>
              </a:rPr>
              <a:t>:</a:t>
            </a:r>
            <a:r>
              <a:rPr lang="es-ES" sz="2400" b="1" dirty="0" smtClean="0">
                <a:solidFill>
                  <a:schemeClr val="bg1"/>
                </a:solidFill>
                <a:latin typeface="Times New Roman" pitchFamily="18" charset="0"/>
                <a:cs typeface="Times New Roman" pitchFamily="18" charset="0"/>
              </a:rPr>
              <a:t> Sistema </a:t>
            </a:r>
            <a:r>
              <a:rPr lang="es-ES" sz="2400" b="1" dirty="0" err="1" smtClean="0">
                <a:solidFill>
                  <a:schemeClr val="bg1"/>
                </a:solidFill>
                <a:latin typeface="Times New Roman" pitchFamily="18" charset="0"/>
                <a:cs typeface="Times New Roman" pitchFamily="18" charset="0"/>
              </a:rPr>
              <a:t>acelular</a:t>
            </a:r>
            <a:r>
              <a:rPr lang="es-ES" sz="2400" b="1" dirty="0" smtClean="0">
                <a:solidFill>
                  <a:schemeClr val="bg1"/>
                </a:solidFill>
                <a:latin typeface="Times New Roman" pitchFamily="18" charset="0"/>
                <a:cs typeface="Times New Roman" pitchFamily="18" charset="0"/>
              </a:rPr>
              <a:t> estable sin ARN válido para la síntesis de proteínas. </a:t>
            </a:r>
            <a:r>
              <a:rPr lang="es-ES" sz="2400" b="1" dirty="0" err="1" smtClean="0">
                <a:solidFill>
                  <a:schemeClr val="bg1"/>
                </a:solidFill>
                <a:latin typeface="Times New Roman" pitchFamily="18" charset="0"/>
                <a:cs typeface="Times New Roman" pitchFamily="18" charset="0"/>
              </a:rPr>
              <a:t>Homopolímeros</a:t>
            </a:r>
            <a:r>
              <a:rPr lang="es-ES" sz="2400" b="1" dirty="0" smtClean="0">
                <a:solidFill>
                  <a:schemeClr val="bg1"/>
                </a:solidFill>
                <a:latin typeface="Times New Roman" pitchFamily="18" charset="0"/>
                <a:cs typeface="Times New Roman" pitchFamily="18" charset="0"/>
              </a:rPr>
              <a:t> (UUU, AAA) y </a:t>
            </a:r>
            <a:r>
              <a:rPr lang="es-ES" sz="2400" b="1" dirty="0" err="1" smtClean="0">
                <a:solidFill>
                  <a:schemeClr val="bg1"/>
                </a:solidFill>
                <a:latin typeface="Times New Roman" pitchFamily="18" charset="0"/>
                <a:cs typeface="Times New Roman" pitchFamily="18" charset="0"/>
              </a:rPr>
              <a:t>copolímeros</a:t>
            </a:r>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Ochoa</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Polirribonucleótido</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fosforilasa</a:t>
            </a:r>
            <a:r>
              <a:rPr lang="es-ES" sz="2400" b="1" dirty="0" smtClean="0">
                <a:solidFill>
                  <a:schemeClr val="bg1"/>
                </a:solidFill>
                <a:latin typeface="Times New Roman" pitchFamily="18" charset="0"/>
                <a:cs typeface="Times New Roman" pitchFamily="18" charset="0"/>
              </a:rPr>
              <a:t> capaz de sintetizar ARN sin necesidad de molde previo a partir de </a:t>
            </a:r>
            <a:r>
              <a:rPr lang="es-ES" sz="2400" b="1" dirty="0" err="1" smtClean="0">
                <a:solidFill>
                  <a:schemeClr val="bg1"/>
                </a:solidFill>
                <a:latin typeface="Times New Roman" pitchFamily="18" charset="0"/>
                <a:cs typeface="Times New Roman" pitchFamily="18" charset="0"/>
              </a:rPr>
              <a:t>ribonucleósidos</a:t>
            </a: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Homopolímero</a:t>
            </a:r>
            <a:r>
              <a:rPr lang="es-ES" sz="2400" b="1" dirty="0" smtClean="0">
                <a:solidFill>
                  <a:schemeClr val="bg1"/>
                </a:solidFill>
                <a:latin typeface="Times New Roman" pitchFamily="18" charset="0"/>
                <a:cs typeface="Times New Roman" pitchFamily="18" charset="0"/>
              </a:rPr>
              <a:t> CCC </a:t>
            </a:r>
          </a:p>
          <a:p>
            <a:pPr algn="l"/>
            <a:r>
              <a:rPr lang="es-ES" sz="2400" b="1" dirty="0" err="1" smtClean="0">
                <a:solidFill>
                  <a:srgbClr val="FFFF00"/>
                </a:solidFill>
                <a:latin typeface="Times New Roman" pitchFamily="18" charset="0"/>
                <a:cs typeface="Times New Roman" pitchFamily="18" charset="0"/>
              </a:rPr>
              <a:t>Khorana</a:t>
            </a:r>
            <a:r>
              <a:rPr lang="es-ES" sz="2400" b="1" dirty="0" smtClean="0">
                <a:solidFill>
                  <a:schemeClr val="bg1"/>
                </a:solidFill>
                <a:latin typeface="Times New Roman" pitchFamily="18" charset="0"/>
                <a:cs typeface="Times New Roman" pitchFamily="18" charset="0"/>
              </a:rPr>
              <a:t>: Polímeros de secuencia conocida</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784976" cy="1152127"/>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GENÉTICA Y PREMIOS NOBEL                                                     Robert HOLLEY        </a:t>
            </a:r>
            <a:r>
              <a:rPr lang="es-ES" sz="2400" b="1" dirty="0" err="1" smtClean="0">
                <a:solidFill>
                  <a:srgbClr val="FFFF00"/>
                </a:solidFill>
                <a:latin typeface="Times New Roman" pitchFamily="18" charset="0"/>
                <a:cs typeface="Times New Roman" pitchFamily="18" charset="0"/>
              </a:rPr>
              <a:t>Har</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Gobind</a:t>
            </a:r>
            <a:r>
              <a:rPr lang="es-ES" sz="2400" b="1" dirty="0" smtClean="0">
                <a:solidFill>
                  <a:srgbClr val="FFFF00"/>
                </a:solidFill>
                <a:latin typeface="Times New Roman" pitchFamily="18" charset="0"/>
                <a:cs typeface="Times New Roman" pitchFamily="18" charset="0"/>
              </a:rPr>
              <a:t> KHORANA    	</a:t>
            </a:r>
            <a:r>
              <a:rPr lang="es-ES" sz="2400" b="1" dirty="0" err="1" smtClean="0">
                <a:solidFill>
                  <a:srgbClr val="FFFF00"/>
                </a:solidFill>
                <a:latin typeface="Times New Roman" pitchFamily="18" charset="0"/>
                <a:cs typeface="Times New Roman" pitchFamily="18" charset="0"/>
              </a:rPr>
              <a:t>Marsall</a:t>
            </a:r>
            <a:r>
              <a:rPr lang="es-ES" sz="2400" b="1" dirty="0" smtClean="0">
                <a:solidFill>
                  <a:srgbClr val="FFFF00"/>
                </a:solidFill>
                <a:latin typeface="Times New Roman" pitchFamily="18" charset="0"/>
                <a:cs typeface="Times New Roman" pitchFamily="18" charset="0"/>
              </a:rPr>
              <a:t> W.  	  						         NIRENBERG</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628800"/>
            <a:ext cx="7848872" cy="4824536"/>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400" b="1" dirty="0">
              <a:solidFill>
                <a:srgbClr val="FFFF00"/>
              </a:solidFill>
              <a:latin typeface="Times New Roman" pitchFamily="18" charset="0"/>
              <a:cs typeface="Times New Roman" pitchFamily="18" charset="0"/>
            </a:endParaRPr>
          </a:p>
          <a:p>
            <a:pPr lvl="0"/>
            <a:endParaRPr lang="es-ES" sz="2400" b="1" dirty="0">
              <a:solidFill>
                <a:schemeClr val="bg1"/>
              </a:solidFill>
              <a:latin typeface="Times New Roman" pitchFamily="18" charset="0"/>
              <a:cs typeface="Times New Roman" pitchFamily="18" charset="0"/>
            </a:endParaRPr>
          </a:p>
          <a:p>
            <a:pPr lvl="0"/>
            <a:endParaRPr lang="es-ES" sz="2400" b="1" dirty="0" smtClean="0">
              <a:solidFill>
                <a:schemeClr val="bg1"/>
              </a:solidFill>
              <a:latin typeface="Times New Roman" pitchFamily="18" charset="0"/>
              <a:cs typeface="Times New Roman" pitchFamily="18" charset="0"/>
            </a:endParaRPr>
          </a:p>
          <a:p>
            <a:endParaRPr lang="es-ES" sz="2400" dirty="0"/>
          </a:p>
        </p:txBody>
      </p:sp>
      <p:pic>
        <p:nvPicPr>
          <p:cNvPr id="23554" name="Picture 2"/>
          <p:cNvPicPr>
            <a:picLocks noChangeAspect="1" noChangeArrowheads="1"/>
          </p:cNvPicPr>
          <p:nvPr/>
        </p:nvPicPr>
        <p:blipFill>
          <a:blip r:embed="rId2" cstate="print"/>
          <a:srcRect l="30698" t="29926" r="11279" b="20930"/>
          <a:stretch>
            <a:fillRect/>
          </a:stretch>
        </p:blipFill>
        <p:spPr bwMode="auto">
          <a:xfrm>
            <a:off x="179512" y="1844824"/>
            <a:ext cx="8696115" cy="396813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0"/>
            <a:ext cx="8424936" cy="1368152"/>
          </a:xfrm>
          <a:solidFill>
            <a:srgbClr val="FF0000"/>
          </a:solidFill>
        </p:spPr>
        <p:txBody>
          <a:bodyPr>
            <a:normAutofit fontScale="90000"/>
          </a:bodyPr>
          <a:lstStyle/>
          <a:p>
            <a:r>
              <a:rPr lang="es-ES" sz="2800" b="1" dirty="0" smtClean="0">
                <a:solidFill>
                  <a:srgbClr val="FFFF00"/>
                </a:solidFill>
                <a:latin typeface="Times New Roman" pitchFamily="18" charset="0"/>
                <a:cs typeface="Times New Roman" pitchFamily="18" charset="0"/>
              </a:rPr>
              <a:t> POLIRRIBONUCLEÓTIDO FOSFORILASA      SÍNTESIS DE ARN SIN MOLDE PREVIO</a:t>
            </a:r>
            <a:br>
              <a:rPr lang="es-ES" sz="2800" b="1" dirty="0" smtClean="0">
                <a:solidFill>
                  <a:srgbClr val="FFFF00"/>
                </a:solidFill>
                <a:latin typeface="Times New Roman" pitchFamily="18" charset="0"/>
                <a:cs typeface="Times New Roman" pitchFamily="18" charset="0"/>
              </a:rPr>
            </a:br>
            <a:r>
              <a:rPr lang="es-ES" sz="2800" b="1" dirty="0" smtClean="0">
                <a:solidFill>
                  <a:srgbClr val="FFFF00"/>
                </a:solidFill>
                <a:latin typeface="Times New Roman" pitchFamily="18" charset="0"/>
                <a:cs typeface="Times New Roman" pitchFamily="18" charset="0"/>
              </a:rPr>
              <a:t>Severo OCHOA (1959)</a:t>
            </a:r>
            <a:endParaRPr lang="es-ES" sz="28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00808"/>
            <a:ext cx="7848872" cy="4752528"/>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4578" name="Picture 2"/>
          <p:cNvPicPr>
            <a:picLocks noChangeAspect="1" noChangeArrowheads="1"/>
          </p:cNvPicPr>
          <p:nvPr/>
        </p:nvPicPr>
        <p:blipFill>
          <a:blip r:embed="rId2" cstate="print"/>
          <a:srcRect l="22811" t="45610" r="59726" b="21975"/>
          <a:stretch>
            <a:fillRect/>
          </a:stretch>
        </p:blipFill>
        <p:spPr bwMode="auto">
          <a:xfrm>
            <a:off x="2195736" y="1700808"/>
            <a:ext cx="4851920" cy="48519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648071"/>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¿CÓMO Y CUÁNDO SE EXPRESAN LOS GENES? </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836712"/>
            <a:ext cx="8784976" cy="5832648"/>
          </a:xfrm>
          <a:solidFill>
            <a:srgbClr val="002060"/>
          </a:solidFill>
        </p:spPr>
        <p:txBody>
          <a:bodyPr>
            <a:normAutofit fontScale="92500" lnSpcReduction="20000"/>
          </a:bodyPr>
          <a:lstStyle/>
          <a:p>
            <a:r>
              <a:rPr lang="es-ES" sz="2400" b="1" dirty="0" smtClean="0">
                <a:solidFill>
                  <a:srgbClr val="FFFF00"/>
                </a:solidFill>
                <a:latin typeface="Times New Roman" pitchFamily="18" charset="0"/>
                <a:cs typeface="Times New Roman" pitchFamily="18" charset="0"/>
              </a:rPr>
              <a:t>EL CÓDIGO GENÉTICO</a:t>
            </a:r>
          </a:p>
          <a:p>
            <a:pPr algn="l"/>
            <a:r>
              <a:rPr lang="es-ES" sz="2400" b="1" dirty="0" smtClean="0">
                <a:solidFill>
                  <a:srgbClr val="FFFF00"/>
                </a:solidFill>
                <a:latin typeface="Times New Roman" pitchFamily="18" charset="0"/>
                <a:cs typeface="Times New Roman" pitchFamily="18" charset="0"/>
              </a:rPr>
              <a:t>Características: </a:t>
            </a:r>
            <a:r>
              <a:rPr lang="es-ES" sz="2400" b="1" dirty="0" smtClean="0">
                <a:solidFill>
                  <a:schemeClr val="bg1"/>
                </a:solidFill>
                <a:latin typeface="Times New Roman" pitchFamily="18" charset="0"/>
                <a:cs typeface="Times New Roman" pitchFamily="18" charset="0"/>
              </a:rPr>
              <a:t>Tripletes o codones, código degenerado (sinonimias), código sin superposición, lectura sin comas</a:t>
            </a:r>
            <a:endParaRPr lang="es-ES" sz="2400" b="1" dirty="0" smtClean="0">
              <a:solidFill>
                <a:srgbClr val="FFFF00"/>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Desciframiento: </a:t>
            </a:r>
            <a:r>
              <a:rPr lang="es-ES" sz="2400" b="1" dirty="0" smtClean="0">
                <a:solidFill>
                  <a:schemeClr val="bg1"/>
                </a:solidFill>
                <a:latin typeface="Times New Roman" pitchFamily="18" charset="0"/>
                <a:cs typeface="Times New Roman" pitchFamily="18" charset="0"/>
              </a:rPr>
              <a:t> Sistema </a:t>
            </a:r>
            <a:r>
              <a:rPr lang="es-ES" sz="2400" b="1" dirty="0" err="1" smtClean="0">
                <a:solidFill>
                  <a:schemeClr val="bg1"/>
                </a:solidFill>
                <a:latin typeface="Times New Roman" pitchFamily="18" charset="0"/>
                <a:cs typeface="Times New Roman" pitchFamily="18" charset="0"/>
              </a:rPr>
              <a:t>acelular</a:t>
            </a:r>
            <a:r>
              <a:rPr lang="es-ES" sz="2400" b="1" dirty="0" smtClean="0">
                <a:solidFill>
                  <a:schemeClr val="bg1"/>
                </a:solidFill>
                <a:latin typeface="Times New Roman" pitchFamily="18" charset="0"/>
                <a:cs typeface="Times New Roman" pitchFamily="18" charset="0"/>
              </a:rPr>
              <a:t> estable (</a:t>
            </a:r>
            <a:r>
              <a:rPr lang="es-ES" sz="2400" b="1" dirty="0" err="1" smtClean="0">
                <a:solidFill>
                  <a:schemeClr val="bg1"/>
                </a:solidFill>
                <a:latin typeface="Times New Roman" pitchFamily="18" charset="0"/>
                <a:cs typeface="Times New Roman" pitchFamily="18" charset="0"/>
              </a:rPr>
              <a:t>Nirenberg</a:t>
            </a:r>
            <a:r>
              <a:rPr lang="es-ES" sz="2400" b="1" dirty="0" smtClean="0">
                <a:solidFill>
                  <a:schemeClr val="bg1"/>
                </a:solidFill>
                <a:latin typeface="Times New Roman" pitchFamily="18" charset="0"/>
                <a:cs typeface="Times New Roman" pitchFamily="18" charset="0"/>
              </a:rPr>
              <a:t>), ARN mensajero  sintético obtenido por método enzimático (Ochoa) o químico (</a:t>
            </a:r>
            <a:r>
              <a:rPr lang="es-ES" sz="2400" b="1" dirty="0" err="1" smtClean="0">
                <a:solidFill>
                  <a:schemeClr val="bg1"/>
                </a:solidFill>
                <a:latin typeface="Times New Roman" pitchFamily="18" charset="0"/>
                <a:cs typeface="Times New Roman" pitchFamily="18" charset="0"/>
              </a:rPr>
              <a:t>Khorana</a:t>
            </a:r>
            <a:r>
              <a:rPr lang="es-ES" sz="2400" b="1" dirty="0" smtClean="0">
                <a:solidFill>
                  <a:schemeClr val="bg1"/>
                </a:solidFill>
                <a:latin typeface="Times New Roman" pitchFamily="18" charset="0"/>
                <a:cs typeface="Times New Roman" pitchFamily="18" charset="0"/>
              </a:rPr>
              <a:t>).</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 Codón de iniciación (AUG) y codones de terminación (UAA, UAG, UGA)                                                	                                                         </a:t>
            </a:r>
          </a:p>
          <a:p>
            <a:pPr algn="l"/>
            <a:r>
              <a:rPr lang="es-ES" sz="2400" b="1" dirty="0" smtClean="0">
                <a:solidFill>
                  <a:schemeClr val="bg1"/>
                </a:solidFill>
                <a:latin typeface="Times New Roman" pitchFamily="18" charset="0"/>
                <a:cs typeface="Times New Roman" pitchFamily="18" charset="0"/>
              </a:rPr>
              <a:t>                                                                          </a:t>
            </a:r>
          </a:p>
          <a:p>
            <a:pPr algn="l"/>
            <a:r>
              <a:rPr lang="es-ES" sz="2400" b="1" dirty="0" smtClean="0">
                <a:solidFill>
                  <a:schemeClr val="bg1"/>
                </a:solidFill>
                <a:latin typeface="Times New Roman" pitchFamily="18" charset="0"/>
                <a:cs typeface="Times New Roman" pitchFamily="18" charset="0"/>
              </a:rPr>
              <a:t>                                                                         </a:t>
            </a: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Universalidad: </a:t>
            </a:r>
            <a:r>
              <a:rPr lang="es-ES" sz="2400" b="1" dirty="0" smtClean="0">
                <a:solidFill>
                  <a:schemeClr val="bg1"/>
                </a:solidFill>
                <a:latin typeface="Times New Roman" pitchFamily="18" charset="0"/>
                <a:cs typeface="Times New Roman" pitchFamily="18" charset="0"/>
              </a:rPr>
              <a:t>Todos los organismos utilizan el mismo lenguaje genético</a:t>
            </a:r>
            <a:endParaRPr lang="es-ES" sz="2400" b="1" dirty="0" smtClean="0">
              <a:solidFill>
                <a:srgbClr val="FFFF00"/>
              </a:solidFill>
              <a:latin typeface="Times New Roman" pitchFamily="18" charset="0"/>
              <a:cs typeface="Times New Roman" pitchFamily="18" charset="0"/>
            </a:endParaRPr>
          </a:p>
        </p:txBody>
      </p:sp>
      <p:pic>
        <p:nvPicPr>
          <p:cNvPr id="22530" name="Picture 2"/>
          <p:cNvPicPr>
            <a:picLocks noChangeAspect="1" noChangeArrowheads="1"/>
          </p:cNvPicPr>
          <p:nvPr/>
        </p:nvPicPr>
        <p:blipFill>
          <a:blip r:embed="rId2" cstate="print"/>
          <a:srcRect l="14924" t="37245" r="51839" b="13610"/>
          <a:stretch>
            <a:fillRect/>
          </a:stretch>
        </p:blipFill>
        <p:spPr bwMode="auto">
          <a:xfrm>
            <a:off x="2987824" y="2708920"/>
            <a:ext cx="4248472" cy="33843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648072"/>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GENÉTICA Y PREMIOS NOBEL                                                     	ARN TRANSFERENTE (Robert </a:t>
            </a:r>
            <a:r>
              <a:rPr lang="es-ES" sz="2400" b="1" dirty="0" err="1" smtClean="0">
                <a:solidFill>
                  <a:srgbClr val="FFFF00"/>
                </a:solidFill>
                <a:latin typeface="Times New Roman" pitchFamily="18" charset="0"/>
                <a:cs typeface="Times New Roman" pitchFamily="18" charset="0"/>
              </a:rPr>
              <a:t>Holley</a:t>
            </a:r>
            <a:r>
              <a:rPr lang="es-ES" sz="2400" b="1" dirty="0" smtClean="0">
                <a:solidFill>
                  <a:srgbClr val="FFFF00"/>
                </a:solidFill>
                <a:latin typeface="Times New Roman" pitchFamily="18" charset="0"/>
                <a:cs typeface="Times New Roman" pitchFamily="18" charset="0"/>
              </a:rPr>
              <a:t>, 1968)                                                               </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836712"/>
            <a:ext cx="8352928" cy="5616624"/>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400" b="1" dirty="0">
              <a:solidFill>
                <a:srgbClr val="FFFF00"/>
              </a:solidFill>
              <a:latin typeface="Times New Roman" pitchFamily="18" charset="0"/>
              <a:cs typeface="Times New Roman" pitchFamily="18" charset="0"/>
            </a:endParaRPr>
          </a:p>
          <a:p>
            <a:pPr lvl="0"/>
            <a:endParaRPr lang="es-ES" sz="2400" b="1" dirty="0">
              <a:solidFill>
                <a:schemeClr val="bg1"/>
              </a:solidFill>
              <a:latin typeface="Times New Roman" pitchFamily="18" charset="0"/>
              <a:cs typeface="Times New Roman" pitchFamily="18" charset="0"/>
            </a:endParaRPr>
          </a:p>
          <a:p>
            <a:pPr lvl="0"/>
            <a:endParaRPr lang="es-ES" sz="2400" b="1" dirty="0" smtClean="0">
              <a:solidFill>
                <a:schemeClr val="bg1"/>
              </a:solidFill>
              <a:latin typeface="Times New Roman" pitchFamily="18" charset="0"/>
              <a:cs typeface="Times New Roman" pitchFamily="18" charset="0"/>
            </a:endParaRPr>
          </a:p>
          <a:p>
            <a:endParaRPr lang="es-ES" sz="2400" dirty="0"/>
          </a:p>
        </p:txBody>
      </p:sp>
      <p:pic>
        <p:nvPicPr>
          <p:cNvPr id="23554" name="Picture 2"/>
          <p:cNvPicPr>
            <a:picLocks noChangeAspect="1" noChangeArrowheads="1"/>
          </p:cNvPicPr>
          <p:nvPr/>
        </p:nvPicPr>
        <p:blipFill>
          <a:blip r:embed="rId2" cstate="print"/>
          <a:srcRect l="30698" t="29926" r="50564" b="20930"/>
          <a:stretch>
            <a:fillRect/>
          </a:stretch>
        </p:blipFill>
        <p:spPr bwMode="auto">
          <a:xfrm>
            <a:off x="179512" y="836712"/>
            <a:ext cx="2089412" cy="2952328"/>
          </a:xfrm>
          <a:prstGeom prst="rect">
            <a:avLst/>
          </a:prstGeom>
          <a:noFill/>
          <a:ln w="9525">
            <a:noFill/>
            <a:miter lim="800000"/>
            <a:headEnd/>
            <a:tailEnd/>
          </a:ln>
        </p:spPr>
      </p:pic>
      <p:pic>
        <p:nvPicPr>
          <p:cNvPr id="23556" name="Picture 4"/>
          <p:cNvPicPr>
            <a:picLocks noChangeAspect="1" noChangeArrowheads="1"/>
          </p:cNvPicPr>
          <p:nvPr/>
        </p:nvPicPr>
        <p:blipFill>
          <a:blip r:embed="rId3" cstate="print"/>
          <a:srcRect t="38498" r="68027" b="13403"/>
          <a:stretch>
            <a:fillRect/>
          </a:stretch>
        </p:blipFill>
        <p:spPr bwMode="auto">
          <a:xfrm>
            <a:off x="2483768" y="3905758"/>
            <a:ext cx="3448240" cy="2794663"/>
          </a:xfrm>
          <a:prstGeom prst="rect">
            <a:avLst/>
          </a:prstGeom>
          <a:noFill/>
          <a:ln w="9525">
            <a:noFill/>
            <a:miter lim="800000"/>
            <a:headEnd/>
            <a:tailEnd/>
          </a:ln>
        </p:spPr>
      </p:pic>
      <p:pic>
        <p:nvPicPr>
          <p:cNvPr id="23557" name="Picture 5"/>
          <p:cNvPicPr>
            <a:picLocks noChangeAspect="1" noChangeArrowheads="1"/>
          </p:cNvPicPr>
          <p:nvPr/>
        </p:nvPicPr>
        <p:blipFill>
          <a:blip r:embed="rId4" cstate="print"/>
          <a:srcRect l="10567" t="39544" r="46620" b="15495"/>
          <a:stretch>
            <a:fillRect/>
          </a:stretch>
        </p:blipFill>
        <p:spPr bwMode="auto">
          <a:xfrm>
            <a:off x="2987824" y="836712"/>
            <a:ext cx="5472608" cy="30963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648071"/>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¿CÓMO Y CUÁNDO SE EXPRESAN LOS GENES? </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251520" y="908720"/>
            <a:ext cx="8640960" cy="5688632"/>
          </a:xfrm>
          <a:solidFill>
            <a:srgbClr val="002060"/>
          </a:solidFill>
        </p:spPr>
        <p:txBody>
          <a:bodyPr>
            <a:normAutofit fontScale="62500" lnSpcReduction="20000"/>
          </a:bodyPr>
          <a:lstStyle/>
          <a:p>
            <a:pPr algn="l"/>
            <a:r>
              <a:rPr lang="es-ES" sz="3100" b="1" dirty="0" err="1" smtClean="0">
                <a:solidFill>
                  <a:srgbClr val="FFFF00"/>
                </a:solidFill>
                <a:latin typeface="Times New Roman" pitchFamily="18" charset="0"/>
                <a:cs typeface="Times New Roman" pitchFamily="18" charset="0"/>
              </a:rPr>
              <a:t>Francois</a:t>
            </a:r>
            <a:r>
              <a:rPr lang="es-ES" sz="3100" b="1" dirty="0" smtClean="0">
                <a:solidFill>
                  <a:srgbClr val="FFFF00"/>
                </a:solidFill>
                <a:latin typeface="Times New Roman" pitchFamily="18" charset="0"/>
                <a:cs typeface="Times New Roman" pitchFamily="18" charset="0"/>
              </a:rPr>
              <a:t> JACOB, Jacques MONOD y André LWOFF </a:t>
            </a:r>
            <a:r>
              <a:rPr lang="es-ES" sz="3100" b="1" dirty="0" smtClean="0">
                <a:solidFill>
                  <a:schemeClr val="bg1"/>
                </a:solidFill>
                <a:latin typeface="Times New Roman" pitchFamily="18" charset="0"/>
                <a:cs typeface="Times New Roman" pitchFamily="18" charset="0"/>
              </a:rPr>
              <a:t>recibieron el Premio Nobel en Fisiología o Medicina 1965 “por sus descubrimientos en relación con el control genético de la síntesis de enzimas y virus”</a:t>
            </a:r>
          </a:p>
          <a:p>
            <a:r>
              <a:rPr lang="es-ES" sz="3100" b="1" dirty="0" smtClean="0">
                <a:solidFill>
                  <a:srgbClr val="FFFF00"/>
                </a:solidFill>
                <a:latin typeface="Times New Roman" pitchFamily="18" charset="0"/>
                <a:cs typeface="Times New Roman" pitchFamily="18" charset="0"/>
              </a:rPr>
              <a:t>EL OPERÓN</a:t>
            </a:r>
          </a:p>
          <a:p>
            <a:pPr algn="l"/>
            <a:r>
              <a:rPr lang="es-ES" b="1" dirty="0" smtClean="0">
                <a:solidFill>
                  <a:schemeClr val="bg1"/>
                </a:solidFill>
                <a:latin typeface="Times New Roman" pitchFamily="18" charset="0"/>
                <a:cs typeface="Times New Roman" pitchFamily="18" charset="0"/>
              </a:rPr>
              <a:t>Enzimas constitutivas</a:t>
            </a:r>
          </a:p>
          <a:p>
            <a:pPr algn="l"/>
            <a:r>
              <a:rPr lang="es-ES" b="1" dirty="0" smtClean="0">
                <a:solidFill>
                  <a:schemeClr val="bg1"/>
                </a:solidFill>
                <a:latin typeface="Times New Roman" pitchFamily="18" charset="0"/>
                <a:cs typeface="Times New Roman" pitchFamily="18" charset="0"/>
              </a:rPr>
              <a:t>Enzimas adaptativas</a:t>
            </a:r>
          </a:p>
          <a:p>
            <a:pPr algn="l"/>
            <a:r>
              <a:rPr lang="es-ES" b="1" dirty="0" smtClean="0">
                <a:solidFill>
                  <a:schemeClr val="bg1"/>
                </a:solidFill>
                <a:latin typeface="Times New Roman" pitchFamily="18" charset="0"/>
                <a:cs typeface="Times New Roman" pitchFamily="18" charset="0"/>
              </a:rPr>
              <a:t>	-  sistema enzimático inducible (inducción positiva)</a:t>
            </a:r>
          </a:p>
          <a:p>
            <a:pPr algn="l"/>
            <a:r>
              <a:rPr lang="es-ES" b="1" dirty="0" smtClean="0">
                <a:solidFill>
                  <a:schemeClr val="bg1"/>
                </a:solidFill>
                <a:latin typeface="Times New Roman" pitchFamily="18" charset="0"/>
                <a:cs typeface="Times New Roman" pitchFamily="18" charset="0"/>
              </a:rPr>
              <a:t>	-  sistema enzimático </a:t>
            </a:r>
            <a:r>
              <a:rPr lang="es-ES" b="1" dirty="0" err="1" smtClean="0">
                <a:solidFill>
                  <a:schemeClr val="bg1"/>
                </a:solidFill>
                <a:latin typeface="Times New Roman" pitchFamily="18" charset="0"/>
                <a:cs typeface="Times New Roman" pitchFamily="18" charset="0"/>
              </a:rPr>
              <a:t>represible</a:t>
            </a:r>
            <a:r>
              <a:rPr lang="es-ES" b="1" dirty="0" smtClean="0">
                <a:solidFill>
                  <a:schemeClr val="bg1"/>
                </a:solidFill>
                <a:latin typeface="Times New Roman" pitchFamily="18" charset="0"/>
                <a:cs typeface="Times New Roman" pitchFamily="18" charset="0"/>
              </a:rPr>
              <a:t> (inducción negativa)</a:t>
            </a:r>
          </a:p>
          <a:p>
            <a:pPr algn="l"/>
            <a:r>
              <a:rPr lang="es-ES" b="1" dirty="0" smtClean="0">
                <a:solidFill>
                  <a:schemeClr val="bg1"/>
                </a:solidFill>
                <a:latin typeface="Times New Roman" pitchFamily="18" charset="0"/>
                <a:cs typeface="Times New Roman" pitchFamily="18" charset="0"/>
              </a:rPr>
              <a:t>Sistemas de regulación con control positivo o negativo</a:t>
            </a:r>
          </a:p>
          <a:p>
            <a:pPr algn="l"/>
            <a:r>
              <a:rPr lang="es-ES" b="1" dirty="0" smtClean="0">
                <a:solidFill>
                  <a:srgbClr val="FFFF00"/>
                </a:solidFill>
                <a:latin typeface="Times New Roman" pitchFamily="18" charset="0"/>
                <a:cs typeface="Times New Roman" pitchFamily="18" charset="0"/>
              </a:rPr>
              <a:t>Sistema</a:t>
            </a:r>
            <a:r>
              <a:rPr lang="es-ES" b="1" i="1" dirty="0" smtClean="0">
                <a:solidFill>
                  <a:srgbClr val="FFFF00"/>
                </a:solidFill>
                <a:latin typeface="Times New Roman" pitchFamily="18" charset="0"/>
                <a:cs typeface="Times New Roman" pitchFamily="18" charset="0"/>
              </a:rPr>
              <a:t> </a:t>
            </a:r>
            <a:r>
              <a:rPr lang="es-ES" b="1" i="1" dirty="0" err="1" smtClean="0">
                <a:solidFill>
                  <a:srgbClr val="FFFF00"/>
                </a:solidFill>
                <a:latin typeface="Times New Roman" pitchFamily="18" charset="0"/>
                <a:cs typeface="Times New Roman" pitchFamily="18" charset="0"/>
              </a:rPr>
              <a:t>lac</a:t>
            </a:r>
            <a:r>
              <a:rPr lang="es-ES" b="1" i="1" dirty="0" smtClean="0">
                <a:solidFill>
                  <a:srgbClr val="FFFF00"/>
                </a:solidFill>
                <a:latin typeface="Times New Roman" pitchFamily="18" charset="0"/>
                <a:cs typeface="Times New Roman" pitchFamily="18" charset="0"/>
              </a:rPr>
              <a:t> </a:t>
            </a:r>
            <a:r>
              <a:rPr lang="es-ES" b="1" dirty="0" smtClean="0">
                <a:solidFill>
                  <a:srgbClr val="FFFF00"/>
                </a:solidFill>
                <a:latin typeface="Times New Roman" pitchFamily="18" charset="0"/>
                <a:cs typeface="Times New Roman" pitchFamily="18" charset="0"/>
              </a:rPr>
              <a:t>de </a:t>
            </a:r>
            <a:r>
              <a:rPr lang="es-ES" b="1" i="1" dirty="0" err="1" smtClean="0">
                <a:solidFill>
                  <a:srgbClr val="FFFF00"/>
                </a:solidFill>
                <a:latin typeface="Times New Roman" pitchFamily="18" charset="0"/>
                <a:cs typeface="Times New Roman" pitchFamily="18" charset="0"/>
              </a:rPr>
              <a:t>Escherichia</a:t>
            </a:r>
            <a:r>
              <a:rPr lang="es-ES" b="1" i="1" dirty="0" smtClean="0">
                <a:solidFill>
                  <a:srgbClr val="FFFF00"/>
                </a:solidFill>
                <a:latin typeface="Times New Roman" pitchFamily="18" charset="0"/>
                <a:cs typeface="Times New Roman" pitchFamily="18" charset="0"/>
              </a:rPr>
              <a:t> </a:t>
            </a:r>
            <a:r>
              <a:rPr lang="es-ES" b="1" i="1" dirty="0" err="1" smtClean="0">
                <a:solidFill>
                  <a:srgbClr val="FFFF00"/>
                </a:solidFill>
                <a:latin typeface="Times New Roman" pitchFamily="18" charset="0"/>
                <a:cs typeface="Times New Roman" pitchFamily="18" charset="0"/>
              </a:rPr>
              <a:t>coli</a:t>
            </a:r>
            <a:r>
              <a:rPr lang="es-ES" b="1" i="1" dirty="0" smtClean="0">
                <a:solidFill>
                  <a:srgbClr val="FFFF00"/>
                </a:solidFill>
                <a:latin typeface="Times New Roman" pitchFamily="18" charset="0"/>
                <a:cs typeface="Times New Roman" pitchFamily="18" charset="0"/>
              </a:rPr>
              <a:t> </a:t>
            </a:r>
            <a:r>
              <a:rPr lang="es-ES" b="1" dirty="0" smtClean="0">
                <a:solidFill>
                  <a:srgbClr val="FFFF00"/>
                </a:solidFill>
                <a:latin typeface="Times New Roman" pitchFamily="18" charset="0"/>
                <a:cs typeface="Times New Roman" pitchFamily="18" charset="0"/>
              </a:rPr>
              <a:t>(Jacob y </a:t>
            </a:r>
            <a:r>
              <a:rPr lang="es-ES" b="1" dirty="0" err="1" smtClean="0">
                <a:solidFill>
                  <a:srgbClr val="FFFF00"/>
                </a:solidFill>
                <a:latin typeface="Times New Roman" pitchFamily="18" charset="0"/>
                <a:cs typeface="Times New Roman" pitchFamily="18" charset="0"/>
              </a:rPr>
              <a:t>Mondod</a:t>
            </a:r>
            <a:r>
              <a:rPr lang="es-ES" b="1" dirty="0" smtClean="0">
                <a:solidFill>
                  <a:srgbClr val="FFFF00"/>
                </a:solidFill>
                <a:latin typeface="Times New Roman" pitchFamily="18" charset="0"/>
                <a:cs typeface="Times New Roman" pitchFamily="18" charset="0"/>
              </a:rPr>
              <a:t>, 1961)</a:t>
            </a:r>
          </a:p>
          <a:p>
            <a:pPr algn="l"/>
            <a:r>
              <a:rPr lang="es-ES" b="1" dirty="0" smtClean="0">
                <a:solidFill>
                  <a:srgbClr val="FFFF00"/>
                </a:solidFill>
                <a:latin typeface="Times New Roman" pitchFamily="18" charset="0"/>
                <a:cs typeface="Times New Roman" pitchFamily="18" charset="0"/>
              </a:rPr>
              <a:t>	</a:t>
            </a:r>
            <a:r>
              <a:rPr lang="es-ES" b="1" dirty="0" smtClean="0">
                <a:solidFill>
                  <a:schemeClr val="bg1"/>
                </a:solidFill>
                <a:latin typeface="Times New Roman" pitchFamily="18" charset="0"/>
                <a:cs typeface="Times New Roman" pitchFamily="18" charset="0"/>
              </a:rPr>
              <a:t>-  Gen regulador (r)  → represor (R)</a:t>
            </a:r>
          </a:p>
          <a:p>
            <a:pPr algn="l"/>
            <a:r>
              <a:rPr lang="es-ES" b="1" dirty="0" smtClean="0">
                <a:solidFill>
                  <a:schemeClr val="bg1"/>
                </a:solidFill>
                <a:latin typeface="Times New Roman" pitchFamily="18" charset="0"/>
                <a:cs typeface="Times New Roman" pitchFamily="18" charset="0"/>
              </a:rPr>
              <a:t>	-  Promotor (p)</a:t>
            </a:r>
          </a:p>
          <a:p>
            <a:pPr algn="l"/>
            <a:r>
              <a:rPr lang="es-ES" b="1" dirty="0" smtClean="0">
                <a:solidFill>
                  <a:schemeClr val="bg1"/>
                </a:solidFill>
                <a:latin typeface="Times New Roman" pitchFamily="18" charset="0"/>
                <a:cs typeface="Times New Roman" pitchFamily="18" charset="0"/>
              </a:rPr>
              <a:t>	-  Operador (o)</a:t>
            </a:r>
          </a:p>
          <a:p>
            <a:pPr algn="l"/>
            <a:r>
              <a:rPr lang="es-ES" b="1" dirty="0" smtClean="0">
                <a:solidFill>
                  <a:schemeClr val="bg1"/>
                </a:solidFill>
                <a:latin typeface="Times New Roman" pitchFamily="18" charset="0"/>
                <a:cs typeface="Times New Roman" pitchFamily="18" charset="0"/>
              </a:rPr>
              <a:t>	-  Genes estructurales : </a:t>
            </a:r>
            <a:r>
              <a:rPr lang="el-GR" b="1" dirty="0" smtClean="0">
                <a:solidFill>
                  <a:schemeClr val="bg1"/>
                </a:solidFill>
                <a:latin typeface="Times New Roman" pitchFamily="18" charset="0"/>
                <a:cs typeface="Times New Roman" pitchFamily="18" charset="0"/>
              </a:rPr>
              <a:t>β</a:t>
            </a:r>
            <a:r>
              <a:rPr lang="es-ES" b="1" dirty="0" smtClean="0">
                <a:solidFill>
                  <a:schemeClr val="bg1"/>
                </a:solidFill>
                <a:latin typeface="Times New Roman" pitchFamily="18" charset="0"/>
                <a:cs typeface="Times New Roman" pitchFamily="18" charset="0"/>
              </a:rPr>
              <a:t>-</a:t>
            </a:r>
            <a:r>
              <a:rPr lang="es-ES" b="1" dirty="0" err="1" smtClean="0">
                <a:solidFill>
                  <a:schemeClr val="bg1"/>
                </a:solidFill>
                <a:latin typeface="Times New Roman" pitchFamily="18" charset="0"/>
                <a:cs typeface="Times New Roman" pitchFamily="18" charset="0"/>
              </a:rPr>
              <a:t>galactosidasa</a:t>
            </a:r>
            <a:r>
              <a:rPr lang="es-ES" b="1" dirty="0" smtClean="0">
                <a:solidFill>
                  <a:schemeClr val="bg1"/>
                </a:solidFill>
                <a:latin typeface="Times New Roman" pitchFamily="18" charset="0"/>
                <a:cs typeface="Times New Roman" pitchFamily="18" charset="0"/>
              </a:rPr>
              <a:t> (z), </a:t>
            </a:r>
            <a:r>
              <a:rPr lang="es-ES" b="1" dirty="0" err="1" smtClean="0">
                <a:solidFill>
                  <a:schemeClr val="bg1"/>
                </a:solidFill>
                <a:latin typeface="Times New Roman" pitchFamily="18" charset="0"/>
                <a:cs typeface="Times New Roman" pitchFamily="18" charset="0"/>
              </a:rPr>
              <a:t>galactósido</a:t>
            </a:r>
            <a:r>
              <a:rPr lang="es-ES" b="1" dirty="0" smtClean="0">
                <a:solidFill>
                  <a:schemeClr val="bg1"/>
                </a:solidFill>
                <a:latin typeface="Times New Roman" pitchFamily="18" charset="0"/>
                <a:cs typeface="Times New Roman" pitchFamily="18" charset="0"/>
              </a:rPr>
              <a:t> </a:t>
            </a:r>
            <a:r>
              <a:rPr lang="es-ES" b="1" dirty="0" err="1" smtClean="0">
                <a:solidFill>
                  <a:schemeClr val="bg1"/>
                </a:solidFill>
                <a:latin typeface="Times New Roman" pitchFamily="18" charset="0"/>
                <a:cs typeface="Times New Roman" pitchFamily="18" charset="0"/>
              </a:rPr>
              <a:t>permeasa</a:t>
            </a:r>
            <a:r>
              <a:rPr lang="es-ES" b="1" dirty="0" smtClean="0">
                <a:solidFill>
                  <a:schemeClr val="bg1"/>
                </a:solidFill>
                <a:latin typeface="Times New Roman" pitchFamily="18" charset="0"/>
                <a:cs typeface="Times New Roman" pitchFamily="18" charset="0"/>
              </a:rPr>
              <a:t> (y), 	    	                          </a:t>
            </a:r>
            <a:r>
              <a:rPr lang="es-ES" b="1" dirty="0" err="1" smtClean="0">
                <a:solidFill>
                  <a:schemeClr val="bg1"/>
                </a:solidFill>
                <a:latin typeface="Times New Roman" pitchFamily="18" charset="0"/>
                <a:cs typeface="Times New Roman" pitchFamily="18" charset="0"/>
              </a:rPr>
              <a:t>tiogalactósido</a:t>
            </a:r>
            <a:r>
              <a:rPr lang="es-ES" b="1" dirty="0" smtClean="0">
                <a:solidFill>
                  <a:schemeClr val="bg1"/>
                </a:solidFill>
                <a:latin typeface="Times New Roman" pitchFamily="18" charset="0"/>
                <a:cs typeface="Times New Roman" pitchFamily="18" charset="0"/>
              </a:rPr>
              <a:t> </a:t>
            </a:r>
            <a:r>
              <a:rPr lang="es-ES" b="1" dirty="0" err="1" smtClean="0">
                <a:solidFill>
                  <a:schemeClr val="bg1"/>
                </a:solidFill>
                <a:latin typeface="Times New Roman" pitchFamily="18" charset="0"/>
                <a:cs typeface="Times New Roman" pitchFamily="18" charset="0"/>
              </a:rPr>
              <a:t>transacetilasa</a:t>
            </a:r>
            <a:r>
              <a:rPr lang="es-ES" b="1" dirty="0" smtClean="0">
                <a:solidFill>
                  <a:schemeClr val="bg1"/>
                </a:solidFill>
                <a:latin typeface="Times New Roman" pitchFamily="18" charset="0"/>
                <a:cs typeface="Times New Roman" pitchFamily="18" charset="0"/>
              </a:rPr>
              <a:t> (a)</a:t>
            </a: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r                                 p      o          z                     y                   a</a:t>
            </a:r>
          </a:p>
          <a:p>
            <a:pPr algn="l"/>
            <a:endParaRPr lang="es-ES" sz="2400" b="1" dirty="0" smtClean="0">
              <a:solidFill>
                <a:schemeClr val="bg1"/>
              </a:solidFill>
              <a:latin typeface="Times New Roman" pitchFamily="18" charset="0"/>
              <a:cs typeface="Times New Roman" pitchFamily="18" charset="0"/>
            </a:endParaRPr>
          </a:p>
          <a:p>
            <a:pPr algn="l"/>
            <a:endParaRPr lang="es-ES" sz="24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R   </a:t>
            </a:r>
          </a:p>
        </p:txBody>
      </p:sp>
      <p:cxnSp>
        <p:nvCxnSpPr>
          <p:cNvPr id="5" name="4 Conector recto"/>
          <p:cNvCxnSpPr/>
          <p:nvPr/>
        </p:nvCxnSpPr>
        <p:spPr>
          <a:xfrm>
            <a:off x="827584" y="5805264"/>
            <a:ext cx="504056"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7" name="6 Conector recto"/>
          <p:cNvCxnSpPr/>
          <p:nvPr/>
        </p:nvCxnSpPr>
        <p:spPr>
          <a:xfrm>
            <a:off x="2987824" y="5805264"/>
            <a:ext cx="4680520"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10" name="9 Conector recto"/>
          <p:cNvCxnSpPr/>
          <p:nvPr/>
        </p:nvCxnSpPr>
        <p:spPr>
          <a:xfrm>
            <a:off x="3419872" y="5661248"/>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a:off x="3923928" y="5733256"/>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14 Conector recto"/>
          <p:cNvCxnSpPr/>
          <p:nvPr/>
        </p:nvCxnSpPr>
        <p:spPr>
          <a:xfrm>
            <a:off x="5220072" y="5733256"/>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17 Conector recto"/>
          <p:cNvCxnSpPr/>
          <p:nvPr/>
        </p:nvCxnSpPr>
        <p:spPr>
          <a:xfrm>
            <a:off x="6516216" y="5733256"/>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19 Conector recto"/>
          <p:cNvCxnSpPr/>
          <p:nvPr/>
        </p:nvCxnSpPr>
        <p:spPr>
          <a:xfrm>
            <a:off x="2987824" y="5733256"/>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a:off x="7668344" y="5733256"/>
            <a:ext cx="0" cy="144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31 Conector recto"/>
          <p:cNvCxnSpPr/>
          <p:nvPr/>
        </p:nvCxnSpPr>
        <p:spPr>
          <a:xfrm>
            <a:off x="1043608" y="5805264"/>
            <a:ext cx="0" cy="504056"/>
          </a:xfrm>
          <a:prstGeom prst="line">
            <a:avLst/>
          </a:prstGeom>
        </p:spPr>
        <p:style>
          <a:lnRef idx="2">
            <a:schemeClr val="accent6"/>
          </a:lnRef>
          <a:fillRef idx="0">
            <a:schemeClr val="accent6"/>
          </a:fillRef>
          <a:effectRef idx="1">
            <a:schemeClr val="accent6"/>
          </a:effectRef>
          <a:fontRef idx="minor">
            <a:schemeClr val="tx1"/>
          </a:fontRef>
        </p:style>
      </p:cxnSp>
      <p:cxnSp>
        <p:nvCxnSpPr>
          <p:cNvPr id="34" name="33 Conector recto de flecha"/>
          <p:cNvCxnSpPr/>
          <p:nvPr/>
        </p:nvCxnSpPr>
        <p:spPr>
          <a:xfrm>
            <a:off x="1043608" y="6309320"/>
            <a:ext cx="864096" cy="0"/>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36" name="35 Conector recto"/>
          <p:cNvCxnSpPr/>
          <p:nvPr/>
        </p:nvCxnSpPr>
        <p:spPr>
          <a:xfrm>
            <a:off x="2483768" y="6309320"/>
            <a:ext cx="1224136"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38" name="37 Conector recto de flecha"/>
          <p:cNvCxnSpPr/>
          <p:nvPr/>
        </p:nvCxnSpPr>
        <p:spPr>
          <a:xfrm flipV="1">
            <a:off x="3707904" y="5877272"/>
            <a:ext cx="0" cy="432048"/>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a:t>
            </a:r>
            <a:br>
              <a:rPr lang="es-ES" sz="3200" b="1" dirty="0" smtClean="0">
                <a:solidFill>
                  <a:srgbClr val="FFFF00"/>
                </a:solidFill>
                <a:latin typeface="Times New Roman" pitchFamily="18" charset="0"/>
                <a:cs typeface="Times New Roman" pitchFamily="18" charset="0"/>
              </a:rPr>
            </a:br>
            <a:r>
              <a:rPr lang="es-ES" sz="3200" b="1" dirty="0" err="1" smtClean="0">
                <a:solidFill>
                  <a:srgbClr val="FFFF00"/>
                </a:solidFill>
                <a:latin typeface="Times New Roman" pitchFamily="18" charset="0"/>
                <a:cs typeface="Times New Roman" pitchFamily="18" charset="0"/>
              </a:rPr>
              <a:t>Francois</a:t>
            </a:r>
            <a:r>
              <a:rPr lang="es-ES" sz="3200" b="1" dirty="0" smtClean="0">
                <a:solidFill>
                  <a:srgbClr val="FFFF00"/>
                </a:solidFill>
                <a:latin typeface="Times New Roman" pitchFamily="18" charset="0"/>
                <a:cs typeface="Times New Roman" pitchFamily="18" charset="0"/>
              </a:rPr>
              <a:t> Jacob              Jacques </a:t>
            </a:r>
            <a:r>
              <a:rPr lang="es-ES" sz="3200" b="1" dirty="0" err="1" smtClean="0">
                <a:solidFill>
                  <a:srgbClr val="FFFF00"/>
                </a:solidFill>
                <a:latin typeface="Times New Roman" pitchFamily="18" charset="0"/>
                <a:cs typeface="Times New Roman" pitchFamily="18" charset="0"/>
              </a:rPr>
              <a:t>Monod</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5603" name="Picture 3"/>
          <p:cNvPicPr>
            <a:picLocks noChangeAspect="1" noChangeArrowheads="1"/>
          </p:cNvPicPr>
          <p:nvPr/>
        </p:nvPicPr>
        <p:blipFill>
          <a:blip r:embed="rId2" cstate="print"/>
          <a:srcRect l="24087" t="42681" r="60703" b="17585"/>
          <a:stretch>
            <a:fillRect/>
          </a:stretch>
        </p:blipFill>
        <p:spPr bwMode="auto">
          <a:xfrm>
            <a:off x="965916" y="1124744"/>
            <a:ext cx="3606084" cy="5075231"/>
          </a:xfrm>
          <a:prstGeom prst="rect">
            <a:avLst/>
          </a:prstGeom>
          <a:noFill/>
          <a:ln w="9525">
            <a:noFill/>
            <a:miter lim="800000"/>
            <a:headEnd/>
            <a:tailEnd/>
          </a:ln>
        </p:spPr>
      </p:pic>
      <p:pic>
        <p:nvPicPr>
          <p:cNvPr id="25604" name="Picture 4"/>
          <p:cNvPicPr>
            <a:picLocks noChangeAspect="1" noChangeArrowheads="1"/>
          </p:cNvPicPr>
          <p:nvPr/>
        </p:nvPicPr>
        <p:blipFill>
          <a:blip r:embed="rId3" cstate="print"/>
          <a:srcRect l="23523" t="40589" r="60704" b="16540"/>
          <a:stretch>
            <a:fillRect/>
          </a:stretch>
        </p:blipFill>
        <p:spPr bwMode="auto">
          <a:xfrm>
            <a:off x="4963653" y="1150461"/>
            <a:ext cx="3424771" cy="50148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1584175"/>
          </a:xfrm>
          <a:solidFill>
            <a:srgbClr val="FF0000"/>
          </a:solidFill>
        </p:spPr>
        <p:txBody>
          <a:bodyPr>
            <a:normAutofit/>
          </a:bodyPr>
          <a:lstStyle/>
          <a:p>
            <a:r>
              <a:rPr lang="es-ES" sz="2800" b="1" dirty="0" smtClean="0">
                <a:solidFill>
                  <a:srgbClr val="FFFF00"/>
                </a:solidFill>
                <a:latin typeface="Times New Roman" pitchFamily="18" charset="0"/>
                <a:cs typeface="Times New Roman" pitchFamily="18" charset="0"/>
              </a:rPr>
              <a:t>GENÉTICA Y PREMIOS NOBEL</a:t>
            </a:r>
            <a:br>
              <a:rPr lang="es-ES" sz="2800" b="1" dirty="0" smtClean="0">
                <a:solidFill>
                  <a:srgbClr val="FFFF00"/>
                </a:solidFill>
                <a:latin typeface="Times New Roman" pitchFamily="18" charset="0"/>
                <a:cs typeface="Times New Roman" pitchFamily="18" charset="0"/>
              </a:rPr>
            </a:br>
            <a:r>
              <a:rPr lang="es-ES" sz="2800" b="1" dirty="0" smtClean="0">
                <a:solidFill>
                  <a:srgbClr val="FFFF00"/>
                </a:solidFill>
                <a:latin typeface="Times New Roman" pitchFamily="18" charset="0"/>
                <a:cs typeface="Times New Roman" pitchFamily="18" charset="0"/>
              </a:rPr>
              <a:t>REGULACIÓN DE LA EXPRESIÓN GÉNICA POR INTERFERENCIA DEL ARN (</a:t>
            </a:r>
            <a:r>
              <a:rPr lang="es-ES" sz="2800" b="1" dirty="0" err="1" smtClean="0">
                <a:solidFill>
                  <a:srgbClr val="FFFF00"/>
                </a:solidFill>
                <a:latin typeface="Times New Roman" pitchFamily="18" charset="0"/>
                <a:cs typeface="Times New Roman" pitchFamily="18" charset="0"/>
              </a:rPr>
              <a:t>ARNi</a:t>
            </a:r>
            <a:r>
              <a:rPr lang="es-ES" sz="2800" b="1" dirty="0" smtClean="0">
                <a:solidFill>
                  <a:srgbClr val="FFFF00"/>
                </a:solidFill>
                <a:latin typeface="Times New Roman" pitchFamily="18" charset="0"/>
                <a:cs typeface="Times New Roman" pitchFamily="18" charset="0"/>
              </a:rPr>
              <a:t>)</a:t>
            </a:r>
            <a:endParaRPr lang="es-ES" sz="28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844824"/>
            <a:ext cx="8784976" cy="4824536"/>
          </a:xfrm>
          <a:solidFill>
            <a:srgbClr val="002060"/>
          </a:solidFill>
        </p:spPr>
        <p:txBody>
          <a:bodyPr>
            <a:normAutofit/>
          </a:bodyPr>
          <a:lstStyle/>
          <a:p>
            <a:r>
              <a:rPr lang="es-ES" sz="2400" b="1" dirty="0" smtClean="0">
                <a:solidFill>
                  <a:srgbClr val="FFFF00"/>
                </a:solidFill>
                <a:latin typeface="Times New Roman" pitchFamily="18" charset="0"/>
                <a:cs typeface="Times New Roman" pitchFamily="18" charset="0"/>
              </a:rPr>
              <a:t>REGULACIÓN POST-TRANSCRIPCIONAL INTERFERENCIA POR ARN (</a:t>
            </a:r>
            <a:r>
              <a:rPr lang="es-ES" sz="2400" b="1" dirty="0" err="1" smtClean="0">
                <a:solidFill>
                  <a:srgbClr val="FFFF00"/>
                </a:solidFill>
                <a:latin typeface="Times New Roman" pitchFamily="18" charset="0"/>
                <a:cs typeface="Times New Roman" pitchFamily="18" charset="0"/>
              </a:rPr>
              <a:t>ARNi</a:t>
            </a:r>
            <a:r>
              <a:rPr lang="es-ES" sz="2400" b="1" dirty="0" smtClean="0">
                <a:solidFill>
                  <a:srgbClr val="FFFF00"/>
                </a:solidFill>
                <a:latin typeface="Times New Roman" pitchFamily="18" charset="0"/>
                <a:cs typeface="Times New Roman" pitchFamily="18" charset="0"/>
              </a:rPr>
              <a:t>)</a:t>
            </a:r>
          </a:p>
          <a:p>
            <a:endParaRPr lang="es-ES" sz="2400" b="1" dirty="0" smtClean="0">
              <a:solidFill>
                <a:srgbClr val="FFFF00"/>
              </a:solidFill>
              <a:latin typeface="Times New Roman" pitchFamily="18" charset="0"/>
              <a:cs typeface="Times New Roman" pitchFamily="18" charset="0"/>
            </a:endParaRPr>
          </a:p>
          <a:p>
            <a:pPr algn="l"/>
            <a:r>
              <a:rPr lang="es-ES_tradnl" sz="2400" b="1" dirty="0" smtClean="0">
                <a:solidFill>
                  <a:srgbClr val="FFFF00"/>
                </a:solidFill>
                <a:latin typeface="Times New Roman" pitchFamily="18" charset="0"/>
                <a:cs typeface="Times New Roman" pitchFamily="18" charset="0"/>
              </a:rPr>
              <a:t>Andrew Z. FIRE y Craig C. MELLO </a:t>
            </a:r>
            <a:r>
              <a:rPr lang="es-ES_tradnl" sz="2400" b="1" dirty="0" smtClean="0">
                <a:solidFill>
                  <a:schemeClr val="bg1"/>
                </a:solidFill>
                <a:latin typeface="Times New Roman" pitchFamily="18" charset="0"/>
                <a:cs typeface="Times New Roman" pitchFamily="18" charset="0"/>
              </a:rPr>
              <a:t>recibieron el Premio Nobel en Fisiología o Medicina 2006“por su descubrimiento de la inter-</a:t>
            </a:r>
            <a:r>
              <a:rPr lang="es-ES_tradnl" sz="2400" b="1" dirty="0" err="1" smtClean="0">
                <a:solidFill>
                  <a:schemeClr val="bg1"/>
                </a:solidFill>
                <a:latin typeface="Times New Roman" pitchFamily="18" charset="0"/>
                <a:cs typeface="Times New Roman" pitchFamily="18" charset="0"/>
              </a:rPr>
              <a:t>ferencia</a:t>
            </a:r>
            <a:r>
              <a:rPr lang="es-ES_tradnl" sz="2400" b="1" dirty="0" smtClean="0">
                <a:solidFill>
                  <a:schemeClr val="bg1"/>
                </a:solidFill>
                <a:latin typeface="Times New Roman" pitchFamily="18" charset="0"/>
                <a:cs typeface="Times New Roman" pitchFamily="18" charset="0"/>
              </a:rPr>
              <a:t> por ARN: silenciamiento de genes por ARN de doble cadena”</a:t>
            </a:r>
            <a:endParaRPr lang="es-ES" sz="2400" b="1" dirty="0" smtClean="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424936" cy="1152127"/>
          </a:xfrm>
          <a:solidFill>
            <a:srgbClr val="FF0000"/>
          </a:solidFill>
        </p:spPr>
        <p:txBody>
          <a:bodyPr>
            <a:normAutofit fontScale="90000"/>
          </a:bodyPr>
          <a:lstStyle/>
          <a:p>
            <a:pPr algn="l"/>
            <a:r>
              <a:rPr lang="es-ES" sz="2400" b="1" dirty="0" smtClean="0">
                <a:solidFill>
                  <a:srgbClr val="FFFF00"/>
                </a:solidFill>
                <a:latin typeface="Times New Roman" pitchFamily="18" charset="0"/>
                <a:cs typeface="Times New Roman" pitchFamily="18" charset="0"/>
              </a:rPr>
              <a:t>                         </a:t>
            </a:r>
            <a:r>
              <a:rPr lang="es-ES" sz="3100" b="1" dirty="0" smtClean="0">
                <a:solidFill>
                  <a:srgbClr val="FFFF00"/>
                </a:solidFill>
                <a:latin typeface="Times New Roman" pitchFamily="18" charset="0"/>
                <a:cs typeface="Times New Roman" pitchFamily="18" charset="0"/>
              </a:rPr>
              <a:t>GENÉTICA Y PREMIOS NOBEL EN                                     	            FISIOLOGÍA O MEDICINA 2006</a:t>
            </a:r>
            <a:r>
              <a:rPr lang="es-ES" sz="2400" b="1" dirty="0" smtClean="0">
                <a:solidFill>
                  <a:srgbClr val="FFFF00"/>
                </a:solidFill>
                <a:latin typeface="Times New Roman" pitchFamily="18" charset="0"/>
                <a:cs typeface="Times New Roman" pitchFamily="18" charset="0"/>
              </a:rPr>
              <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 Andrew Z. FIRE       Craig C. MELLO</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84784"/>
            <a:ext cx="7848872" cy="496855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400" b="1" dirty="0">
              <a:solidFill>
                <a:srgbClr val="FFFF00"/>
              </a:solidFill>
              <a:latin typeface="Times New Roman" pitchFamily="18" charset="0"/>
              <a:cs typeface="Times New Roman" pitchFamily="18" charset="0"/>
            </a:endParaRPr>
          </a:p>
          <a:p>
            <a:pPr lvl="0"/>
            <a:endParaRPr lang="es-ES" sz="2400" b="1" dirty="0">
              <a:solidFill>
                <a:schemeClr val="bg1"/>
              </a:solidFill>
              <a:latin typeface="Times New Roman" pitchFamily="18" charset="0"/>
              <a:cs typeface="Times New Roman" pitchFamily="18" charset="0"/>
            </a:endParaRPr>
          </a:p>
          <a:p>
            <a:pPr lvl="0"/>
            <a:endParaRPr lang="es-ES" sz="2400" b="1" dirty="0" smtClean="0">
              <a:solidFill>
                <a:schemeClr val="bg1"/>
              </a:solidFill>
              <a:latin typeface="Times New Roman" pitchFamily="18" charset="0"/>
              <a:cs typeface="Times New Roman" pitchFamily="18" charset="0"/>
            </a:endParaRPr>
          </a:p>
          <a:p>
            <a:r>
              <a:rPr lang="es-ES" sz="2400" dirty="0" smtClean="0"/>
              <a:t> </a:t>
            </a:r>
            <a:endParaRPr lang="es-ES" sz="2400" dirty="0"/>
          </a:p>
        </p:txBody>
      </p:sp>
      <p:pic>
        <p:nvPicPr>
          <p:cNvPr id="21506" name="Picture 2"/>
          <p:cNvPicPr>
            <a:picLocks noChangeAspect="1" noChangeArrowheads="1"/>
          </p:cNvPicPr>
          <p:nvPr/>
        </p:nvPicPr>
        <p:blipFill>
          <a:blip r:embed="rId2" cstate="print"/>
          <a:srcRect l="31261" t="29926" r="31559" b="21975"/>
          <a:stretch>
            <a:fillRect/>
          </a:stretch>
        </p:blipFill>
        <p:spPr bwMode="auto">
          <a:xfrm>
            <a:off x="251520" y="1412776"/>
            <a:ext cx="4752528" cy="3312368"/>
          </a:xfrm>
          <a:prstGeom prst="rect">
            <a:avLst/>
          </a:prstGeom>
          <a:noFill/>
          <a:ln w="9525">
            <a:noFill/>
            <a:miter lim="800000"/>
            <a:headEnd/>
            <a:tailEnd/>
          </a:ln>
        </p:spPr>
      </p:pic>
      <p:pic>
        <p:nvPicPr>
          <p:cNvPr id="4" name="Picture 3"/>
          <p:cNvPicPr>
            <a:picLocks noChangeAspect="1" noChangeArrowheads="1"/>
          </p:cNvPicPr>
          <p:nvPr/>
        </p:nvPicPr>
        <p:blipFill>
          <a:blip r:embed="rId3" cstate="print"/>
          <a:srcRect l="26340" t="46863" r="32537" b="32224"/>
          <a:stretch>
            <a:fillRect/>
          </a:stretch>
        </p:blipFill>
        <p:spPr bwMode="auto">
          <a:xfrm>
            <a:off x="251520" y="4941168"/>
            <a:ext cx="5519413" cy="1512168"/>
          </a:xfrm>
          <a:prstGeom prst="rect">
            <a:avLst/>
          </a:prstGeom>
          <a:noFill/>
          <a:ln w="9525">
            <a:noFill/>
            <a:miter lim="800000"/>
            <a:headEnd/>
            <a:tailEnd/>
          </a:ln>
        </p:spPr>
      </p:pic>
      <p:pic>
        <p:nvPicPr>
          <p:cNvPr id="21508" name="Picture 4"/>
          <p:cNvPicPr>
            <a:picLocks noChangeAspect="1" noChangeArrowheads="1"/>
          </p:cNvPicPr>
          <p:nvPr/>
        </p:nvPicPr>
        <p:blipFill>
          <a:blip r:embed="rId4" cstate="print"/>
          <a:srcRect l="38733" t="20722" r="39860" b="30326"/>
          <a:stretch>
            <a:fillRect/>
          </a:stretch>
        </p:blipFill>
        <p:spPr bwMode="auto">
          <a:xfrm>
            <a:off x="5940152" y="1398488"/>
            <a:ext cx="2641758" cy="3254648"/>
          </a:xfrm>
          <a:prstGeom prst="rect">
            <a:avLst/>
          </a:prstGeom>
          <a:noFill/>
          <a:ln w="9525">
            <a:noFill/>
            <a:miter lim="800000"/>
            <a:headEnd/>
            <a:tailEnd/>
          </a:ln>
        </p:spPr>
      </p:pic>
      <p:pic>
        <p:nvPicPr>
          <p:cNvPr id="21509" name="Picture 5"/>
          <p:cNvPicPr>
            <a:picLocks noChangeAspect="1" noChangeArrowheads="1"/>
          </p:cNvPicPr>
          <p:nvPr/>
        </p:nvPicPr>
        <p:blipFill>
          <a:blip r:embed="rId5" cstate="print"/>
          <a:srcRect l="26191" t="45610" r="48459" b="25112"/>
          <a:stretch>
            <a:fillRect/>
          </a:stretch>
        </p:blipFill>
        <p:spPr bwMode="auto">
          <a:xfrm>
            <a:off x="6012160" y="4797152"/>
            <a:ext cx="2661725" cy="16561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23850" y="0"/>
            <a:ext cx="8569325" cy="765175"/>
          </a:xfrm>
          <a:solidFill>
            <a:srgbClr val="FF3300"/>
          </a:solidFill>
        </p:spPr>
        <p:txBody>
          <a:bodyPr>
            <a:normAutofit fontScale="90000"/>
          </a:bodyPr>
          <a:lstStyle/>
          <a:p>
            <a:pPr eaLnBrk="1" hangingPunct="1"/>
            <a:r>
              <a:rPr lang="es-ES" sz="2800" b="1" dirty="0" smtClean="0">
                <a:solidFill>
                  <a:srgbClr val="FFFF00"/>
                </a:solidFill>
                <a:latin typeface="Times New Roman" pitchFamily="18" charset="0"/>
                <a:cs typeface="Times New Roman" pitchFamily="18" charset="0"/>
              </a:rPr>
              <a:t>EL DOGMA CENTRAL DE LA BIOLOGÍA MOLECULAR</a:t>
            </a:r>
          </a:p>
        </p:txBody>
      </p:sp>
      <p:sp>
        <p:nvSpPr>
          <p:cNvPr id="26627" name="Rectangle 3"/>
          <p:cNvSpPr>
            <a:spLocks noGrp="1" noChangeArrowheads="1"/>
          </p:cNvSpPr>
          <p:nvPr>
            <p:ph type="body" idx="1"/>
          </p:nvPr>
        </p:nvSpPr>
        <p:spPr>
          <a:xfrm>
            <a:off x="323850" y="908050"/>
            <a:ext cx="8569325" cy="5761038"/>
          </a:xfrm>
          <a:solidFill>
            <a:srgbClr val="002060"/>
          </a:solidFill>
          <a:ln>
            <a:solidFill>
              <a:schemeClr val="bg1"/>
            </a:solidFill>
          </a:ln>
        </p:spPr>
        <p:txBody>
          <a:bodyPr/>
          <a:lstStyle/>
          <a:p>
            <a:pPr eaLnBrk="1" hangingPunct="1">
              <a:buFontTx/>
              <a:buNone/>
            </a:pPr>
            <a:r>
              <a:rPr lang="es-ES" b="1" dirty="0" smtClean="0">
                <a:solidFill>
                  <a:srgbClr val="FFFF00"/>
                </a:solidFill>
              </a:rPr>
              <a:t>             </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5’                                               3’</a:t>
            </a:r>
          </a:p>
          <a:p>
            <a:pPr eaLnBrk="1" hangingPunct="1">
              <a:buFontTx/>
              <a:buNone/>
            </a:pPr>
            <a:r>
              <a:rPr lang="es-ES" sz="1800"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ADN  </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3’</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5’</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hélice codificadora</a:t>
            </a:r>
            <a:r>
              <a:rPr lang="es-ES" b="1" dirty="0" smtClean="0">
                <a:solidFill>
                  <a:srgbClr val="FFFF00"/>
                </a:solidFill>
                <a:latin typeface="Times New Roman" pitchFamily="18" charset="0"/>
                <a:cs typeface="Times New Roman" pitchFamily="18" charset="0"/>
              </a:rPr>
              <a:t>  	       </a:t>
            </a:r>
            <a:r>
              <a:rPr lang="es-ES" sz="2400" b="1" dirty="0" smtClean="0">
                <a:solidFill>
                  <a:srgbClr val="FF0000"/>
                </a:solidFill>
                <a:latin typeface="Times New Roman" pitchFamily="18" charset="0"/>
                <a:cs typeface="Times New Roman" pitchFamily="18" charset="0"/>
              </a:rPr>
              <a:t>replicación</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(secuencia de bases 							nitrogenadas)</a:t>
            </a:r>
          </a:p>
          <a:p>
            <a:pPr eaLnBrk="1" hangingPunct="1">
              <a:buFontTx/>
              <a:buNone/>
            </a:pPr>
            <a:r>
              <a:rPr lang="es-ES" sz="2400" b="1" dirty="0" smtClean="0">
                <a:solidFill>
                  <a:srgbClr val="FFFF00"/>
                </a:solidFill>
                <a:latin typeface="Times New Roman" pitchFamily="18" charset="0"/>
                <a:cs typeface="Times New Roman" pitchFamily="18" charset="0"/>
              </a:rPr>
              <a:t>                                         </a:t>
            </a:r>
            <a:r>
              <a:rPr lang="es-ES" sz="2400" b="1" dirty="0" smtClean="0">
                <a:solidFill>
                  <a:srgbClr val="FF3300"/>
                </a:solidFill>
                <a:latin typeface="Times New Roman" pitchFamily="18" charset="0"/>
                <a:cs typeface="Times New Roman" pitchFamily="18" charset="0"/>
              </a:rPr>
              <a:t>transcripción</a:t>
            </a:r>
          </a:p>
          <a:p>
            <a:pPr eaLnBrk="1" hangingPunct="1">
              <a:buFontTx/>
              <a:buNone/>
            </a:pPr>
            <a:endParaRPr lang="es-ES" b="1" dirty="0" smtClean="0">
              <a:solidFill>
                <a:srgbClr val="FF3300"/>
              </a:solidFill>
              <a:latin typeface="Times New Roman" pitchFamily="18" charset="0"/>
              <a:cs typeface="Times New Roman" pitchFamily="18" charset="0"/>
            </a:endParaRPr>
          </a:p>
          <a:p>
            <a:pPr eaLnBrk="1" hangingPunct="1">
              <a:buFontTx/>
              <a:buNone/>
            </a:pPr>
            <a:r>
              <a:rPr lang="es-ES" b="1" dirty="0" smtClean="0">
                <a:solidFill>
                  <a:srgbClr val="FFFF00"/>
                </a:solidFill>
                <a:latin typeface="Times New Roman" pitchFamily="18" charset="0"/>
                <a:cs typeface="Times New Roman" pitchFamily="18" charset="0"/>
              </a:rPr>
              <a:t> </a:t>
            </a:r>
            <a:r>
              <a:rPr lang="es-ES" sz="2800" b="1" dirty="0" err="1" smtClean="0">
                <a:solidFill>
                  <a:srgbClr val="FFFF00"/>
                </a:solidFill>
                <a:latin typeface="Times New Roman" pitchFamily="18" charset="0"/>
                <a:cs typeface="Times New Roman" pitchFamily="18" charset="0"/>
              </a:rPr>
              <a:t>ARNm</a:t>
            </a:r>
            <a:r>
              <a:rPr lang="es-ES" sz="2800" b="1" dirty="0" smtClean="0">
                <a:solidFill>
                  <a:srgbClr val="FFFF00"/>
                </a:solidFill>
                <a:latin typeface="Times New Roman" pitchFamily="18" charset="0"/>
                <a:cs typeface="Times New Roman" pitchFamily="18" charset="0"/>
              </a:rPr>
              <a:t>  </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5’</a:t>
            </a:r>
            <a:r>
              <a:rPr lang="es-ES" b="1" dirty="0" smtClean="0">
                <a:solidFill>
                  <a:srgbClr val="FFFF00"/>
                </a:solidFill>
                <a:latin typeface="Times New Roman" pitchFamily="18" charset="0"/>
                <a:cs typeface="Times New Roman" pitchFamily="18" charset="0"/>
              </a:rPr>
              <a:t>                         </a:t>
            </a:r>
            <a:r>
              <a:rPr lang="es-ES" sz="1600" b="1" dirty="0" smtClean="0">
                <a:solidFill>
                  <a:srgbClr val="FFFF00"/>
                </a:solidFill>
                <a:latin typeface="Times New Roman" pitchFamily="18" charset="0"/>
                <a:cs typeface="Times New Roman" pitchFamily="18" charset="0"/>
              </a:rPr>
              <a:t>3’</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(secuencia de bases     	  					nitrogenadas)</a:t>
            </a:r>
          </a:p>
          <a:p>
            <a:pPr eaLnBrk="1" hangingPunct="1">
              <a:buFontTx/>
              <a:buNone/>
            </a:pPr>
            <a:r>
              <a:rPr lang="es-ES" sz="2400" b="1" dirty="0" smtClean="0">
                <a:solidFill>
                  <a:srgbClr val="FFFF00"/>
                </a:solidFill>
                <a:latin typeface="Times New Roman" pitchFamily="18" charset="0"/>
                <a:cs typeface="Times New Roman" pitchFamily="18" charset="0"/>
              </a:rPr>
              <a:t>                                                                                                                            	                              </a:t>
            </a:r>
            <a:r>
              <a:rPr lang="es-ES" sz="2400" b="1" dirty="0" smtClean="0">
                <a:solidFill>
                  <a:srgbClr val="FF3300"/>
                </a:solidFill>
                <a:latin typeface="Times New Roman" pitchFamily="18" charset="0"/>
                <a:cs typeface="Times New Roman" pitchFamily="18" charset="0"/>
              </a:rPr>
              <a:t>traducción</a:t>
            </a:r>
          </a:p>
          <a:p>
            <a:pPr eaLnBrk="1" hangingPunct="1">
              <a:buFontTx/>
              <a:buNone/>
            </a:pPr>
            <a:r>
              <a:rPr lang="es-ES" sz="2400" b="1" dirty="0" smtClean="0">
                <a:solidFill>
                  <a:srgbClr val="FFFF00"/>
                </a:solidFill>
                <a:latin typeface="Times New Roman" pitchFamily="18" charset="0"/>
                <a:cs typeface="Times New Roman" pitchFamily="18" charset="0"/>
              </a:rPr>
              <a:t>PROTEÍNA</a:t>
            </a:r>
            <a:r>
              <a:rPr lang="es-ES" b="1" dirty="0" smtClean="0">
                <a:solidFill>
                  <a:srgbClr val="FFFF00"/>
                </a:solidFill>
                <a:latin typeface="Times New Roman" pitchFamily="18" charset="0"/>
                <a:cs typeface="Times New Roman" pitchFamily="18" charset="0"/>
              </a:rPr>
              <a:t>  </a:t>
            </a:r>
            <a:r>
              <a:rPr lang="es-ES" sz="2000" b="1" dirty="0" smtClean="0">
                <a:solidFill>
                  <a:schemeClr val="bg1"/>
                </a:solidFill>
                <a:latin typeface="Times New Roman" pitchFamily="18" charset="0"/>
                <a:cs typeface="Times New Roman" pitchFamily="18" charset="0"/>
              </a:rPr>
              <a:t>NH2-</a:t>
            </a:r>
            <a:r>
              <a:rPr lang="es-ES" b="1" dirty="0" smtClean="0">
                <a:solidFill>
                  <a:schemeClr val="bg1"/>
                </a:solidFill>
                <a:latin typeface="Times New Roman" pitchFamily="18" charset="0"/>
                <a:cs typeface="Times New Roman" pitchFamily="18" charset="0"/>
              </a:rPr>
              <a:t>oooooooo</a:t>
            </a:r>
            <a:r>
              <a:rPr lang="es-ES" sz="2000" b="1" dirty="0" smtClean="0">
                <a:solidFill>
                  <a:schemeClr val="bg1"/>
                </a:solidFill>
                <a:latin typeface="Times New Roman" pitchFamily="18" charset="0"/>
                <a:cs typeface="Times New Roman" pitchFamily="18" charset="0"/>
              </a:rPr>
              <a:t>-COOH</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(secuencia de 								aminoácidos)</a:t>
            </a:r>
          </a:p>
          <a:p>
            <a:pPr eaLnBrk="1" hangingPunct="1">
              <a:buFontTx/>
              <a:buNone/>
            </a:pPr>
            <a:endParaRPr lang="es-ES" b="1" dirty="0" smtClean="0">
              <a:solidFill>
                <a:srgbClr val="FFFF00"/>
              </a:solidFill>
            </a:endParaRPr>
          </a:p>
          <a:p>
            <a:pPr eaLnBrk="1" hangingPunct="1">
              <a:buFontTx/>
              <a:buNone/>
            </a:pPr>
            <a:endParaRPr lang="es-ES" dirty="0" smtClean="0"/>
          </a:p>
        </p:txBody>
      </p:sp>
      <p:sp>
        <p:nvSpPr>
          <p:cNvPr id="26628" name="Line 4"/>
          <p:cNvSpPr>
            <a:spLocks noChangeShapeType="1"/>
          </p:cNvSpPr>
          <p:nvPr/>
        </p:nvSpPr>
        <p:spPr bwMode="auto">
          <a:xfrm>
            <a:off x="2124075" y="1412875"/>
            <a:ext cx="935038" cy="0"/>
          </a:xfrm>
          <a:prstGeom prst="line">
            <a:avLst/>
          </a:prstGeom>
          <a:noFill/>
          <a:ln w="9525">
            <a:solidFill>
              <a:schemeClr val="bg1"/>
            </a:solidFill>
            <a:round/>
            <a:headEnd/>
            <a:tailEnd/>
          </a:ln>
        </p:spPr>
        <p:txBody>
          <a:bodyPr/>
          <a:lstStyle/>
          <a:p>
            <a:endParaRPr lang="es-ES"/>
          </a:p>
        </p:txBody>
      </p:sp>
      <p:sp>
        <p:nvSpPr>
          <p:cNvPr id="26629" name="Line 5"/>
          <p:cNvSpPr>
            <a:spLocks noChangeShapeType="1"/>
          </p:cNvSpPr>
          <p:nvPr/>
        </p:nvSpPr>
        <p:spPr bwMode="auto">
          <a:xfrm>
            <a:off x="2987675" y="1412875"/>
            <a:ext cx="1584325" cy="0"/>
          </a:xfrm>
          <a:prstGeom prst="line">
            <a:avLst/>
          </a:prstGeom>
          <a:noFill/>
          <a:ln w="9525">
            <a:solidFill>
              <a:schemeClr val="bg1"/>
            </a:solidFill>
            <a:round/>
            <a:headEnd/>
            <a:tailEnd/>
          </a:ln>
        </p:spPr>
        <p:txBody>
          <a:bodyPr/>
          <a:lstStyle/>
          <a:p>
            <a:endParaRPr lang="es-ES"/>
          </a:p>
        </p:txBody>
      </p:sp>
      <p:sp>
        <p:nvSpPr>
          <p:cNvPr id="26630" name="Line 6"/>
          <p:cNvSpPr>
            <a:spLocks noChangeShapeType="1"/>
          </p:cNvSpPr>
          <p:nvPr/>
        </p:nvSpPr>
        <p:spPr bwMode="auto">
          <a:xfrm>
            <a:off x="2124075" y="1844675"/>
            <a:ext cx="2447925" cy="0"/>
          </a:xfrm>
          <a:prstGeom prst="line">
            <a:avLst/>
          </a:prstGeom>
          <a:noFill/>
          <a:ln w="9525">
            <a:solidFill>
              <a:schemeClr val="bg1"/>
            </a:solidFill>
            <a:round/>
            <a:headEnd/>
            <a:tailEnd/>
          </a:ln>
        </p:spPr>
        <p:txBody>
          <a:bodyPr/>
          <a:lstStyle/>
          <a:p>
            <a:endParaRPr lang="es-ES"/>
          </a:p>
        </p:txBody>
      </p:sp>
      <p:sp>
        <p:nvSpPr>
          <p:cNvPr id="26631" name="Line 7"/>
          <p:cNvSpPr>
            <a:spLocks noChangeShapeType="1"/>
          </p:cNvSpPr>
          <p:nvPr/>
        </p:nvSpPr>
        <p:spPr bwMode="auto">
          <a:xfrm>
            <a:off x="2195513" y="4292600"/>
            <a:ext cx="2303462" cy="0"/>
          </a:xfrm>
          <a:prstGeom prst="line">
            <a:avLst/>
          </a:prstGeom>
          <a:noFill/>
          <a:ln w="9525">
            <a:solidFill>
              <a:schemeClr val="bg1"/>
            </a:solidFill>
            <a:round/>
            <a:headEnd/>
            <a:tailEnd/>
          </a:ln>
        </p:spPr>
        <p:txBody>
          <a:bodyPr/>
          <a:lstStyle/>
          <a:p>
            <a:endParaRPr lang="es-ES"/>
          </a:p>
        </p:txBody>
      </p:sp>
      <p:sp>
        <p:nvSpPr>
          <p:cNvPr id="26632" name="Line 8"/>
          <p:cNvSpPr>
            <a:spLocks noChangeShapeType="1"/>
          </p:cNvSpPr>
          <p:nvPr/>
        </p:nvSpPr>
        <p:spPr bwMode="auto">
          <a:xfrm>
            <a:off x="3348038" y="4365625"/>
            <a:ext cx="0" cy="1511300"/>
          </a:xfrm>
          <a:prstGeom prst="line">
            <a:avLst/>
          </a:prstGeom>
          <a:noFill/>
          <a:ln w="9525">
            <a:solidFill>
              <a:schemeClr val="bg1"/>
            </a:solidFill>
            <a:round/>
            <a:headEnd/>
            <a:tailEnd type="triangle" w="med" len="med"/>
          </a:ln>
        </p:spPr>
        <p:txBody>
          <a:bodyPr/>
          <a:lstStyle/>
          <a:p>
            <a:endParaRPr lang="es-ES"/>
          </a:p>
        </p:txBody>
      </p:sp>
      <p:sp>
        <p:nvSpPr>
          <p:cNvPr id="26633" name="Line 9"/>
          <p:cNvSpPr>
            <a:spLocks noChangeShapeType="1"/>
          </p:cNvSpPr>
          <p:nvPr/>
        </p:nvSpPr>
        <p:spPr bwMode="auto">
          <a:xfrm>
            <a:off x="3348038" y="2205038"/>
            <a:ext cx="0" cy="1944687"/>
          </a:xfrm>
          <a:prstGeom prst="line">
            <a:avLst/>
          </a:prstGeom>
          <a:noFill/>
          <a:ln w="9525">
            <a:solidFill>
              <a:schemeClr val="bg1"/>
            </a:solidFill>
            <a:round/>
            <a:headEnd/>
            <a:tailEnd type="triangle" w="med" len="med"/>
          </a:ln>
        </p:spPr>
        <p:txBody>
          <a:bodyPr/>
          <a:lstStyle/>
          <a:p>
            <a:endParaRPr lang="es-E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188641"/>
            <a:ext cx="828092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EL DOGMA CENTRAL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2530" name="Picture 2"/>
          <p:cNvPicPr>
            <a:picLocks noChangeAspect="1" noChangeArrowheads="1"/>
          </p:cNvPicPr>
          <p:nvPr/>
        </p:nvPicPr>
        <p:blipFill>
          <a:blip r:embed="rId2" cstate="print"/>
          <a:srcRect l="21684" t="26789" r="23109" b="8382"/>
          <a:stretch>
            <a:fillRect/>
          </a:stretch>
        </p:blipFill>
        <p:spPr bwMode="auto">
          <a:xfrm>
            <a:off x="402505" y="1412775"/>
            <a:ext cx="8273951" cy="52345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1080119"/>
          </a:xfrm>
          <a:solidFill>
            <a:srgbClr val="FF0000"/>
          </a:solidFill>
        </p:spPr>
        <p:txBody>
          <a:bodyPr>
            <a:normAutofit/>
          </a:bodyPr>
          <a:lstStyle/>
          <a:p>
            <a:r>
              <a:rPr lang="es-ES" sz="2800" b="1" dirty="0" smtClean="0">
                <a:solidFill>
                  <a:srgbClr val="FFFF00"/>
                </a:solidFill>
                <a:latin typeface="Times New Roman" pitchFamily="18" charset="0"/>
                <a:cs typeface="Times New Roman" pitchFamily="18" charset="0"/>
              </a:rPr>
              <a:t>GENÉTICA Y PREMIOS NOBEL                    TRANSCRIPCIÓN: LA ARN POLIMERASA II</a:t>
            </a:r>
            <a:endParaRPr lang="es-ES" sz="28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412776"/>
            <a:ext cx="8784976" cy="5256584"/>
          </a:xfrm>
          <a:solidFill>
            <a:srgbClr val="002060"/>
          </a:solidFill>
        </p:spPr>
        <p:txBody>
          <a:bodyPr>
            <a:normAutofit/>
          </a:bodyPr>
          <a:lstStyle/>
          <a:p>
            <a:r>
              <a:rPr lang="es-ES_tradnl" sz="2400" b="1" dirty="0" smtClean="0">
                <a:solidFill>
                  <a:srgbClr val="FFFF00"/>
                </a:solidFill>
                <a:latin typeface="Times New Roman" pitchFamily="18" charset="0"/>
                <a:cs typeface="Times New Roman" pitchFamily="18" charset="0"/>
              </a:rPr>
              <a:t>TRANSCRIPCIÓN</a:t>
            </a:r>
          </a:p>
          <a:p>
            <a:pPr algn="l"/>
            <a:endParaRPr lang="es-ES_tradnl" sz="2400" b="1" dirty="0" smtClean="0">
              <a:solidFill>
                <a:srgbClr val="FFFF00"/>
              </a:solidFill>
              <a:latin typeface="Times New Roman" pitchFamily="18" charset="0"/>
              <a:cs typeface="Times New Roman" pitchFamily="18" charset="0"/>
            </a:endParaRPr>
          </a:p>
          <a:p>
            <a:pPr algn="l"/>
            <a:r>
              <a:rPr lang="es-ES_tradnl" sz="2400" b="1" dirty="0" smtClean="0">
                <a:solidFill>
                  <a:srgbClr val="FFFF00"/>
                </a:solidFill>
                <a:latin typeface="Times New Roman" pitchFamily="18" charset="0"/>
                <a:cs typeface="Times New Roman" pitchFamily="18" charset="0"/>
              </a:rPr>
              <a:t>Roger D. KORNBERG recibió el Premio Nobel en Química 2006 “por sus estudios de la base molecular de la transcripción </a:t>
            </a:r>
            <a:r>
              <a:rPr lang="es-ES_tradnl" sz="2400" b="1" dirty="0" err="1" smtClean="0">
                <a:solidFill>
                  <a:srgbClr val="FFFF00"/>
                </a:solidFill>
                <a:latin typeface="Times New Roman" pitchFamily="18" charset="0"/>
                <a:cs typeface="Times New Roman" pitchFamily="18" charset="0"/>
              </a:rPr>
              <a:t>eucariótica</a:t>
            </a:r>
            <a:r>
              <a:rPr lang="es-ES_tradnl" sz="2400" b="1" dirty="0" smtClean="0">
                <a:solidFill>
                  <a:srgbClr val="FFFF00"/>
                </a:solidFill>
                <a:latin typeface="Times New Roman" pitchFamily="18" charset="0"/>
                <a:cs typeface="Times New Roman" pitchFamily="18" charset="0"/>
              </a:rPr>
              <a:t>” </a:t>
            </a:r>
          </a:p>
          <a:p>
            <a:pPr algn="l"/>
            <a:endParaRPr lang="es-ES_tradnl" sz="2400" b="1" dirty="0" smtClean="0">
              <a:solidFill>
                <a:srgbClr val="FFFF00"/>
              </a:solidFill>
              <a:latin typeface="Times New Roman" pitchFamily="18" charset="0"/>
              <a:cs typeface="Times New Roman" pitchFamily="18" charset="0"/>
            </a:endParaRPr>
          </a:p>
          <a:p>
            <a:pPr algn="l"/>
            <a:r>
              <a:rPr lang="es-ES_tradnl" sz="2400" b="1" dirty="0" smtClean="0">
                <a:solidFill>
                  <a:schemeClr val="bg1"/>
                </a:solidFill>
                <a:latin typeface="Times New Roman" pitchFamily="18" charset="0"/>
                <a:cs typeface="Times New Roman" pitchFamily="18" charset="0"/>
              </a:rPr>
              <a:t>Análisis de la estructura molecular de la ARN polimerasa II mediante cristalografía de rayos X</a:t>
            </a:r>
            <a:endParaRPr lang="es-ES" sz="2400" b="1" dirty="0" smtClean="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 Roger D. </a:t>
            </a:r>
            <a:r>
              <a:rPr lang="es-ES" sz="3200" b="1" dirty="0" err="1" smtClean="0">
                <a:solidFill>
                  <a:srgbClr val="FFFF00"/>
                </a:solidFill>
                <a:latin typeface="Times New Roman" pitchFamily="18" charset="0"/>
                <a:cs typeface="Times New Roman" pitchFamily="18" charset="0"/>
              </a:rPr>
              <a:t>Kornberg</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1506" name="Picture 2"/>
          <p:cNvPicPr>
            <a:picLocks noChangeAspect="1" noChangeArrowheads="1"/>
          </p:cNvPicPr>
          <p:nvPr/>
        </p:nvPicPr>
        <p:blipFill>
          <a:blip r:embed="rId2" cstate="print"/>
          <a:srcRect l="31261" t="45610" r="52402" b="7337"/>
          <a:stretch>
            <a:fillRect/>
          </a:stretch>
        </p:blipFill>
        <p:spPr bwMode="auto">
          <a:xfrm>
            <a:off x="2843808" y="1353183"/>
            <a:ext cx="3240360" cy="502814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TRANSCRIPCIÓN: LA ARN POLIMERASA II</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2530" name="Picture 2"/>
          <p:cNvPicPr>
            <a:picLocks noChangeAspect="1" noChangeArrowheads="1"/>
          </p:cNvPicPr>
          <p:nvPr/>
        </p:nvPicPr>
        <p:blipFill>
          <a:blip r:embed="rId2" cstate="print"/>
          <a:srcRect l="23374" t="28880" r="41021" b="14177"/>
          <a:stretch>
            <a:fillRect/>
          </a:stretch>
        </p:blipFill>
        <p:spPr bwMode="auto">
          <a:xfrm>
            <a:off x="1619672" y="1196752"/>
            <a:ext cx="6357212" cy="5477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43608" y="188641"/>
            <a:ext cx="7128792"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EL DOGMA CENTRAL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33794" name="Picture 2"/>
          <p:cNvPicPr>
            <a:picLocks noChangeAspect="1" noChangeArrowheads="1"/>
          </p:cNvPicPr>
          <p:nvPr/>
        </p:nvPicPr>
        <p:blipFill>
          <a:blip r:embed="rId2" cstate="print"/>
          <a:srcRect l="21121" t="21561" r="22546" b="5245"/>
          <a:stretch>
            <a:fillRect/>
          </a:stretch>
        </p:blipFill>
        <p:spPr bwMode="auto">
          <a:xfrm>
            <a:off x="971600" y="1196752"/>
            <a:ext cx="7200800" cy="5040560"/>
          </a:xfrm>
          <a:prstGeom prst="rect">
            <a:avLst/>
          </a:prstGeom>
          <a:noFill/>
          <a:ln w="9525">
            <a:noFill/>
            <a:miter lim="800000"/>
            <a:headEnd/>
            <a:tailEnd/>
          </a:ln>
        </p:spPr>
      </p:pic>
      <p:pic>
        <p:nvPicPr>
          <p:cNvPr id="5" name="Picture 2"/>
          <p:cNvPicPr>
            <a:picLocks noChangeAspect="1" noChangeArrowheads="1"/>
          </p:cNvPicPr>
          <p:nvPr/>
        </p:nvPicPr>
        <p:blipFill>
          <a:blip r:embed="rId2" cstate="print"/>
          <a:srcRect l="21121" t="21561" r="22546" b="5245"/>
          <a:stretch>
            <a:fillRect/>
          </a:stretch>
        </p:blipFill>
        <p:spPr bwMode="auto">
          <a:xfrm>
            <a:off x="1124000" y="1349152"/>
            <a:ext cx="7200800" cy="5040560"/>
          </a:xfrm>
          <a:prstGeom prst="rect">
            <a:avLst/>
          </a:prstGeom>
          <a:noFill/>
          <a:ln w="9525">
            <a:noFill/>
            <a:miter lim="800000"/>
            <a:headEnd/>
            <a:tailEnd/>
          </a:ln>
        </p:spPr>
      </p:pic>
      <p:pic>
        <p:nvPicPr>
          <p:cNvPr id="6" name="Picture 2"/>
          <p:cNvPicPr>
            <a:picLocks noChangeAspect="1" noChangeArrowheads="1"/>
          </p:cNvPicPr>
          <p:nvPr/>
        </p:nvPicPr>
        <p:blipFill>
          <a:blip r:embed="rId2" cstate="print"/>
          <a:srcRect l="21121" t="21561" r="22546" b="5245"/>
          <a:stretch>
            <a:fillRect/>
          </a:stretch>
        </p:blipFill>
        <p:spPr bwMode="auto">
          <a:xfrm>
            <a:off x="1276400" y="1501552"/>
            <a:ext cx="7200800" cy="50405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43608" y="188641"/>
            <a:ext cx="7128792"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EL DOGMA CENTRAL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4578" name="Picture 2"/>
          <p:cNvPicPr>
            <a:picLocks noChangeAspect="1" noChangeArrowheads="1"/>
          </p:cNvPicPr>
          <p:nvPr/>
        </p:nvPicPr>
        <p:blipFill>
          <a:blip r:embed="rId2" cstate="print"/>
          <a:srcRect l="18304" t="38291" r="55219" b="14656"/>
          <a:stretch>
            <a:fillRect/>
          </a:stretch>
        </p:blipFill>
        <p:spPr bwMode="auto">
          <a:xfrm>
            <a:off x="1763688" y="1051202"/>
            <a:ext cx="5976664" cy="57223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0"/>
            <a:ext cx="7846640" cy="1368151"/>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 TRADUCCIÓN: EL RIBOSOMA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72816"/>
            <a:ext cx="7848872" cy="468052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31746" name="Picture 2"/>
          <p:cNvPicPr>
            <a:picLocks noChangeAspect="1" noChangeArrowheads="1"/>
          </p:cNvPicPr>
          <p:nvPr/>
        </p:nvPicPr>
        <p:blipFill>
          <a:blip r:embed="rId2" cstate="print"/>
          <a:srcRect l="21121" t="51884" r="22546" b="415"/>
          <a:stretch>
            <a:fillRect/>
          </a:stretch>
        </p:blipFill>
        <p:spPr bwMode="auto">
          <a:xfrm>
            <a:off x="206916" y="2420888"/>
            <a:ext cx="8937084" cy="40770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16633"/>
            <a:ext cx="8784976" cy="1296143"/>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                           TRADUCCIÓN: EL RIBOSOMA</a:t>
            </a:r>
            <a:endParaRPr lang="es-ES" sz="32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628800"/>
            <a:ext cx="8784976" cy="5040560"/>
          </a:xfrm>
          <a:solidFill>
            <a:schemeClr val="bg1"/>
          </a:solidFill>
        </p:spPr>
        <p:txBody>
          <a:bodyPr>
            <a:normAutofit/>
          </a:bodyPr>
          <a:lstStyle/>
          <a:p>
            <a:r>
              <a:rPr lang="es-ES" sz="2400" b="1" dirty="0" smtClean="0">
                <a:solidFill>
                  <a:schemeClr val="tx1"/>
                </a:solidFill>
                <a:latin typeface="Times New Roman" pitchFamily="18" charset="0"/>
                <a:cs typeface="Times New Roman" pitchFamily="18" charset="0"/>
              </a:rPr>
              <a:t>TRADUCCIÓN</a:t>
            </a:r>
          </a:p>
          <a:p>
            <a:pPr algn="l"/>
            <a:r>
              <a:rPr lang="es-ES" sz="2400" b="1" dirty="0" err="1" smtClean="0">
                <a:solidFill>
                  <a:schemeClr val="tx1"/>
                </a:solidFill>
                <a:latin typeface="Times New Roman" pitchFamily="18" charset="0"/>
                <a:cs typeface="Times New Roman" pitchFamily="18" charset="0"/>
              </a:rPr>
              <a:t>Venkatraman</a:t>
            </a:r>
            <a:r>
              <a:rPr lang="es-ES" sz="2400" b="1" dirty="0" smtClean="0">
                <a:solidFill>
                  <a:schemeClr val="tx1"/>
                </a:solidFill>
                <a:latin typeface="Times New Roman" pitchFamily="18" charset="0"/>
                <a:cs typeface="Times New Roman" pitchFamily="18" charset="0"/>
              </a:rPr>
              <a:t> RASMAKRISHNAN, Thomas A. STEITZ  y Ada E. YONATH recibieron el Premio Nobel en Química 2009 “por los estudios de la estructura y función del ribosoma”</a:t>
            </a:r>
          </a:p>
        </p:txBody>
      </p:sp>
      <p:pic>
        <p:nvPicPr>
          <p:cNvPr id="21506" name="Picture 2"/>
          <p:cNvPicPr>
            <a:picLocks noChangeAspect="1" noChangeArrowheads="1"/>
          </p:cNvPicPr>
          <p:nvPr/>
        </p:nvPicPr>
        <p:blipFill>
          <a:blip r:embed="rId2" cstate="print"/>
          <a:srcRect l="31261" t="34108" r="52402" b="18839"/>
          <a:stretch>
            <a:fillRect/>
          </a:stretch>
        </p:blipFill>
        <p:spPr bwMode="auto">
          <a:xfrm>
            <a:off x="323528" y="3356992"/>
            <a:ext cx="2088232" cy="3240360"/>
          </a:xfrm>
          <a:prstGeom prst="rect">
            <a:avLst/>
          </a:prstGeom>
          <a:noFill/>
          <a:ln w="9525">
            <a:noFill/>
            <a:miter lim="800000"/>
            <a:headEnd/>
            <a:tailEnd/>
          </a:ln>
        </p:spPr>
      </p:pic>
      <p:pic>
        <p:nvPicPr>
          <p:cNvPr id="21507" name="Picture 3"/>
          <p:cNvPicPr>
            <a:picLocks noChangeAspect="1" noChangeArrowheads="1"/>
          </p:cNvPicPr>
          <p:nvPr/>
        </p:nvPicPr>
        <p:blipFill>
          <a:blip r:embed="rId3" cstate="print"/>
          <a:srcRect l="31261" t="48747" r="51839" b="5245"/>
          <a:stretch>
            <a:fillRect/>
          </a:stretch>
        </p:blipFill>
        <p:spPr bwMode="auto">
          <a:xfrm>
            <a:off x="3347864" y="3356992"/>
            <a:ext cx="2232248" cy="3273964"/>
          </a:xfrm>
          <a:prstGeom prst="rect">
            <a:avLst/>
          </a:prstGeom>
          <a:noFill/>
          <a:ln w="9525">
            <a:noFill/>
            <a:miter lim="800000"/>
            <a:headEnd/>
            <a:tailEnd/>
          </a:ln>
        </p:spPr>
      </p:pic>
      <p:pic>
        <p:nvPicPr>
          <p:cNvPr id="21508" name="Picture 4"/>
          <p:cNvPicPr>
            <a:picLocks noChangeAspect="1" noChangeArrowheads="1"/>
          </p:cNvPicPr>
          <p:nvPr/>
        </p:nvPicPr>
        <p:blipFill>
          <a:blip r:embed="rId4" cstate="print"/>
          <a:srcRect l="31261" t="47701" r="51839" b="7337"/>
          <a:stretch>
            <a:fillRect/>
          </a:stretch>
        </p:blipFill>
        <p:spPr bwMode="auto">
          <a:xfrm>
            <a:off x="6444208" y="3284984"/>
            <a:ext cx="2304256" cy="33027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TRADUCCIÓN: EL RIBOSOMA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8674" name="Picture 2"/>
          <p:cNvPicPr>
            <a:picLocks noChangeAspect="1" noChangeArrowheads="1"/>
          </p:cNvPicPr>
          <p:nvPr/>
        </p:nvPicPr>
        <p:blipFill>
          <a:blip r:embed="rId2" cstate="print"/>
          <a:srcRect l="22811" t="27834" r="25363" b="11519"/>
          <a:stretch>
            <a:fillRect/>
          </a:stretch>
        </p:blipFill>
        <p:spPr bwMode="auto">
          <a:xfrm>
            <a:off x="159646" y="1124744"/>
            <a:ext cx="8794909" cy="55446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331640" y="188641"/>
            <a:ext cx="6696744"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TRADUCCIÓN: EL RIBOSOMA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7650" name="Picture 2"/>
          <p:cNvPicPr>
            <a:picLocks noChangeAspect="1" noChangeArrowheads="1"/>
          </p:cNvPicPr>
          <p:nvPr/>
        </p:nvPicPr>
        <p:blipFill>
          <a:blip r:embed="rId2" cstate="print"/>
          <a:srcRect l="22248" t="21561" r="25363" b="2109"/>
          <a:stretch>
            <a:fillRect/>
          </a:stretch>
        </p:blipFill>
        <p:spPr bwMode="auto">
          <a:xfrm>
            <a:off x="1331640" y="1196752"/>
            <a:ext cx="6696744" cy="52565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188640"/>
            <a:ext cx="8136904" cy="1512167"/>
          </a:xfrm>
          <a:solidFill>
            <a:srgbClr val="FF0000"/>
          </a:solidFill>
        </p:spPr>
        <p:txBody>
          <a:bodyPr>
            <a:noAutofit/>
          </a:bodyPr>
          <a:lstStyle/>
          <a:p>
            <a:r>
              <a:rPr lang="es-ES" sz="2400" b="1" dirty="0" smtClean="0">
                <a:solidFill>
                  <a:srgbClr val="FFFF00"/>
                </a:solidFill>
                <a:latin typeface="Times New Roman" pitchFamily="18" charset="0"/>
                <a:cs typeface="Times New Roman" pitchFamily="18" charset="0"/>
              </a:rPr>
              <a:t>GENÉTICA Y PREMIOS NOBEL                 TRADUCCIÓN: EL RIBOSOMA (A. </a:t>
            </a:r>
            <a:r>
              <a:rPr lang="es-ES" sz="2400" b="1" dirty="0" err="1" smtClean="0">
                <a:solidFill>
                  <a:srgbClr val="FFFF00"/>
                </a:solidFill>
                <a:latin typeface="Times New Roman" pitchFamily="18" charset="0"/>
                <a:cs typeface="Times New Roman" pitchFamily="18" charset="0"/>
              </a:rPr>
              <a:t>Yonath</a:t>
            </a:r>
            <a:r>
              <a:rPr lang="es-ES" sz="2400" b="1" dirty="0" smtClean="0">
                <a:solidFill>
                  <a:srgbClr val="FFFF00"/>
                </a:solidFill>
                <a:latin typeface="Times New Roman" pitchFamily="18" charset="0"/>
                <a:cs typeface="Times New Roman" pitchFamily="18" charset="0"/>
              </a:rPr>
              <a:t>)</a:t>
            </a:r>
            <a:br>
              <a:rPr lang="es-ES" sz="2400" b="1" dirty="0" smtClean="0">
                <a:solidFill>
                  <a:srgbClr val="FFFF00"/>
                </a:solidFill>
                <a:latin typeface="Times New Roman" pitchFamily="18" charset="0"/>
                <a:cs typeface="Times New Roman" pitchFamily="18" charset="0"/>
              </a:rPr>
            </a:br>
            <a:r>
              <a:rPr lang="es-ES" sz="2400" b="1" dirty="0" err="1" smtClean="0">
                <a:solidFill>
                  <a:srgbClr val="FFFF00"/>
                </a:solidFill>
                <a:latin typeface="Times New Roman" pitchFamily="18" charset="0"/>
                <a:cs typeface="Times New Roman" pitchFamily="18" charset="0"/>
              </a:rPr>
              <a:t>Análísis</a:t>
            </a:r>
            <a:r>
              <a:rPr lang="es-ES" sz="2400" b="1" dirty="0" smtClean="0">
                <a:solidFill>
                  <a:srgbClr val="FFFF00"/>
                </a:solidFill>
                <a:latin typeface="Times New Roman" pitchFamily="18" charset="0"/>
                <a:cs typeface="Times New Roman" pitchFamily="18" charset="0"/>
              </a:rPr>
              <a:t> crio-cristalográfico con rayos X</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2132856"/>
            <a:ext cx="7848872" cy="432048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32770" name="Picture 2"/>
          <p:cNvPicPr>
            <a:picLocks noChangeAspect="1" noChangeArrowheads="1"/>
          </p:cNvPicPr>
          <p:nvPr/>
        </p:nvPicPr>
        <p:blipFill>
          <a:blip r:embed="rId2" cstate="print"/>
          <a:srcRect l="35204" t="24697" r="36629"/>
          <a:stretch>
            <a:fillRect/>
          </a:stretch>
        </p:blipFill>
        <p:spPr bwMode="auto">
          <a:xfrm>
            <a:off x="395536" y="1988839"/>
            <a:ext cx="3069801" cy="4421529"/>
          </a:xfrm>
          <a:prstGeom prst="rect">
            <a:avLst/>
          </a:prstGeom>
          <a:noFill/>
          <a:ln w="9525">
            <a:noFill/>
            <a:miter lim="800000"/>
            <a:headEnd/>
            <a:tailEnd/>
          </a:ln>
        </p:spPr>
      </p:pic>
      <p:pic>
        <p:nvPicPr>
          <p:cNvPr id="32771" name="Picture 3"/>
          <p:cNvPicPr>
            <a:picLocks noChangeAspect="1" noChangeArrowheads="1"/>
          </p:cNvPicPr>
          <p:nvPr/>
        </p:nvPicPr>
        <p:blipFill>
          <a:blip r:embed="rId3" cstate="print"/>
          <a:srcRect l="33663" t="24905" r="34227" b="207"/>
          <a:stretch>
            <a:fillRect/>
          </a:stretch>
        </p:blipFill>
        <p:spPr bwMode="auto">
          <a:xfrm>
            <a:off x="5076056" y="1972237"/>
            <a:ext cx="3528392" cy="4433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971600" y="188641"/>
            <a:ext cx="7344816"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TRADUCCIÓN: EL RIBOSOMA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4578" name="Picture 2"/>
          <p:cNvPicPr>
            <a:picLocks noChangeAspect="1" noChangeArrowheads="1"/>
          </p:cNvPicPr>
          <p:nvPr/>
        </p:nvPicPr>
        <p:blipFill>
          <a:blip r:embed="rId2" cstate="print"/>
          <a:srcRect l="21684" t="22606" r="22546" b="415"/>
          <a:stretch>
            <a:fillRect/>
          </a:stretch>
        </p:blipFill>
        <p:spPr bwMode="auto">
          <a:xfrm>
            <a:off x="971600" y="1196751"/>
            <a:ext cx="7344816" cy="546185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475656" y="188641"/>
            <a:ext cx="6624736"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TRADUCCIÓN: EL RIBOSOMA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5602" name="Picture 2"/>
          <p:cNvPicPr>
            <a:picLocks noChangeAspect="1" noChangeArrowheads="1"/>
          </p:cNvPicPr>
          <p:nvPr/>
        </p:nvPicPr>
        <p:blipFill>
          <a:blip r:embed="rId2" cstate="print"/>
          <a:srcRect l="24501" t="21561" r="23673" b="415"/>
          <a:stretch>
            <a:fillRect/>
          </a:stretch>
        </p:blipFill>
        <p:spPr bwMode="auto">
          <a:xfrm>
            <a:off x="1475656" y="1124744"/>
            <a:ext cx="6624736" cy="53732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774632"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TRADUCCIÓN: EL RIBOSOMA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6626" name="Picture 2"/>
          <p:cNvPicPr>
            <a:picLocks noChangeAspect="1" noChangeArrowheads="1"/>
          </p:cNvPicPr>
          <p:nvPr/>
        </p:nvPicPr>
        <p:blipFill>
          <a:blip r:embed="rId2" cstate="print"/>
          <a:srcRect l="21684" t="21561" r="23109" b="3154"/>
          <a:stretch>
            <a:fillRect/>
          </a:stretch>
        </p:blipFill>
        <p:spPr bwMode="auto">
          <a:xfrm>
            <a:off x="723572" y="1124744"/>
            <a:ext cx="7664852" cy="56313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TRADUCCIÓN: EL RIBOSOMA (T.A. </a:t>
            </a:r>
            <a:r>
              <a:rPr lang="es-ES" sz="3200" b="1" dirty="0" err="1" smtClean="0">
                <a:solidFill>
                  <a:srgbClr val="FFFF00"/>
                </a:solidFill>
                <a:latin typeface="Times New Roman" pitchFamily="18" charset="0"/>
                <a:cs typeface="Times New Roman" pitchFamily="18" charset="0"/>
              </a:rPr>
              <a:t>Steitz</a:t>
            </a:r>
            <a:r>
              <a:rPr lang="es-ES" sz="3200" b="1" dirty="0" smtClean="0">
                <a:solidFill>
                  <a:srgbClr val="FFFF00"/>
                </a:solidFill>
                <a:latin typeface="Times New Roman" pitchFamily="18" charset="0"/>
                <a:cs typeface="Times New Roman" pitchFamily="18" charset="0"/>
              </a:rPr>
              <a:t>)</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30722" name="Picture 2"/>
          <p:cNvPicPr>
            <a:picLocks noChangeAspect="1" noChangeArrowheads="1"/>
          </p:cNvPicPr>
          <p:nvPr/>
        </p:nvPicPr>
        <p:blipFill>
          <a:blip r:embed="rId2" cstate="print"/>
          <a:srcRect l="21684" t="20515" r="23673" b="6291"/>
          <a:stretch>
            <a:fillRect/>
          </a:stretch>
        </p:blipFill>
        <p:spPr bwMode="auto">
          <a:xfrm>
            <a:off x="1187624" y="1175198"/>
            <a:ext cx="6912768" cy="55105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504055"/>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¿CÓMO CAMBIAN LOS GENES?</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764704"/>
            <a:ext cx="8784976" cy="5904656"/>
          </a:xfrm>
          <a:solidFill>
            <a:srgbClr val="002060"/>
          </a:solidFill>
        </p:spPr>
        <p:txBody>
          <a:bodyPr>
            <a:normAutofit/>
          </a:bodyPr>
          <a:lstStyle/>
          <a:p>
            <a:pPr algn="l">
              <a:buFont typeface="Arial" pitchFamily="34" charset="0"/>
              <a:buChar char="•"/>
            </a:pPr>
            <a:r>
              <a:rPr lang="es-ES" sz="2400" b="1" dirty="0" smtClean="0">
                <a:solidFill>
                  <a:srgbClr val="FFFF00"/>
                </a:solidFill>
                <a:latin typeface="Times New Roman" pitchFamily="18" charset="0"/>
                <a:cs typeface="Times New Roman" pitchFamily="18" charset="0"/>
              </a:rPr>
              <a:t> Inducción de mutaciones con rayos X</a:t>
            </a:r>
            <a:r>
              <a:rPr lang="es-ES" sz="2400" b="1" dirty="0" smtClean="0">
                <a:solidFill>
                  <a:schemeClr val="bg1"/>
                </a:solidFill>
                <a:latin typeface="Times New Roman" pitchFamily="18" charset="0"/>
                <a:cs typeface="Times New Roman" pitchFamily="18" charset="0"/>
              </a:rPr>
              <a:t> (1927): </a:t>
            </a:r>
            <a:r>
              <a:rPr lang="es-ES" sz="2400" b="1" dirty="0" err="1" smtClean="0">
                <a:solidFill>
                  <a:srgbClr val="FFFF00"/>
                </a:solidFill>
                <a:latin typeface="Times New Roman" pitchFamily="18" charset="0"/>
                <a:cs typeface="Times New Roman" pitchFamily="18" charset="0"/>
              </a:rPr>
              <a:t>Hermann</a:t>
            </a:r>
            <a:r>
              <a:rPr lang="es-ES" sz="2400" b="1" dirty="0" smtClean="0">
                <a:solidFill>
                  <a:srgbClr val="FFFF00"/>
                </a:solidFill>
                <a:latin typeface="Times New Roman" pitchFamily="18" charset="0"/>
                <a:cs typeface="Times New Roman" pitchFamily="18" charset="0"/>
              </a:rPr>
              <a:t> J. </a:t>
            </a:r>
            <a:r>
              <a:rPr lang="es-ES" sz="2400" b="1" dirty="0" err="1" smtClean="0">
                <a:solidFill>
                  <a:srgbClr val="FFFF00"/>
                </a:solidFill>
                <a:latin typeface="Times New Roman" pitchFamily="18" charset="0"/>
                <a:cs typeface="Times New Roman" pitchFamily="18" charset="0"/>
              </a:rPr>
              <a:t>Muller</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recibió el Premio Nobel en Fisiología o Medicina 1946 “por su descubrimiento de la inducción de mutaciones mediante radiación con rayos X”</a:t>
            </a:r>
            <a:endParaRPr lang="es-ES" sz="2400" b="1" dirty="0" smtClean="0">
              <a:solidFill>
                <a:srgbClr val="FFFF00"/>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Mutagénesis</a:t>
            </a:r>
            <a:r>
              <a:rPr lang="es-ES" sz="2400" b="1" dirty="0" smtClean="0">
                <a:solidFill>
                  <a:srgbClr val="FFFF00"/>
                </a:solidFill>
                <a:latin typeface="Times New Roman" pitchFamily="18" charset="0"/>
                <a:cs typeface="Times New Roman" pitchFamily="18" charset="0"/>
              </a:rPr>
              <a:t> dirigida</a:t>
            </a:r>
            <a:r>
              <a:rPr lang="es-ES" sz="2400" b="1" dirty="0" smtClean="0">
                <a:solidFill>
                  <a:schemeClr val="bg1"/>
                </a:solidFill>
                <a:latin typeface="Times New Roman" pitchFamily="18" charset="0"/>
                <a:cs typeface="Times New Roman" pitchFamily="18" charset="0"/>
              </a:rPr>
              <a:t> (1978):</a:t>
            </a:r>
            <a:r>
              <a:rPr lang="es-ES" sz="2400" b="1" dirty="0" smtClean="0">
                <a:solidFill>
                  <a:srgbClr val="FFFF00"/>
                </a:solidFill>
                <a:latin typeface="Times New Roman" pitchFamily="18" charset="0"/>
                <a:cs typeface="Times New Roman" pitchFamily="18" charset="0"/>
              </a:rPr>
              <a:t> Michael Smith</a:t>
            </a:r>
            <a:r>
              <a:rPr lang="es-ES" sz="2400" b="1" dirty="0" smtClean="0">
                <a:solidFill>
                  <a:schemeClr val="bg1"/>
                </a:solidFill>
                <a:latin typeface="Times New Roman" pitchFamily="18" charset="0"/>
                <a:cs typeface="Times New Roman" pitchFamily="18" charset="0"/>
              </a:rPr>
              <a:t> recibió el Premio Nobel en Química 1993 “por su contribución fundamental al establecimiento de la </a:t>
            </a:r>
            <a:r>
              <a:rPr lang="es-ES" sz="2400" b="1" dirty="0" err="1" smtClean="0">
                <a:solidFill>
                  <a:schemeClr val="bg1"/>
                </a:solidFill>
                <a:latin typeface="Times New Roman" pitchFamily="18" charset="0"/>
                <a:cs typeface="Times New Roman" pitchFamily="18" charset="0"/>
              </a:rPr>
              <a:t>mutagénesis</a:t>
            </a:r>
            <a:r>
              <a:rPr lang="es-ES" sz="2400" b="1" dirty="0" smtClean="0">
                <a:solidFill>
                  <a:schemeClr val="bg1"/>
                </a:solidFill>
                <a:latin typeface="Times New Roman" pitchFamily="18" charset="0"/>
                <a:cs typeface="Times New Roman" pitchFamily="18" charset="0"/>
              </a:rPr>
              <a:t> dirigida mediante </a:t>
            </a:r>
            <a:r>
              <a:rPr lang="es-ES" sz="2400" b="1" dirty="0" err="1" smtClean="0">
                <a:solidFill>
                  <a:schemeClr val="bg1"/>
                </a:solidFill>
                <a:latin typeface="Times New Roman" pitchFamily="18" charset="0"/>
                <a:cs typeface="Times New Roman" pitchFamily="18" charset="0"/>
              </a:rPr>
              <a:t>oligonu-cleótidos</a:t>
            </a:r>
            <a:r>
              <a:rPr lang="es-ES" sz="2400" b="1" dirty="0" smtClean="0">
                <a:solidFill>
                  <a:schemeClr val="bg1"/>
                </a:solidFill>
                <a:latin typeface="Times New Roman" pitchFamily="18" charset="0"/>
                <a:cs typeface="Times New Roman" pitchFamily="18" charset="0"/>
              </a:rPr>
              <a:t> y su desarrollo para estudios de proteínas”</a:t>
            </a:r>
            <a:endParaRPr lang="es-ES" sz="2400" b="1" dirty="0" smtClean="0">
              <a:solidFill>
                <a:srgbClr val="FFFF00"/>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Elementos genéticos móviles</a:t>
            </a:r>
            <a:r>
              <a:rPr lang="es-ES" sz="2400" b="1" dirty="0" smtClean="0">
                <a:solidFill>
                  <a:schemeClr val="bg1"/>
                </a:solidFill>
                <a:latin typeface="Times New Roman" pitchFamily="18" charset="0"/>
                <a:cs typeface="Times New Roman" pitchFamily="18" charset="0"/>
              </a:rPr>
              <a:t> (1951):</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Barbara</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McClintock</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recibió el Premio Nobel en Fisiología o Medicina 1983 “por su descubrimiento de estructuras móviles en la masa genética”</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Mecanismos de reparación del ADN</a:t>
            </a:r>
            <a:r>
              <a:rPr lang="es-ES" sz="2400" b="1" dirty="0" smtClean="0">
                <a:solidFill>
                  <a:schemeClr val="bg1"/>
                </a:solidFill>
                <a:latin typeface="Times New Roman" pitchFamily="18" charset="0"/>
                <a:cs typeface="Times New Roman" pitchFamily="18" charset="0"/>
              </a:rPr>
              <a:t> (1974, 1989, 1983):</a:t>
            </a:r>
            <a:r>
              <a:rPr lang="es-ES" sz="2400" b="1" dirty="0" smtClean="0">
                <a:solidFill>
                  <a:srgbClr val="FFFF00"/>
                </a:solidFill>
                <a:latin typeface="Times New Roman" pitchFamily="18" charset="0"/>
                <a:cs typeface="Times New Roman" pitchFamily="18" charset="0"/>
              </a:rPr>
              <a:t> Tomas </a:t>
            </a:r>
            <a:r>
              <a:rPr lang="es-ES" sz="2400" b="1" dirty="0" err="1" smtClean="0">
                <a:solidFill>
                  <a:srgbClr val="FFFF00"/>
                </a:solidFill>
                <a:latin typeface="Times New Roman" pitchFamily="18" charset="0"/>
                <a:cs typeface="Times New Roman" pitchFamily="18" charset="0"/>
              </a:rPr>
              <a:t>Lindahl</a:t>
            </a:r>
            <a:r>
              <a:rPr lang="es-ES" sz="2400" b="1" dirty="0" smtClean="0">
                <a:solidFill>
                  <a:srgbClr val="FFFF00"/>
                </a:solidFill>
                <a:latin typeface="Times New Roman" pitchFamily="18" charset="0"/>
                <a:cs typeface="Times New Roman" pitchFamily="18" charset="0"/>
              </a:rPr>
              <a:t>, Paul </a:t>
            </a:r>
            <a:r>
              <a:rPr lang="es-ES" sz="2400" b="1" dirty="0" err="1" smtClean="0">
                <a:solidFill>
                  <a:srgbClr val="FFFF00"/>
                </a:solidFill>
                <a:latin typeface="Times New Roman" pitchFamily="18" charset="0"/>
                <a:cs typeface="Times New Roman" pitchFamily="18" charset="0"/>
              </a:rPr>
              <a:t>Modrich</a:t>
            </a:r>
            <a:r>
              <a:rPr lang="es-ES" sz="2400" b="1" dirty="0" smtClean="0">
                <a:solidFill>
                  <a:srgbClr val="FFFF00"/>
                </a:solidFill>
                <a:latin typeface="Times New Roman" pitchFamily="18" charset="0"/>
                <a:cs typeface="Times New Roman" pitchFamily="18" charset="0"/>
              </a:rPr>
              <a:t> y </a:t>
            </a:r>
            <a:r>
              <a:rPr lang="es-ES" sz="2400" b="1" dirty="0" err="1" smtClean="0">
                <a:solidFill>
                  <a:srgbClr val="FFFF00"/>
                </a:solidFill>
                <a:latin typeface="Times New Roman" pitchFamily="18" charset="0"/>
                <a:cs typeface="Times New Roman" pitchFamily="18" charset="0"/>
              </a:rPr>
              <a:t>Aziz</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Sancar</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recibieron el Premio Nobel en Química 2015 “por sus estudios de los mecanismos  de reparación del ADN”</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HERMANN J. MULLER</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1506" name="Picture 2"/>
          <p:cNvPicPr>
            <a:picLocks noChangeAspect="1" noChangeArrowheads="1"/>
          </p:cNvPicPr>
          <p:nvPr/>
        </p:nvPicPr>
        <p:blipFill>
          <a:blip r:embed="rId2" cstate="print"/>
          <a:srcRect l="31825" t="58158" r="42825" b="4200"/>
          <a:stretch>
            <a:fillRect/>
          </a:stretch>
        </p:blipFill>
        <p:spPr bwMode="auto">
          <a:xfrm>
            <a:off x="1187624" y="1211153"/>
            <a:ext cx="6696744" cy="53573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MICHAEL SMITH</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4578" name="Picture 2"/>
          <p:cNvPicPr>
            <a:picLocks noChangeAspect="1" noChangeArrowheads="1"/>
          </p:cNvPicPr>
          <p:nvPr/>
        </p:nvPicPr>
        <p:blipFill>
          <a:blip r:embed="rId2" cstate="print"/>
          <a:srcRect l="31262" t="43519" r="52402" b="9428"/>
          <a:stretch>
            <a:fillRect/>
          </a:stretch>
        </p:blipFill>
        <p:spPr bwMode="auto">
          <a:xfrm>
            <a:off x="2771800" y="1097430"/>
            <a:ext cx="3528392" cy="54750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640960" cy="864096"/>
          </a:xfrm>
          <a:solidFill>
            <a:srgbClr val="FF0000"/>
          </a:solidFill>
        </p:spPr>
        <p:txBody>
          <a:bodyPr>
            <a:normAutofit fontScale="90000"/>
          </a:bodyPr>
          <a:lstStyle/>
          <a:p>
            <a:pPr algn="l"/>
            <a:r>
              <a:rPr lang="es-ES" sz="3200" b="1" dirty="0" smtClean="0">
                <a:solidFill>
                  <a:srgbClr val="FFFF00"/>
                </a:solidFill>
                <a:latin typeface="Times New Roman" pitchFamily="18" charset="0"/>
                <a:cs typeface="Times New Roman" pitchFamily="18" charset="0"/>
              </a:rPr>
              <a:t>                 ELEMENTOS GENÉTICOS MÓVILES 	     	   	            BARBARA </a:t>
            </a:r>
            <a:r>
              <a:rPr lang="es-ES" sz="3200" b="1" dirty="0" err="1" smtClean="0">
                <a:solidFill>
                  <a:srgbClr val="FFFF00"/>
                </a:solidFill>
                <a:latin typeface="Times New Roman" pitchFamily="18" charset="0"/>
                <a:cs typeface="Times New Roman" pitchFamily="18" charset="0"/>
              </a:rPr>
              <a:t>McCLINTOCK</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3554" name="Picture 2"/>
          <p:cNvPicPr>
            <a:picLocks noChangeAspect="1" noChangeArrowheads="1"/>
          </p:cNvPicPr>
          <p:nvPr/>
        </p:nvPicPr>
        <p:blipFill>
          <a:blip r:embed="rId2" cstate="print"/>
          <a:srcRect l="12108" t="56067" r="73809" b="4200"/>
          <a:stretch>
            <a:fillRect/>
          </a:stretch>
        </p:blipFill>
        <p:spPr bwMode="auto">
          <a:xfrm>
            <a:off x="5220072" y="1196751"/>
            <a:ext cx="3600400" cy="5472607"/>
          </a:xfrm>
          <a:prstGeom prst="rect">
            <a:avLst/>
          </a:prstGeom>
          <a:noFill/>
          <a:ln w="9525">
            <a:noFill/>
            <a:miter lim="800000"/>
            <a:headEnd/>
            <a:tailEnd/>
          </a:ln>
        </p:spPr>
      </p:pic>
      <p:pic>
        <p:nvPicPr>
          <p:cNvPr id="23555" name="Picture 3"/>
          <p:cNvPicPr>
            <a:picLocks noChangeAspect="1" noChangeArrowheads="1"/>
          </p:cNvPicPr>
          <p:nvPr/>
        </p:nvPicPr>
        <p:blipFill>
          <a:blip r:embed="rId3" cstate="print"/>
          <a:srcRect l="16764" t="38498" r="52816" b="14449"/>
          <a:stretch>
            <a:fillRect/>
          </a:stretch>
        </p:blipFill>
        <p:spPr bwMode="auto">
          <a:xfrm>
            <a:off x="179511" y="1196752"/>
            <a:ext cx="4925347" cy="41044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864096"/>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ELEMENTOS GENÉTICOS MÓVILES:                                           LOS TRANSPOSONES</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124744"/>
            <a:ext cx="8784976" cy="5544616"/>
          </a:xfrm>
          <a:solidFill>
            <a:schemeClr val="bg1"/>
          </a:solidFill>
        </p:spPr>
        <p:txBody>
          <a:bodyPr>
            <a:normAutofit/>
          </a:bodyPr>
          <a:lstStyle/>
          <a:p>
            <a:pPr algn="l"/>
            <a:r>
              <a:rPr lang="es-ES" sz="2400" b="1" dirty="0" smtClean="0">
                <a:solidFill>
                  <a:srgbClr val="FFFF00"/>
                </a:solidFill>
                <a:latin typeface="Times New Roman" pitchFamily="18" charset="0"/>
                <a:cs typeface="Times New Roman" pitchFamily="18" charset="0"/>
              </a:rPr>
              <a:t> </a:t>
            </a: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p:txBody>
      </p:sp>
      <p:pic>
        <p:nvPicPr>
          <p:cNvPr id="21506" name="Picture 2"/>
          <p:cNvPicPr>
            <a:picLocks noChangeAspect="1" noChangeArrowheads="1"/>
          </p:cNvPicPr>
          <p:nvPr/>
        </p:nvPicPr>
        <p:blipFill>
          <a:blip r:embed="rId2" cstate="print"/>
          <a:srcRect l="14361" t="44565" r="51276" b="19884"/>
          <a:stretch>
            <a:fillRect/>
          </a:stretch>
        </p:blipFill>
        <p:spPr bwMode="auto">
          <a:xfrm>
            <a:off x="251521" y="1196752"/>
            <a:ext cx="4464496" cy="2488408"/>
          </a:xfrm>
          <a:prstGeom prst="rect">
            <a:avLst/>
          </a:prstGeom>
          <a:noFill/>
          <a:ln w="9525">
            <a:noFill/>
            <a:miter lim="800000"/>
            <a:headEnd/>
            <a:tailEnd/>
          </a:ln>
        </p:spPr>
      </p:pic>
      <p:pic>
        <p:nvPicPr>
          <p:cNvPr id="22530" name="Picture 2"/>
          <p:cNvPicPr>
            <a:picLocks noChangeAspect="1" noChangeArrowheads="1"/>
          </p:cNvPicPr>
          <p:nvPr/>
        </p:nvPicPr>
        <p:blipFill>
          <a:blip r:embed="rId3" cstate="print"/>
          <a:srcRect l="7038" t="15287" r="57472" b="6291"/>
          <a:stretch>
            <a:fillRect/>
          </a:stretch>
        </p:blipFill>
        <p:spPr bwMode="auto">
          <a:xfrm>
            <a:off x="5220072" y="2060848"/>
            <a:ext cx="3387256" cy="4032448"/>
          </a:xfrm>
          <a:prstGeom prst="rect">
            <a:avLst/>
          </a:prstGeom>
          <a:noFill/>
          <a:ln w="9525">
            <a:noFill/>
            <a:miter lim="800000"/>
            <a:headEnd/>
            <a:tailEnd/>
          </a:ln>
        </p:spPr>
      </p:pic>
      <p:pic>
        <p:nvPicPr>
          <p:cNvPr id="22531" name="Picture 3"/>
          <p:cNvPicPr>
            <a:picLocks noChangeAspect="1" noChangeArrowheads="1"/>
          </p:cNvPicPr>
          <p:nvPr/>
        </p:nvPicPr>
        <p:blipFill>
          <a:blip r:embed="rId4" cstate="print"/>
          <a:srcRect l="12820" t="41635" r="50000" b="10266"/>
          <a:stretch>
            <a:fillRect/>
          </a:stretch>
        </p:blipFill>
        <p:spPr bwMode="auto">
          <a:xfrm>
            <a:off x="467544" y="3789040"/>
            <a:ext cx="4248472" cy="29610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640960" cy="864096"/>
          </a:xfrm>
          <a:solidFill>
            <a:srgbClr val="FF0000"/>
          </a:solidFill>
        </p:spPr>
        <p:txBody>
          <a:bodyPr>
            <a:normAutofit fontScale="90000"/>
          </a:bodyPr>
          <a:lstStyle/>
          <a:p>
            <a:pPr algn="l"/>
            <a:r>
              <a:rPr lang="es-ES" sz="3200" b="1" dirty="0" smtClean="0">
                <a:solidFill>
                  <a:srgbClr val="FFFF00"/>
                </a:solidFill>
                <a:latin typeface="Times New Roman" pitchFamily="18" charset="0"/>
                <a:cs typeface="Times New Roman" pitchFamily="18" charset="0"/>
              </a:rPr>
              <a:t>                 MECANISMOS DE TRANSPOSICIÓN</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 name="Picture 2"/>
          <p:cNvPicPr>
            <a:picLocks noChangeAspect="1" noChangeArrowheads="1"/>
          </p:cNvPicPr>
          <p:nvPr/>
        </p:nvPicPr>
        <p:blipFill>
          <a:blip r:embed="rId2" cstate="print"/>
          <a:srcRect l="16614" t="46656" r="54656" b="16747"/>
          <a:stretch>
            <a:fillRect/>
          </a:stretch>
        </p:blipFill>
        <p:spPr bwMode="auto">
          <a:xfrm>
            <a:off x="309128" y="1124745"/>
            <a:ext cx="8079295" cy="55446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2530" name="Picture 2"/>
          <p:cNvPicPr>
            <a:picLocks noChangeAspect="1" noChangeArrowheads="1"/>
          </p:cNvPicPr>
          <p:nvPr/>
        </p:nvPicPr>
        <p:blipFill>
          <a:blip r:embed="rId2" cstate="print"/>
          <a:srcRect l="30698" t="21561" r="11279" b="415"/>
          <a:stretch>
            <a:fillRect/>
          </a:stretch>
        </p:blipFill>
        <p:spPr bwMode="auto">
          <a:xfrm>
            <a:off x="690390" y="1052736"/>
            <a:ext cx="7752808" cy="56166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864096"/>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MECANISMOS DE REPARACIÓN DEL ADN</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124744"/>
            <a:ext cx="8784976" cy="5544616"/>
          </a:xfrm>
          <a:solidFill>
            <a:srgbClr val="002060"/>
          </a:solidFill>
        </p:spPr>
        <p:txBody>
          <a:bodyPr>
            <a:normAutofit/>
          </a:bodyPr>
          <a:lstStyle/>
          <a:p>
            <a:r>
              <a:rPr lang="es-ES" sz="2400" b="1" dirty="0" smtClean="0">
                <a:solidFill>
                  <a:srgbClr val="FFFF00"/>
                </a:solidFill>
                <a:latin typeface="Times New Roman" pitchFamily="18" charset="0"/>
                <a:cs typeface="Times New Roman" pitchFamily="18" charset="0"/>
              </a:rPr>
              <a:t> REPARACIÓN DEL ADN</a:t>
            </a:r>
          </a:p>
          <a:p>
            <a:endParaRPr lang="es-ES" sz="2400" b="1" dirty="0" smtClean="0">
              <a:solidFill>
                <a:srgbClr val="FFFF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a:t>
            </a:r>
            <a:r>
              <a:rPr lang="es-ES" sz="2400" b="1" dirty="0" err="1" smtClean="0">
                <a:solidFill>
                  <a:schemeClr val="bg1"/>
                </a:solidFill>
                <a:latin typeface="Times New Roman" pitchFamily="18" charset="0"/>
                <a:cs typeface="Times New Roman" pitchFamily="18" charset="0"/>
              </a:rPr>
              <a:t>Fotorreactivación</a:t>
            </a:r>
            <a:r>
              <a:rPr lang="es-ES" sz="24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a:t>
            </a:r>
            <a:r>
              <a:rPr lang="es-ES" sz="2400" b="1" dirty="0" err="1" smtClean="0">
                <a:solidFill>
                  <a:srgbClr val="FFFF00"/>
                </a:solidFill>
                <a:latin typeface="Times New Roman" pitchFamily="18" charset="0"/>
                <a:cs typeface="Times New Roman" pitchFamily="18" charset="0"/>
              </a:rPr>
              <a:t>Sancar</a:t>
            </a:r>
            <a:r>
              <a:rPr lang="es-ES" sz="2400" b="1" dirty="0" smtClean="0">
                <a:solidFill>
                  <a:srgbClr val="FFFF00"/>
                </a:solidFill>
                <a:latin typeface="Times New Roman" pitchFamily="18" charset="0"/>
                <a:cs typeface="Times New Roman" pitchFamily="18" charset="0"/>
              </a:rPr>
              <a:t>)</a:t>
            </a:r>
          </a:p>
          <a:p>
            <a:pPr algn="l">
              <a:buFont typeface="Arial" pitchFamily="34" charset="0"/>
              <a:buChar char="•"/>
            </a:pPr>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Reparación por escisión de bases nitrogenadas </a:t>
            </a:r>
            <a:r>
              <a:rPr lang="es-ES" sz="2400" b="1" dirty="0" smtClean="0">
                <a:solidFill>
                  <a:srgbClr val="FFFF00"/>
                </a:solidFill>
                <a:latin typeface="Times New Roman" pitchFamily="18" charset="0"/>
                <a:cs typeface="Times New Roman" pitchFamily="18" charset="0"/>
              </a:rPr>
              <a:t>(</a:t>
            </a:r>
            <a:r>
              <a:rPr lang="es-ES" sz="2400" b="1" dirty="0" err="1" smtClean="0">
                <a:solidFill>
                  <a:srgbClr val="FFFF00"/>
                </a:solidFill>
                <a:latin typeface="Times New Roman" pitchFamily="18" charset="0"/>
                <a:cs typeface="Times New Roman" pitchFamily="18" charset="0"/>
              </a:rPr>
              <a:t>Lindahl</a:t>
            </a:r>
            <a:r>
              <a:rPr lang="es-ES" sz="2400" b="1" dirty="0" smtClean="0">
                <a:solidFill>
                  <a:srgbClr val="FFFF00"/>
                </a:solidFill>
                <a:latin typeface="Times New Roman" pitchFamily="18" charset="0"/>
                <a:cs typeface="Times New Roman" pitchFamily="18" charset="0"/>
              </a:rPr>
              <a:t>)</a:t>
            </a:r>
          </a:p>
          <a:p>
            <a:pPr algn="l"/>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Reparación por escisión de nucleótidos </a:t>
            </a:r>
            <a:r>
              <a:rPr lang="es-ES" sz="2400" b="1" dirty="0" smtClean="0">
                <a:solidFill>
                  <a:srgbClr val="FFFF00"/>
                </a:solidFill>
                <a:latin typeface="Times New Roman" pitchFamily="18" charset="0"/>
                <a:cs typeface="Times New Roman" pitchFamily="18" charset="0"/>
              </a:rPr>
              <a:t>(</a:t>
            </a:r>
            <a:r>
              <a:rPr lang="es-ES" sz="2400" b="1" dirty="0" err="1" smtClean="0">
                <a:solidFill>
                  <a:srgbClr val="FFFF00"/>
                </a:solidFill>
                <a:latin typeface="Times New Roman" pitchFamily="18" charset="0"/>
                <a:cs typeface="Times New Roman" pitchFamily="18" charset="0"/>
              </a:rPr>
              <a:t>Sancar</a:t>
            </a:r>
            <a:r>
              <a:rPr lang="es-ES" sz="2400" b="1" dirty="0" smtClean="0">
                <a:solidFill>
                  <a:srgbClr val="FFFF00"/>
                </a:solidFill>
                <a:latin typeface="Times New Roman" pitchFamily="18" charset="0"/>
                <a:cs typeface="Times New Roman" pitchFamily="18" charset="0"/>
              </a:rPr>
              <a:t>)</a:t>
            </a:r>
          </a:p>
          <a:p>
            <a:pPr algn="l"/>
            <a:endParaRPr lang="es-ES" sz="2400" b="1" dirty="0" smtClean="0">
              <a:solidFill>
                <a:schemeClr val="bg1"/>
              </a:solidFill>
              <a:latin typeface="Times New Roman" pitchFamily="18" charset="0"/>
              <a:cs typeface="Times New Roman" pitchFamily="18" charset="0"/>
            </a:endParaRPr>
          </a:p>
          <a:p>
            <a:pPr algn="l">
              <a:buFont typeface="Arial" pitchFamily="34" charset="0"/>
              <a:buChar char="•"/>
            </a:pPr>
            <a:r>
              <a:rPr lang="es-ES" sz="2400" b="1" dirty="0" smtClean="0">
                <a:solidFill>
                  <a:schemeClr val="bg1"/>
                </a:solidFill>
                <a:latin typeface="Times New Roman" pitchFamily="18" charset="0"/>
                <a:cs typeface="Times New Roman" pitchFamily="18" charset="0"/>
              </a:rPr>
              <a:t> Reparación del apareamiento erróneo </a:t>
            </a:r>
            <a:r>
              <a:rPr lang="es-ES" sz="2400" b="1" dirty="0" smtClean="0">
                <a:solidFill>
                  <a:srgbClr val="FFFF00"/>
                </a:solidFill>
                <a:latin typeface="Times New Roman" pitchFamily="18" charset="0"/>
                <a:cs typeface="Times New Roman" pitchFamily="18" charset="0"/>
              </a:rPr>
              <a:t>(</a:t>
            </a:r>
            <a:r>
              <a:rPr lang="es-ES" sz="2400" b="1" dirty="0" err="1" smtClean="0">
                <a:solidFill>
                  <a:srgbClr val="FFFF00"/>
                </a:solidFill>
                <a:latin typeface="Times New Roman" pitchFamily="18" charset="0"/>
                <a:cs typeface="Times New Roman" pitchFamily="18" charset="0"/>
              </a:rPr>
              <a:t>Modrich</a:t>
            </a:r>
            <a:r>
              <a:rPr lang="es-ES" sz="2400" b="1" dirty="0" smtClean="0">
                <a:solidFill>
                  <a:srgbClr val="FFFF00"/>
                </a:solidFill>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784976" cy="1224135"/>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MECANISMOS DE REPARACIÓN DEL ADN                  (Escisión de nucleótidos, </a:t>
            </a:r>
            <a:r>
              <a:rPr lang="es-ES" sz="2400" b="1" dirty="0" err="1" smtClean="0">
                <a:solidFill>
                  <a:srgbClr val="FFFF00"/>
                </a:solidFill>
                <a:latin typeface="Times New Roman" pitchFamily="18" charset="0"/>
                <a:cs typeface="Times New Roman" pitchFamily="18" charset="0"/>
              </a:rPr>
              <a:t>Sancar</a:t>
            </a:r>
            <a:r>
              <a:rPr lang="es-ES" sz="2400" b="1" dirty="0" smtClean="0">
                <a:solidFill>
                  <a:srgbClr val="FFFF00"/>
                </a:solidFill>
                <a:latin typeface="Times New Roman" pitchFamily="18" charset="0"/>
                <a:cs typeface="Times New Roman" pitchFamily="18" charset="0"/>
              </a:rPr>
              <a:t>    –    Escisión de bases, </a:t>
            </a:r>
            <a:r>
              <a:rPr lang="es-ES" sz="2400" b="1" dirty="0" err="1" smtClean="0">
                <a:solidFill>
                  <a:srgbClr val="FFFF00"/>
                </a:solidFill>
                <a:latin typeface="Times New Roman" pitchFamily="18" charset="0"/>
                <a:cs typeface="Times New Roman" pitchFamily="18" charset="0"/>
              </a:rPr>
              <a:t>Lindahl</a:t>
            </a:r>
            <a:r>
              <a:rPr lang="es-ES" sz="2400" b="1" dirty="0" smtClean="0">
                <a:solidFill>
                  <a:srgbClr val="FFFF00"/>
                </a:solidFill>
                <a:latin typeface="Times New Roman" pitchFamily="18" charset="0"/>
                <a:cs typeface="Times New Roman" pitchFamily="18" charset="0"/>
              </a:rPr>
              <a:t>)</a:t>
            </a:r>
            <a:endParaRPr lang="es-ES" sz="2400" b="1" dirty="0">
              <a:solidFill>
                <a:srgbClr val="FFFF00"/>
              </a:solidFill>
              <a:latin typeface="Times New Roman" pitchFamily="18" charset="0"/>
              <a:cs typeface="Times New Roman" pitchFamily="18" charset="0"/>
            </a:endParaRPr>
          </a:p>
        </p:txBody>
      </p:sp>
      <p:pic>
        <p:nvPicPr>
          <p:cNvPr id="21506" name="Picture 2"/>
          <p:cNvPicPr>
            <a:picLocks noChangeAspect="1" noChangeArrowheads="1"/>
          </p:cNvPicPr>
          <p:nvPr/>
        </p:nvPicPr>
        <p:blipFill>
          <a:blip r:embed="rId2" cstate="print"/>
          <a:srcRect l="24117" t="24697" r="24916" b="10474"/>
          <a:stretch>
            <a:fillRect/>
          </a:stretch>
        </p:blipFill>
        <p:spPr bwMode="auto">
          <a:xfrm>
            <a:off x="4763594" y="2348880"/>
            <a:ext cx="4380406" cy="3024335"/>
          </a:xfrm>
          <a:prstGeom prst="rect">
            <a:avLst/>
          </a:prstGeom>
          <a:noFill/>
          <a:ln w="9525">
            <a:noFill/>
            <a:miter lim="800000"/>
            <a:headEnd/>
            <a:tailEnd/>
          </a:ln>
        </p:spPr>
      </p:pic>
      <p:pic>
        <p:nvPicPr>
          <p:cNvPr id="21507" name="Picture 3"/>
          <p:cNvPicPr>
            <a:picLocks noChangeAspect="1" noChangeArrowheads="1"/>
          </p:cNvPicPr>
          <p:nvPr/>
        </p:nvPicPr>
        <p:blipFill>
          <a:blip r:embed="rId3" cstate="print"/>
          <a:srcRect l="23892" t="28042" r="23892" b="10266"/>
          <a:stretch>
            <a:fillRect/>
          </a:stretch>
        </p:blipFill>
        <p:spPr bwMode="auto">
          <a:xfrm>
            <a:off x="0" y="2348880"/>
            <a:ext cx="4572001" cy="29320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864096"/>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MECANISMOS DE REPARACIÓN DEL ADN</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(Apareamiento erróneo de bases, </a:t>
            </a:r>
            <a:r>
              <a:rPr lang="es-ES" sz="2400" b="1" dirty="0" err="1" smtClean="0">
                <a:solidFill>
                  <a:srgbClr val="FFFF00"/>
                </a:solidFill>
                <a:latin typeface="Times New Roman" pitchFamily="18" charset="0"/>
                <a:cs typeface="Times New Roman" pitchFamily="18" charset="0"/>
              </a:rPr>
              <a:t>Modrich</a:t>
            </a:r>
            <a:r>
              <a:rPr lang="es-ES" sz="2400" b="1" dirty="0" smtClean="0">
                <a:solidFill>
                  <a:srgbClr val="FFFF00"/>
                </a:solidFill>
                <a:latin typeface="Times New Roman" pitchFamily="18" charset="0"/>
                <a:cs typeface="Times New Roman" pitchFamily="18" charset="0"/>
              </a:rPr>
              <a:t>)</a:t>
            </a:r>
            <a:endParaRPr lang="es-ES" sz="2400" b="1" dirty="0">
              <a:solidFill>
                <a:srgbClr val="FFFF00"/>
              </a:solidFill>
              <a:latin typeface="Times New Roman" pitchFamily="18" charset="0"/>
              <a:cs typeface="Times New Roman" pitchFamily="18" charset="0"/>
            </a:endParaRPr>
          </a:p>
        </p:txBody>
      </p:sp>
      <p:pic>
        <p:nvPicPr>
          <p:cNvPr id="22530" name="Picture 2"/>
          <p:cNvPicPr>
            <a:picLocks noChangeAspect="1" noChangeArrowheads="1"/>
          </p:cNvPicPr>
          <p:nvPr/>
        </p:nvPicPr>
        <p:blipFill>
          <a:blip r:embed="rId2" cstate="print"/>
          <a:srcRect l="23550" t="21561" r="23667" b="8382"/>
          <a:stretch>
            <a:fillRect/>
          </a:stretch>
        </p:blipFill>
        <p:spPr bwMode="auto">
          <a:xfrm>
            <a:off x="611560" y="1052736"/>
            <a:ext cx="7788687" cy="56112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864096"/>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¿CUÁL ES EL DESTINO DE LOS GENES EN EL ESPACIO Y EN EL TIEMPO?</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124744"/>
            <a:ext cx="8784976" cy="5544616"/>
          </a:xfrm>
          <a:solidFill>
            <a:srgbClr val="002060"/>
          </a:solidFill>
        </p:spPr>
        <p:txBody>
          <a:bodyPr>
            <a:normAutofit lnSpcReduction="10000"/>
          </a:bodyPr>
          <a:lstStyle/>
          <a:p>
            <a:pPr algn="l"/>
            <a:r>
              <a:rPr lang="es-ES" sz="2400" b="1" dirty="0" smtClean="0">
                <a:solidFill>
                  <a:srgbClr val="FFFF00"/>
                </a:solidFill>
                <a:latin typeface="Times New Roman" pitchFamily="18" charset="0"/>
                <a:cs typeface="Times New Roman" pitchFamily="18" charset="0"/>
              </a:rPr>
              <a:t> </a:t>
            </a:r>
          </a:p>
          <a:p>
            <a:pPr algn="l">
              <a:buFont typeface="Arial" pitchFamily="34" charset="0"/>
              <a:buChar char="•"/>
            </a:pP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En la evolución biológica, ningún premio Nobel hasta ahora</a:t>
            </a:r>
          </a:p>
          <a:p>
            <a:pPr algn="l">
              <a:buFont typeface="Arial" pitchFamily="34" charset="0"/>
              <a:buChar char="•"/>
            </a:pPr>
            <a:r>
              <a:rPr lang="es-ES" sz="2400" b="1" dirty="0" smtClean="0">
                <a:solidFill>
                  <a:schemeClr val="bg1"/>
                </a:solidFill>
                <a:latin typeface="Times New Roman" pitchFamily="18" charset="0"/>
                <a:cs typeface="Times New Roman" pitchFamily="18" charset="0"/>
              </a:rPr>
              <a:t>La mejora genética como evolución artificial</a:t>
            </a:r>
          </a:p>
          <a:p>
            <a:pPr lvl="1" algn="l">
              <a:buFont typeface="Arial" pitchFamily="34" charset="0"/>
              <a:buChar char="•"/>
            </a:pPr>
            <a:r>
              <a:rPr lang="es-ES" sz="20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Mejora genética de plantas: Norman E. </a:t>
            </a:r>
            <a:r>
              <a:rPr lang="es-ES" sz="2400" b="1" dirty="0" err="1" smtClean="0">
                <a:solidFill>
                  <a:srgbClr val="FFFF00"/>
                </a:solidFill>
                <a:latin typeface="Times New Roman" pitchFamily="18" charset="0"/>
                <a:cs typeface="Times New Roman" pitchFamily="18" charset="0"/>
              </a:rPr>
              <a:t>Borlaug</a:t>
            </a:r>
            <a:r>
              <a:rPr lang="es-ES" sz="2400" b="1" dirty="0" smtClean="0">
                <a:solidFill>
                  <a:srgbClr val="FFFF00"/>
                </a:solidFill>
                <a:latin typeface="Times New Roman" pitchFamily="18" charset="0"/>
                <a:cs typeface="Times New Roman" pitchFamily="18" charset="0"/>
              </a:rPr>
              <a:t> , </a:t>
            </a:r>
            <a:r>
              <a:rPr lang="es-ES" sz="2400" b="1" dirty="0" smtClean="0">
                <a:solidFill>
                  <a:schemeClr val="bg1"/>
                </a:solidFill>
                <a:latin typeface="Times New Roman" pitchFamily="18" charset="0"/>
                <a:cs typeface="Times New Roman" pitchFamily="18" charset="0"/>
              </a:rPr>
              <a:t>Premio Nobel de la Paz 1970 “por su contribución a la revolución verde”</a:t>
            </a:r>
          </a:p>
          <a:p>
            <a:pPr lvl="1" algn="l">
              <a:buFont typeface="Arial" pitchFamily="34" charset="0"/>
              <a:buChar char="•"/>
            </a:pPr>
            <a:r>
              <a:rPr lang="es-ES" sz="2400" b="1" dirty="0" smtClean="0">
                <a:solidFill>
                  <a:srgbClr val="FFFF00"/>
                </a:solidFill>
                <a:latin typeface="Times New Roman" pitchFamily="18" charset="0"/>
                <a:cs typeface="Times New Roman" pitchFamily="18" charset="0"/>
              </a:rPr>
              <a:t>Evolución molecular in vitro de enzimas</a:t>
            </a:r>
            <a:r>
              <a:rPr lang="es-ES" sz="2400" b="1" dirty="0" smtClean="0">
                <a:solidFill>
                  <a:schemeClr val="bg1"/>
                </a:solidFill>
                <a:latin typeface="Times New Roman" pitchFamily="18" charset="0"/>
                <a:cs typeface="Times New Roman" pitchFamily="18" charset="0"/>
              </a:rPr>
              <a:t> (1993):</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Frances</a:t>
            </a:r>
            <a:r>
              <a:rPr lang="es-ES" sz="2400" b="1" dirty="0" smtClean="0">
                <a:solidFill>
                  <a:srgbClr val="FFFF00"/>
                </a:solidFill>
                <a:latin typeface="Times New Roman" pitchFamily="18" charset="0"/>
                <a:cs typeface="Times New Roman" pitchFamily="18" charset="0"/>
              </a:rPr>
              <a:t> H. </a:t>
            </a:r>
            <a:r>
              <a:rPr lang="es-ES" sz="2400" b="1" dirty="0" err="1" smtClean="0">
                <a:solidFill>
                  <a:srgbClr val="FFFF00"/>
                </a:solidFill>
                <a:latin typeface="Times New Roman" pitchFamily="18" charset="0"/>
                <a:cs typeface="Times New Roman" pitchFamily="18" charset="0"/>
              </a:rPr>
              <a:t>Arnold</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recibió el Premio Nobel en Química 2018</a:t>
            </a:r>
            <a:r>
              <a:rPr lang="es-ES" sz="2400" b="1" dirty="0" smtClean="0">
                <a:solidFill>
                  <a:srgbClr val="FFFF00"/>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“por la evolución dirigida de enzimas”</a:t>
            </a:r>
          </a:p>
          <a:p>
            <a:pPr algn="l"/>
            <a:r>
              <a:rPr lang="es-ES" sz="2400" b="1" dirty="0" smtClean="0">
                <a:solidFill>
                  <a:schemeClr val="bg1"/>
                </a:solidFill>
                <a:latin typeface="Times New Roman" pitchFamily="18" charset="0"/>
                <a:cs typeface="Times New Roman" pitchFamily="18" charset="0"/>
              </a:rPr>
              <a:t> 	Es la primera vez en la historia de la concesión de los 	Premios Nobel en que aparece la palabra “evolución”. 	Realmente, la “evolución dirigida” es un proceso de 	mejora genética. Lo mismo que existe la mejora genética 	de plantas o de animales, en este caso se trata de una 	mejora genética de enzimas  </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5576" y="188641"/>
            <a:ext cx="8136904" cy="936103"/>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MEJORA GENÉTICA DE PLANTAS           Norman E. </a:t>
            </a:r>
            <a:r>
              <a:rPr lang="es-ES" sz="3200" b="1" dirty="0" err="1" smtClean="0">
                <a:solidFill>
                  <a:srgbClr val="FFFF00"/>
                </a:solidFill>
                <a:latin typeface="Times New Roman" pitchFamily="18" charset="0"/>
                <a:cs typeface="Times New Roman" pitchFamily="18" charset="0"/>
              </a:rPr>
              <a:t>Borlaug</a:t>
            </a:r>
            <a:r>
              <a:rPr lang="es-ES" sz="3200" b="1" dirty="0" smtClean="0">
                <a:solidFill>
                  <a:srgbClr val="FFFF00"/>
                </a:solidFill>
                <a:latin typeface="Times New Roman" pitchFamily="18" charset="0"/>
                <a:cs typeface="Times New Roman" pitchFamily="18" charset="0"/>
              </a:rPr>
              <a:t> (Premio Nobel de la Paz 1970)</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 </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539552" y="1124744"/>
            <a:ext cx="7992888" cy="5733256"/>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 name="Picture 2" descr="norman borlaug"/>
          <p:cNvPicPr>
            <a:picLocks noChangeAspect="1" noChangeArrowheads="1"/>
          </p:cNvPicPr>
          <p:nvPr/>
        </p:nvPicPr>
        <p:blipFill>
          <a:blip r:embed="rId2" cstate="print"/>
          <a:srcRect/>
          <a:stretch>
            <a:fillRect/>
          </a:stretch>
        </p:blipFill>
        <p:spPr>
          <a:xfrm>
            <a:off x="755576" y="1355170"/>
            <a:ext cx="8136904" cy="4882141"/>
          </a:xfrm>
          <a:prstGeom prst="rect">
            <a:avLst/>
          </a:prstGeom>
          <a:noFill/>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FRANCES H. ARNOLD</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 name="Picture 2"/>
          <p:cNvPicPr>
            <a:picLocks noChangeAspect="1" noChangeArrowheads="1"/>
          </p:cNvPicPr>
          <p:nvPr/>
        </p:nvPicPr>
        <p:blipFill>
          <a:blip r:embed="rId2" cstate="print"/>
          <a:srcRect l="28900" t="22606" r="49773" b="27147"/>
          <a:stretch>
            <a:fillRect/>
          </a:stretch>
        </p:blipFill>
        <p:spPr bwMode="auto">
          <a:xfrm>
            <a:off x="2051721" y="1196752"/>
            <a:ext cx="4726308" cy="5379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827584" y="260648"/>
            <a:ext cx="7704856" cy="6264696"/>
          </a:xfrm>
          <a:solidFill>
            <a:srgbClr val="002060"/>
          </a:solidFill>
        </p:spPr>
        <p:txBody>
          <a:bodyPr>
            <a:normAutofit lnSpcReduction="10000"/>
          </a:bodyPr>
          <a:lstStyle/>
          <a:p>
            <a:endParaRPr lang="es-ES" sz="2400" b="1" dirty="0" smtClean="0">
              <a:solidFill>
                <a:srgbClr val="FFFF00"/>
              </a:solidFill>
              <a:latin typeface="Times New Roman" pitchFamily="18" charset="0"/>
              <a:cs typeface="Times New Roman" pitchFamily="18" charset="0"/>
            </a:endParaRPr>
          </a:p>
          <a:p>
            <a:r>
              <a:rPr lang="es-ES" b="1" dirty="0" smtClean="0">
                <a:solidFill>
                  <a:srgbClr val="FFFF00"/>
                </a:solidFill>
                <a:latin typeface="Times New Roman" pitchFamily="18" charset="0"/>
                <a:cs typeface="Times New Roman" pitchFamily="18" charset="0"/>
              </a:rPr>
              <a:t>LA HISTORIA DE LA </a:t>
            </a:r>
            <a:r>
              <a:rPr lang="es-ES" b="1" smtClean="0">
                <a:solidFill>
                  <a:srgbClr val="FFFF00"/>
                </a:solidFill>
                <a:latin typeface="Times New Roman" pitchFamily="18" charset="0"/>
                <a:cs typeface="Times New Roman" pitchFamily="18" charset="0"/>
              </a:rPr>
              <a:t>GENÉTICA           A </a:t>
            </a:r>
            <a:r>
              <a:rPr lang="es-ES" b="1" dirty="0" smtClean="0">
                <a:solidFill>
                  <a:srgbClr val="FFFF00"/>
                </a:solidFill>
                <a:latin typeface="Times New Roman" pitchFamily="18" charset="0"/>
                <a:cs typeface="Times New Roman" pitchFamily="18" charset="0"/>
              </a:rPr>
              <a:t>LA LUZ DE LOS </a:t>
            </a:r>
            <a:r>
              <a:rPr lang="es-ES" b="1" smtClean="0">
                <a:solidFill>
                  <a:srgbClr val="FFFF00"/>
                </a:solidFill>
                <a:latin typeface="Times New Roman" pitchFamily="18" charset="0"/>
                <a:cs typeface="Times New Roman" pitchFamily="18" charset="0"/>
              </a:rPr>
              <a:t>PREMIOS                  NOBEL (1900-2019)</a:t>
            </a:r>
            <a:endParaRPr lang="es-ES" b="1" dirty="0" smtClean="0">
              <a:solidFill>
                <a:srgbClr val="FFFF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r>
              <a:rPr lang="es-ES" sz="2400" b="1" dirty="0" smtClean="0">
                <a:solidFill>
                  <a:srgbClr val="FF0000"/>
                </a:solidFill>
                <a:latin typeface="Times New Roman" pitchFamily="18" charset="0"/>
                <a:cs typeface="Times New Roman" pitchFamily="18" charset="0"/>
              </a:rPr>
              <a:t>II</a:t>
            </a:r>
          </a:p>
          <a:p>
            <a:pPr lvl="0"/>
            <a:endParaRPr lang="es-ES_tradnl" sz="2400" b="1" dirty="0" smtClean="0">
              <a:solidFill>
                <a:srgbClr val="FF0000"/>
              </a:solidFill>
              <a:latin typeface="Times New Roman" pitchFamily="18" charset="0"/>
              <a:cs typeface="Times New Roman" pitchFamily="18" charset="0"/>
            </a:endParaRPr>
          </a:p>
          <a:p>
            <a:pPr lvl="0"/>
            <a:r>
              <a:rPr lang="es-ES_tradnl" sz="2400" b="1" dirty="0" smtClean="0">
                <a:solidFill>
                  <a:srgbClr val="FF0000"/>
                </a:solidFill>
                <a:latin typeface="Times New Roman" pitchFamily="18" charset="0"/>
                <a:cs typeface="Times New Roman" pitchFamily="18" charset="0"/>
              </a:rPr>
              <a:t>EL MÉTODO CIENTÍFICO EN GENÉTICA                  Y LOS PREMIOS NOBEL</a:t>
            </a:r>
            <a:endParaRPr lang="es-ES" sz="2400" b="1" dirty="0" smtClean="0">
              <a:solidFill>
                <a:srgbClr val="FF00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Juan-Ramón </a:t>
            </a:r>
            <a:r>
              <a:rPr lang="es-ES" sz="2400" b="1" dirty="0" err="1" smtClean="0">
                <a:solidFill>
                  <a:schemeClr val="bg1"/>
                </a:solidFill>
                <a:latin typeface="Times New Roman" pitchFamily="18" charset="0"/>
                <a:cs typeface="Times New Roman" pitchFamily="18" charset="0"/>
              </a:rPr>
              <a:t>Lacadena</a:t>
            </a:r>
            <a:endParaRPr lang="es-ES" sz="2400" b="1" dirty="0" smtClean="0">
              <a:solidFill>
                <a:schemeClr val="bg1"/>
              </a:solidFill>
              <a:latin typeface="Times New Roman" pitchFamily="18" charset="0"/>
              <a:cs typeface="Times New Roman" pitchFamily="18" charset="0"/>
            </a:endParaRPr>
          </a:p>
          <a:p>
            <a:endParaRPr lang="es-ES" sz="2400" b="1" dirty="0" smtClean="0">
              <a:solidFill>
                <a:schemeClr val="bg1"/>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Colegio Libre de Eméritos</a:t>
            </a:r>
          </a:p>
          <a:p>
            <a:r>
              <a:rPr lang="es-ES" sz="2400" b="1" dirty="0" smtClean="0">
                <a:solidFill>
                  <a:schemeClr val="bg1"/>
                </a:solidFill>
                <a:latin typeface="Times New Roman" pitchFamily="18" charset="0"/>
                <a:cs typeface="Times New Roman" pitchFamily="18" charset="0"/>
              </a:rPr>
              <a:t>Madrid, 2019</a:t>
            </a:r>
          </a:p>
          <a:p>
            <a:endParaRPr lang="es-ES" b="1" dirty="0" smtClean="0">
              <a:solidFill>
                <a:srgbClr val="FFFF00"/>
              </a:solidFill>
              <a:latin typeface="Times New Roman" pitchFamily="18" charset="0"/>
              <a:cs typeface="Times New Roman" pitchFamily="18" charset="0"/>
            </a:endParaRPr>
          </a:p>
          <a:p>
            <a:endParaRPr lang="es-ES" b="1" dirty="0">
              <a:solidFill>
                <a:srgbClr val="FFFF00"/>
              </a:solidFill>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11936</TotalTime>
  <Words>3324</Words>
  <Application>Microsoft Office PowerPoint</Application>
  <PresentationFormat>Presentación en pantalla (4:3)</PresentationFormat>
  <Paragraphs>554</Paragraphs>
  <Slides>102</Slides>
  <Notes>2</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102</vt:i4>
      </vt:variant>
    </vt:vector>
  </HeadingPairs>
  <TitlesOfParts>
    <vt:vector size="104" baseType="lpstr">
      <vt:lpstr>Tema de Office</vt:lpstr>
      <vt:lpstr>Presentación</vt:lpstr>
      <vt:lpstr>Diapositiva 1</vt:lpstr>
      <vt:lpstr>Diapositiva 2</vt:lpstr>
      <vt:lpstr>NACIMIENTO DE LA GENÉTICA</vt:lpstr>
      <vt:lpstr>GENÉTICA: DESARROLLO HISTÓRICO CONCEPTUAL</vt:lpstr>
      <vt:lpstr>GENÉTICA: DESARROLLO HISTÓRICO CONCEPTUAL</vt:lpstr>
      <vt:lpstr>Diapositiva 6</vt:lpstr>
      <vt:lpstr>GENÉTICA: DESARROLLO HISTÓRICO CONCEPTUAL</vt:lpstr>
      <vt:lpstr>GENÉTICA: CONCEPTOS BÁSICOS</vt:lpstr>
      <vt:lpstr>GENÉTICA Y PREMIOS NOBEL                  VIDAS PARALELAS                                   GREGOR MENDEL – ALFRED NOBEL                   </vt:lpstr>
      <vt:lpstr>GENÉTICA Y PREMIOS NOBEL</vt:lpstr>
      <vt:lpstr>GENÉTICA Y PREMIOS NOBEL</vt:lpstr>
      <vt:lpstr>GENÉTICA Y PREMIOS NOBEL</vt:lpstr>
      <vt:lpstr>GENÉTICA Y PREMIOS NOBEL                                                                                                                           Barbara McClintock (1983)             Christiane Nüsslein-Volhard (1995)</vt:lpstr>
      <vt:lpstr>GENÉTICA Y PREMIOS NOBEL                                Linda B. Buck (2004)            Françoise Barré-Sinoussi (2008)</vt:lpstr>
      <vt:lpstr>GENÉTICA Y PREMIOS NOBEL                                      Carol W. Greider (2009)             Elizabeth H. Blackburn (2009)</vt:lpstr>
      <vt:lpstr>GENÉTICA Y PREMIOS NOBEL  Ada Yonath (2009)             Frances H. Arnold (2018) </vt:lpstr>
      <vt:lpstr>HISTORIA DE LA GENÉTICA A LA LUZ               DE LOS PREMIOS NOBEL (1900-2019) Colegio Libre de Eméritos Noviembre 2019 </vt:lpstr>
      <vt:lpstr>GENÉTICA Y PREMIOS NOBEL</vt:lpstr>
      <vt:lpstr>GENÉTICA Y PREMIOS NOBEL: ANTECEDENTES</vt:lpstr>
      <vt:lpstr>CONCEPTO DE GENÉTICA Y PREMIOS NOBEL </vt:lpstr>
      <vt:lpstr>¿QUÉ SON LOS GENES?</vt:lpstr>
      <vt:lpstr>Diapositiva 22</vt:lpstr>
      <vt:lpstr>LOS GENES SON ADN Infección con fagos radiactivos (P-32, S-35)                   (Alfred D. Hershey y Martha Chase, 1952)</vt:lpstr>
      <vt:lpstr> ÁCIDO DESOXIRRIBONUCLEICO (ADN) WATSON, CRICK, WILKINS, FRANKLIN (1953)                  </vt:lpstr>
      <vt:lpstr>ÁCIDO DESOXIRRIBONUCLEICO ADN</vt:lpstr>
      <vt:lpstr>¿CÓMO SE ORGANIZAN Y TRANSMITEN LOS GENES? LOS CROMOSOMAS: ESTRUCTURA Y FUNCIÓN</vt:lpstr>
      <vt:lpstr>¿CÓMO SE ORGANIZAN Y TRANSMITEN LOS GENES? LOS CROMOSOMAS: ESTRUCTURA Y FUNCIÓN</vt:lpstr>
      <vt:lpstr>¿CÓMO SE ORGANIZAN Y TRANSMITEN LOS GENES? LOS CROMOSOMAS: ESTRUCTURA Y FUNCIÓN</vt:lpstr>
      <vt:lpstr>GENÉTICA Y PREMIOS NOBEL              Aaron Klug                    Roger D. Kornberg</vt:lpstr>
      <vt:lpstr>Diapositiva 30</vt:lpstr>
      <vt:lpstr>Diapositiva 31</vt:lpstr>
      <vt:lpstr>Diapositiva 32</vt:lpstr>
      <vt:lpstr>Diapositiva 33</vt:lpstr>
      <vt:lpstr>Diapositiva 34</vt:lpstr>
      <vt:lpstr> ESTRUCTURA DEL CROMOSOMA EUCARIÓTICO</vt:lpstr>
      <vt:lpstr>                 GENÉTICA Y PREMIOS NOBEL EN                                              FISIOLOGÍA O MEDICINA 2009  Carol W. GREIDER                                                             Elizabeth H. BLACKBURN                      Jack W. SZOSTAK</vt:lpstr>
      <vt:lpstr>            TELÓMEROS Y TELOMERASA</vt:lpstr>
      <vt:lpstr>REPLICACIÓN DEL ADN (ADN polimerasa, Arthur Kornberg, 1959) Características:                                                            semiconservativa, dirección 5’→3’, semidiscontinua</vt:lpstr>
      <vt:lpstr>TEORÍA CROMOSÓMICA DE LA HERENCIA </vt:lpstr>
      <vt:lpstr>TEORÍA CROMOSÓMICA DE LA HERENCIA (THOMAS HUNT MORGAN, PREMIO NOBEL 1933)</vt:lpstr>
      <vt:lpstr> TEORÍA CROMOSÓMICA DE LA HERENCIA            (mutación white, ojo blanco, en Drosophila melanogaster, Morgan, 1910)</vt:lpstr>
      <vt:lpstr>TEORÍA CROMOSÓMICA DE LA HERENCIA</vt:lpstr>
      <vt:lpstr> CICLO CELULAR</vt:lpstr>
      <vt:lpstr>CONTROL GENÉTICO DEL CICLO CELULAR</vt:lpstr>
      <vt:lpstr>Diapositiva 45</vt:lpstr>
      <vt:lpstr>Diapositiva 46</vt:lpstr>
      <vt:lpstr>CONTROL GENÉTICO DEL CICLO CELULAR</vt:lpstr>
      <vt:lpstr>GENÉTICA Y PREMIOS NOBEL                        </vt:lpstr>
      <vt:lpstr>CONTROL GENÉTICO DEL CICLO CELULAR</vt:lpstr>
      <vt:lpstr>GENÉTICA Y PREMIOS NOBEL                        CÓMO SE EXPRESAN LOS GENES                   EL DOGMA CENTRAL</vt:lpstr>
      <vt:lpstr>EL DOGMA CENTRAL DE LA BIOLOGÍA MOLECULAR</vt:lpstr>
      <vt:lpstr>¿CÓMO Y CUÁNDO SE EXPRESAN LOS GENES? (I)</vt:lpstr>
      <vt:lpstr>¿CÓMO Y CUÁNDO SE EXPRESAN LOS GENES? (II)</vt:lpstr>
      <vt:lpstr>¿CÓMO Y CUÁNDO SE EXPRESAN LOS GENES? (III)</vt:lpstr>
      <vt:lpstr>¿CÓMO Y CUÁNDO SE EXPRESAN LOS GENES? </vt:lpstr>
      <vt:lpstr>Diapositiva 56</vt:lpstr>
      <vt:lpstr>¿CÓMO Y CUÁNDO SE EXPRESAN LOS GENES? </vt:lpstr>
      <vt:lpstr>GENÉTICA Y PREMIOS NOBEL            George W. Beadle       Edward L. Tatum</vt:lpstr>
      <vt:lpstr>GENÉTICA Y PREMIOS NOBEL El color de las flores</vt:lpstr>
      <vt:lpstr>GENÉTICA Y PREMIOS NOBEL</vt:lpstr>
      <vt:lpstr>CONTROL GENÉTICO RUTAS METABÓLICAS  MUTANTES NUTRICIONALES NEUROSPORA</vt:lpstr>
      <vt:lpstr>EL DOGMA CENTRAL DE LA BIOLOGÍA MOLECULAR</vt:lpstr>
      <vt:lpstr>GENÉTICA Y PREMIOS NOBEL                   EL DOGMA CENTRAL</vt:lpstr>
      <vt:lpstr>¿CÓMO Y CUÁNDO SE EXPRESAN LOS GENES? </vt:lpstr>
      <vt:lpstr>GENÉTICA Y PREMIOS NOBEL                                                     Robert HOLLEY        Har Gobind KHORANA     Marsall W.                    NIRENBERG</vt:lpstr>
      <vt:lpstr> POLIRRIBONUCLEÓTIDO FOSFORILASA      SÍNTESIS DE ARN SIN MOLDE PREVIO Severo OCHOA (1959)</vt:lpstr>
      <vt:lpstr>¿CÓMO Y CUÁNDO SE EXPRESAN LOS GENES? </vt:lpstr>
      <vt:lpstr>GENÉTICA Y PREMIOS NOBEL                                                      ARN TRANSFERENTE (Robert Holley, 1968)                                                               </vt:lpstr>
      <vt:lpstr>¿CÓMO Y CUÁNDO SE EXPRESAN LOS GENES? </vt:lpstr>
      <vt:lpstr>GENÉTICA Y PREMIOS NOBEL Francois Jacob              Jacques Monod</vt:lpstr>
      <vt:lpstr>GENÉTICA Y PREMIOS NOBEL REGULACIÓN DE LA EXPRESIÓN GÉNICA POR INTERFERENCIA DEL ARN (ARNi)</vt:lpstr>
      <vt:lpstr>                         GENÉTICA Y PREMIOS NOBEL EN                                                  FISIOLOGÍA O MEDICINA 2006  Andrew Z. FIRE       Craig C. MELLO</vt:lpstr>
      <vt:lpstr>EL DOGMA CENTRAL DE LA BIOLOGÍA MOLECULAR</vt:lpstr>
      <vt:lpstr>GENÉTICA Y PREMIOS NOBEL                        EL DOGMA CENTRAL</vt:lpstr>
      <vt:lpstr>GENÉTICA Y PREMIOS NOBEL                    TRANSCRIPCIÓN: LA ARN POLIMERASA II</vt:lpstr>
      <vt:lpstr>GENÉTICA Y PREMIOS NOBEL  Roger D. Kornberg</vt:lpstr>
      <vt:lpstr>GENÉTICA Y PREMIOS NOBEL TRANSCRIPCIÓN: LA ARN POLIMERASA II</vt:lpstr>
      <vt:lpstr>GENÉTICA Y PREMIOS NOBEL                   EL DOGMA CENTRAL</vt:lpstr>
      <vt:lpstr>GENÉTICA Y PREMIOS NOBEL                   EL DOGMA CENTRAL</vt:lpstr>
      <vt:lpstr>GENÉTICA Y PREMIOS NOBEL TRADUCCIÓN: EL RIBOSOMA</vt:lpstr>
      <vt:lpstr>GENÉTICA Y PREMIOS NOBEL                           TRADUCCIÓN: EL RIBOSOMA</vt:lpstr>
      <vt:lpstr>GENÉTICA Y PREMIOS NOBEL      TRADUCCIÓN: EL RIBOSOMA</vt:lpstr>
      <vt:lpstr>GENÉTICA Y PREMIOS NOBEL TRADUCCIÓN: EL RIBOSOMA</vt:lpstr>
      <vt:lpstr>GENÉTICA Y PREMIOS NOBEL                 TRADUCCIÓN: EL RIBOSOMA (A. Yonath) Análísis crio-cristalográfico con rayos X</vt:lpstr>
      <vt:lpstr>GENÉTICA Y PREMIOS NOBEL TRADUCCIÓN: EL RIBOSOMA</vt:lpstr>
      <vt:lpstr>GENÉTICA Y PREMIOS NOBEL TRADUCCIÓN: EL RIBOSOMA</vt:lpstr>
      <vt:lpstr>GENÉTICA Y PREMIOS NOBEL TRADUCCIÓN: EL RIBOSOMA</vt:lpstr>
      <vt:lpstr>GENÉTICA Y PREMIOS NOBEL TRADUCCIÓN: EL RIBOSOMA (T.A. Steitz)</vt:lpstr>
      <vt:lpstr>¿CÓMO CAMBIAN LOS GENES?</vt:lpstr>
      <vt:lpstr>GENÉTICA Y PREMIOS NOBEL    HERMANN J. MULLER</vt:lpstr>
      <vt:lpstr>GENÉTICA Y PREMIOS NOBEL     MICHAEL SMITH</vt:lpstr>
      <vt:lpstr>                 ELEMENTOS GENÉTICOS MÓVILES                        BARBARA McCLINTOCK</vt:lpstr>
      <vt:lpstr>ELEMENTOS GENÉTICOS MÓVILES:                                           LOS TRANSPOSONES</vt:lpstr>
      <vt:lpstr>                 MECANISMOS DE TRANSPOSICIÓN</vt:lpstr>
      <vt:lpstr>GENÉTICA Y PREMIOS NOBEL</vt:lpstr>
      <vt:lpstr>MECANISMOS DE REPARACIÓN DEL ADN</vt:lpstr>
      <vt:lpstr>MECANISMOS DE REPARACIÓN DEL ADN                  (Escisión de nucleótidos, Sancar    –    Escisión de bases, Lindahl)</vt:lpstr>
      <vt:lpstr>MECANISMOS DE REPARACIÓN DEL ADN (Apareamiento erróneo de bases, Modrich)</vt:lpstr>
      <vt:lpstr>¿CUÁL ES EL DESTINO DE LOS GENES EN EL ESPACIO Y EN EL TIEMPO?</vt:lpstr>
      <vt:lpstr> MEJORA GENÉTICA DE PLANTAS           Norman E. Borlaug (Premio Nobel de la Paz 1970)  </vt:lpstr>
      <vt:lpstr>GENÉTICA Y PREMIOS NOBEL      FRANCES H. ARNOLD</vt:lpstr>
      <vt:lpstr>Diapositiva 102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GENÉTICA Y PREMIOS NOBEL</dc:title>
  <dc:creator>Juan-Ramón Lacadena</dc:creator>
  <cp:lastModifiedBy>Juan-Ramón Lacadena</cp:lastModifiedBy>
  <cp:revision>394</cp:revision>
  <dcterms:created xsi:type="dcterms:W3CDTF">2018-10-19T16:18:08Z</dcterms:created>
  <dcterms:modified xsi:type="dcterms:W3CDTF">2019-11-04T16:06:15Z</dcterms:modified>
</cp:coreProperties>
</file>