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334" r:id="rId2"/>
    <p:sldId id="271" r:id="rId3"/>
    <p:sldId id="401" r:id="rId4"/>
    <p:sldId id="400" r:id="rId5"/>
    <p:sldId id="273" r:id="rId6"/>
    <p:sldId id="403" r:id="rId7"/>
    <p:sldId id="275" r:id="rId8"/>
    <p:sldId id="376" r:id="rId9"/>
    <p:sldId id="388" r:id="rId10"/>
    <p:sldId id="389" r:id="rId11"/>
    <p:sldId id="390" r:id="rId12"/>
    <p:sldId id="391" r:id="rId13"/>
    <p:sldId id="392" r:id="rId14"/>
    <p:sldId id="394" r:id="rId15"/>
    <p:sldId id="397" r:id="rId16"/>
    <p:sldId id="399" r:id="rId17"/>
    <p:sldId id="405" r:id="rId18"/>
    <p:sldId id="398" r:id="rId19"/>
    <p:sldId id="373" r:id="rId20"/>
    <p:sldId id="404" r:id="rId21"/>
    <p:sldId id="277" r:id="rId22"/>
    <p:sldId id="396" r:id="rId23"/>
    <p:sldId id="379" r:id="rId24"/>
    <p:sldId id="352" r:id="rId25"/>
    <p:sldId id="335" r:id="rId26"/>
    <p:sldId id="336" r:id="rId27"/>
    <p:sldId id="339" r:id="rId28"/>
    <p:sldId id="340" r:id="rId29"/>
    <p:sldId id="341" r:id="rId30"/>
    <p:sldId id="342" r:id="rId31"/>
    <p:sldId id="343" r:id="rId32"/>
    <p:sldId id="344" r:id="rId33"/>
    <p:sldId id="345" r:id="rId34"/>
    <p:sldId id="346" r:id="rId35"/>
    <p:sldId id="348" r:id="rId36"/>
    <p:sldId id="361" r:id="rId37"/>
    <p:sldId id="349" r:id="rId38"/>
    <p:sldId id="350" r:id="rId39"/>
    <p:sldId id="351" r:id="rId40"/>
    <p:sldId id="362" r:id="rId41"/>
    <p:sldId id="387" r:id="rId42"/>
    <p:sldId id="386" r:id="rId43"/>
    <p:sldId id="412" r:id="rId44"/>
    <p:sldId id="353" r:id="rId45"/>
    <p:sldId id="374" r:id="rId46"/>
    <p:sldId id="364" r:id="rId47"/>
    <p:sldId id="365" r:id="rId48"/>
    <p:sldId id="366" r:id="rId49"/>
    <p:sldId id="360" r:id="rId50"/>
    <p:sldId id="356" r:id="rId51"/>
    <p:sldId id="359" r:id="rId52"/>
    <p:sldId id="292" r:id="rId53"/>
    <p:sldId id="363" r:id="rId54"/>
    <p:sldId id="357" r:id="rId55"/>
    <p:sldId id="354" r:id="rId56"/>
    <p:sldId id="294" r:id="rId57"/>
    <p:sldId id="358" r:id="rId58"/>
    <p:sldId id="297" r:id="rId59"/>
    <p:sldId id="411" r:id="rId60"/>
    <p:sldId id="407" r:id="rId61"/>
    <p:sldId id="410" r:id="rId62"/>
    <p:sldId id="383" r:id="rId63"/>
    <p:sldId id="384" r:id="rId64"/>
    <p:sldId id="302" r:id="rId65"/>
    <p:sldId id="305" r:id="rId66"/>
    <p:sldId id="371" r:id="rId67"/>
    <p:sldId id="368" r:id="rId68"/>
    <p:sldId id="370" r:id="rId69"/>
    <p:sldId id="372" r:id="rId70"/>
    <p:sldId id="369" r:id="rId71"/>
    <p:sldId id="306" r:id="rId72"/>
    <p:sldId id="409" r:id="rId7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73" d="100"/>
          <a:sy n="73" d="100"/>
        </p:scale>
        <p:origin x="-95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81D646-2411-45B4-9BE8-E7F6263A3F9C}" type="datetimeFigureOut">
              <a:rPr lang="es-ES" smtClean="0"/>
              <a:pPr/>
              <a:t>11/11/2019</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7D7DA1-E4A3-48A9-A379-5257DD9E38C8}"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A151171-FA53-4BB7-8D90-783B8E742AEF}" type="slidenum">
              <a:rPr lang="es-ES" smtClean="0"/>
              <a:pPr/>
              <a:t>9</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A151171-FA53-4BB7-8D90-783B8E742AEF}" type="slidenum">
              <a:rPr lang="es-ES" smtClean="0"/>
              <a:pPr/>
              <a:t>16</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B7D7DA1-E4A3-48A9-A379-5257DD9E38C8}" type="slidenum">
              <a:rPr lang="es-ES" smtClean="0"/>
              <a:pPr/>
              <a:t>24</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11/11/2019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5A0342-0CBD-4BD5-AECF-48541D9B0A4B}" type="datetimeFigureOut">
              <a:rPr lang="es-ES" smtClean="0"/>
              <a:pPr/>
              <a:t>11/11/2019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6050F-5173-431D-B099-4E5B44B53ED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27584" y="260648"/>
            <a:ext cx="7704856" cy="6264696"/>
          </a:xfrm>
          <a:solidFill>
            <a:srgbClr val="002060"/>
          </a:solidFill>
        </p:spPr>
        <p:txBody>
          <a:bodyPr>
            <a:normAutofit lnSpcReduction="10000"/>
          </a:bodyPr>
          <a:lstStyle/>
          <a:p>
            <a:endParaRPr lang="es-ES" sz="2400" b="1" dirty="0" smtClean="0">
              <a:solidFill>
                <a:srgbClr val="FFFF00"/>
              </a:solidFill>
              <a:latin typeface="Times New Roman" pitchFamily="18" charset="0"/>
              <a:cs typeface="Times New Roman" pitchFamily="18" charset="0"/>
            </a:endParaRPr>
          </a:p>
          <a:p>
            <a:r>
              <a:rPr lang="es-ES" b="1" dirty="0" smtClean="0">
                <a:solidFill>
                  <a:srgbClr val="FFFF00"/>
                </a:solidFill>
                <a:latin typeface="Times New Roman" pitchFamily="18" charset="0"/>
                <a:cs typeface="Times New Roman" pitchFamily="18" charset="0"/>
              </a:rPr>
              <a:t>LA HISTORIA DE LA GENÉTICA           A LA LUZ DE LOS PREMIOS                  NOBEL (1900-2019)</a:t>
            </a:r>
          </a:p>
          <a:p>
            <a:endParaRPr lang="es-ES" sz="2400" b="1" dirty="0" smtClean="0">
              <a:solidFill>
                <a:srgbClr val="FFFF00"/>
              </a:solidFill>
              <a:latin typeface="Times New Roman" pitchFamily="18" charset="0"/>
              <a:cs typeface="Times New Roman" pitchFamily="18" charset="0"/>
            </a:endParaRPr>
          </a:p>
          <a:p>
            <a:r>
              <a:rPr lang="es-ES" sz="2400" b="1" dirty="0" smtClean="0">
                <a:solidFill>
                  <a:srgbClr val="FFFF00"/>
                </a:solidFill>
                <a:latin typeface="Times New Roman" pitchFamily="18" charset="0"/>
                <a:cs typeface="Times New Roman" pitchFamily="18" charset="0"/>
              </a:rPr>
              <a:t>II</a:t>
            </a:r>
          </a:p>
          <a:p>
            <a:pPr lvl="0"/>
            <a:endParaRPr lang="es-ES_tradnl" sz="2400" b="1" dirty="0" smtClean="0">
              <a:solidFill>
                <a:srgbClr val="FFFF00"/>
              </a:solidFill>
              <a:latin typeface="Times New Roman" pitchFamily="18" charset="0"/>
              <a:cs typeface="Times New Roman" pitchFamily="18" charset="0"/>
            </a:endParaRPr>
          </a:p>
          <a:p>
            <a:pPr lvl="0"/>
            <a:r>
              <a:rPr lang="es-ES_tradnl" sz="2400" b="1" dirty="0" smtClean="0">
                <a:solidFill>
                  <a:srgbClr val="FFFF00"/>
                </a:solidFill>
                <a:latin typeface="Times New Roman" pitchFamily="18" charset="0"/>
                <a:cs typeface="Times New Roman" pitchFamily="18" charset="0"/>
              </a:rPr>
              <a:t>EL MÉTODO CIENTÍFICO EN GENÉTICA                  Y LOS PREMIOS NOBEL</a:t>
            </a:r>
            <a:endParaRPr lang="es-ES" sz="2400"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Juan-Ramón </a:t>
            </a:r>
            <a:r>
              <a:rPr lang="es-ES" sz="2400" b="1" dirty="0" err="1" smtClean="0">
                <a:solidFill>
                  <a:schemeClr val="bg1"/>
                </a:solidFill>
                <a:latin typeface="Times New Roman" pitchFamily="18" charset="0"/>
                <a:cs typeface="Times New Roman" pitchFamily="18" charset="0"/>
              </a:rPr>
              <a:t>Lacadena</a:t>
            </a:r>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Colegio Libre de Eméritos</a:t>
            </a:r>
          </a:p>
          <a:p>
            <a:r>
              <a:rPr lang="es-ES" sz="2400" b="1" dirty="0" smtClean="0">
                <a:solidFill>
                  <a:schemeClr val="bg1"/>
                </a:solidFill>
                <a:latin typeface="Times New Roman" pitchFamily="18" charset="0"/>
                <a:cs typeface="Times New Roman" pitchFamily="18" charset="0"/>
              </a:rPr>
              <a:t>Madrid, 2019</a:t>
            </a:r>
          </a:p>
          <a:p>
            <a:endParaRPr lang="es-ES" b="1" dirty="0" smtClean="0">
              <a:solidFill>
                <a:srgbClr val="FFFF00"/>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REGLA DE ORO DE LA INVESTIGACIÓN GENÉTICA Y PREMIOS NOBEL</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pPr algn="l"/>
            <a:endParaRPr lang="es-ES" sz="2400" b="1" dirty="0" smtClean="0">
              <a:solidFill>
                <a:srgbClr val="FFFF00"/>
              </a:solidFill>
              <a:latin typeface="Times New Roman" pitchFamily="18" charset="0"/>
              <a:cs typeface="Times New Roman" pitchFamily="18" charset="0"/>
            </a:endParaRPr>
          </a:p>
          <a:p>
            <a:pPr algn="l"/>
            <a:r>
              <a:rPr lang="es-ES" sz="2800" b="1" dirty="0" smtClean="0">
                <a:solidFill>
                  <a:schemeClr val="bg1"/>
                </a:solidFill>
                <a:latin typeface="Times New Roman" pitchFamily="18" charset="0"/>
                <a:cs typeface="Times New Roman" pitchFamily="18" charset="0"/>
              </a:rPr>
              <a:t>La </a:t>
            </a:r>
            <a:r>
              <a:rPr lang="es-ES" sz="2800" b="1" dirty="0" smtClean="0">
                <a:solidFill>
                  <a:srgbClr val="FFFF00"/>
                </a:solidFill>
                <a:latin typeface="Times New Roman" pitchFamily="18" charset="0"/>
                <a:cs typeface="Times New Roman" pitchFamily="18" charset="0"/>
              </a:rPr>
              <a:t>regla de oro de la investigación genética</a:t>
            </a:r>
            <a:r>
              <a:rPr lang="es-ES" sz="2800" b="1" dirty="0" smtClean="0">
                <a:solidFill>
                  <a:schemeClr val="bg1"/>
                </a:solidFill>
                <a:latin typeface="Times New Roman" pitchFamily="18" charset="0"/>
                <a:cs typeface="Times New Roman" pitchFamily="18" charset="0"/>
              </a:rPr>
              <a:t> se basa en tres aspectos fundamentales:</a:t>
            </a:r>
          </a:p>
          <a:p>
            <a:pPr lvl="2" algn="l">
              <a:buFont typeface="Arial" pitchFamily="34" charset="0"/>
              <a:buChar char="•"/>
            </a:pPr>
            <a:r>
              <a:rPr lang="es-ES" sz="2800" b="1" dirty="0" smtClean="0">
                <a:solidFill>
                  <a:schemeClr val="bg1"/>
                </a:solidFill>
                <a:latin typeface="Times New Roman" pitchFamily="18" charset="0"/>
                <a:cs typeface="Times New Roman" pitchFamily="18" charset="0"/>
              </a:rPr>
              <a:t>  Hacer una </a:t>
            </a:r>
            <a:r>
              <a:rPr lang="es-ES" sz="2800" b="1" dirty="0" smtClean="0">
                <a:solidFill>
                  <a:srgbClr val="FFFF00"/>
                </a:solidFill>
                <a:latin typeface="Times New Roman" pitchFamily="18" charset="0"/>
                <a:cs typeface="Times New Roman" pitchFamily="18" charset="0"/>
              </a:rPr>
              <a:t>pregunta</a:t>
            </a:r>
            <a:r>
              <a:rPr lang="es-ES" sz="2800" b="1" dirty="0" smtClean="0">
                <a:solidFill>
                  <a:schemeClr val="bg1"/>
                </a:solidFill>
                <a:latin typeface="Times New Roman" pitchFamily="18" charset="0"/>
                <a:cs typeface="Times New Roman" pitchFamily="18" charset="0"/>
              </a:rPr>
              <a:t> importante</a:t>
            </a:r>
          </a:p>
          <a:p>
            <a:pPr lvl="2" algn="l">
              <a:buFont typeface="Arial" pitchFamily="34" charset="0"/>
              <a:buChar char="•"/>
            </a:pPr>
            <a:r>
              <a:rPr lang="es-ES" sz="2800" b="1" dirty="0" smtClean="0">
                <a:solidFill>
                  <a:schemeClr val="bg1"/>
                </a:solidFill>
                <a:latin typeface="Times New Roman" pitchFamily="18" charset="0"/>
                <a:cs typeface="Times New Roman" pitchFamily="18" charset="0"/>
              </a:rPr>
              <a:t>  En qué </a:t>
            </a:r>
            <a:r>
              <a:rPr lang="es-ES" sz="2800" b="1" dirty="0" smtClean="0">
                <a:solidFill>
                  <a:srgbClr val="FFFF00"/>
                </a:solidFill>
                <a:latin typeface="Times New Roman" pitchFamily="18" charset="0"/>
                <a:cs typeface="Times New Roman" pitchFamily="18" charset="0"/>
              </a:rPr>
              <a:t>material biológico</a:t>
            </a:r>
            <a:r>
              <a:rPr lang="es-ES" sz="2800" b="1" dirty="0" smtClean="0">
                <a:solidFill>
                  <a:schemeClr val="bg1"/>
                </a:solidFill>
                <a:latin typeface="Times New Roman" pitchFamily="18" charset="0"/>
                <a:cs typeface="Times New Roman" pitchFamily="18" charset="0"/>
              </a:rPr>
              <a:t> se buscará la respuesta</a:t>
            </a:r>
          </a:p>
          <a:p>
            <a:pPr lvl="2" algn="l">
              <a:buFont typeface="Arial" pitchFamily="34" charset="0"/>
              <a:buChar char="•"/>
            </a:pPr>
            <a:r>
              <a:rPr lang="es-ES" sz="2800" b="1" dirty="0" smtClean="0">
                <a:solidFill>
                  <a:schemeClr val="bg1"/>
                </a:solidFill>
                <a:latin typeface="Times New Roman" pitchFamily="18" charset="0"/>
                <a:cs typeface="Times New Roman" pitchFamily="18" charset="0"/>
              </a:rPr>
              <a:t>  Mediante qué </a:t>
            </a:r>
            <a:r>
              <a:rPr lang="es-ES" sz="2800" b="1" dirty="0" smtClean="0">
                <a:solidFill>
                  <a:srgbClr val="FFFF00"/>
                </a:solidFill>
                <a:latin typeface="Times New Roman" pitchFamily="18" charset="0"/>
                <a:cs typeface="Times New Roman" pitchFamily="18" charset="0"/>
              </a:rPr>
              <a:t>técnica</a:t>
            </a:r>
            <a:r>
              <a:rPr lang="es-ES" sz="2800" b="1" dirty="0" smtClean="0">
                <a:solidFill>
                  <a:schemeClr val="bg1"/>
                </a:solidFill>
                <a:latin typeface="Times New Roman" pitchFamily="18" charset="0"/>
                <a:cs typeface="Times New Roman" pitchFamily="18" charset="0"/>
              </a:rPr>
              <a:t> metodológica o instrumental</a:t>
            </a:r>
          </a:p>
          <a:p>
            <a:pPr algn="l"/>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REGLA DE ORO DE LA INVESTIGACIÓN GENÉTICA Y PREMIOS NOBEL</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pPr algn="l"/>
            <a:endParaRPr lang="es-ES" sz="2400" b="1" dirty="0" smtClean="0">
              <a:solidFill>
                <a:srgbClr val="FFFF00"/>
              </a:solidFill>
              <a:latin typeface="Times New Roman" pitchFamily="18" charset="0"/>
              <a:cs typeface="Times New Roman" pitchFamily="18" charset="0"/>
            </a:endParaRPr>
          </a:p>
          <a:p>
            <a:pPr lvl="2" algn="l"/>
            <a:r>
              <a:rPr lang="es-ES" sz="2800" b="1" dirty="0" smtClean="0">
                <a:solidFill>
                  <a:srgbClr val="FFFF00"/>
                </a:solidFill>
                <a:latin typeface="Times New Roman" pitchFamily="18" charset="0"/>
                <a:cs typeface="Times New Roman" pitchFamily="18" charset="0"/>
              </a:rPr>
              <a:t>                 </a:t>
            </a:r>
            <a:r>
              <a:rPr lang="es-ES" sz="3200" b="1" dirty="0" smtClean="0">
                <a:solidFill>
                  <a:srgbClr val="FFFF00"/>
                </a:solidFill>
                <a:latin typeface="Times New Roman" pitchFamily="18" charset="0"/>
                <a:cs typeface="Times New Roman" pitchFamily="18" charset="0"/>
              </a:rPr>
              <a:t> LA PREGUNTA</a:t>
            </a:r>
            <a:endParaRPr lang="es-ES" b="1" dirty="0" smtClean="0">
              <a:solidFill>
                <a:srgbClr val="FFFF00"/>
              </a:solidFill>
              <a:latin typeface="Times New Roman" pitchFamily="18" charset="0"/>
              <a:cs typeface="Times New Roman" pitchFamily="18" charset="0"/>
            </a:endParaRPr>
          </a:p>
          <a:p>
            <a:pPr lvl="0" algn="l"/>
            <a:r>
              <a:rPr lang="es-ES" b="1" dirty="0" smtClean="0">
                <a:solidFill>
                  <a:srgbClr val="FFFF00"/>
                </a:solidFill>
                <a:latin typeface="Times New Roman" pitchFamily="18" charset="0"/>
                <a:cs typeface="Times New Roman" pitchFamily="18" charset="0"/>
              </a:rPr>
              <a:t>    </a:t>
            </a:r>
            <a:r>
              <a:rPr lang="es-ES" b="1" dirty="0" smtClean="0">
                <a:solidFill>
                  <a:schemeClr val="bg1"/>
                </a:solidFill>
                <a:latin typeface="Times New Roman" pitchFamily="18" charset="0"/>
                <a:cs typeface="Times New Roman" pitchFamily="18" charset="0"/>
              </a:rPr>
              <a:t>Los genes: </a:t>
            </a: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qué son</a:t>
            </a: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cómo se organizan y transmiten</a:t>
            </a: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cómo y cuándo se expresan</a:t>
            </a: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cómo cambian</a:t>
            </a: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cuál es su destino en el espacio y en  el  tiempo</a:t>
            </a:r>
            <a:endParaRPr lang="es-ES" sz="2800" b="1" dirty="0" smtClean="0">
              <a:solidFill>
                <a:srgbClr val="FFFF00"/>
              </a:solidFill>
              <a:latin typeface="Times New Roman" pitchFamily="18" charset="0"/>
              <a:cs typeface="Times New Roman" pitchFamily="18" charset="0"/>
            </a:endParaRPr>
          </a:p>
          <a:p>
            <a:pPr algn="l"/>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1"/>
            <a:ext cx="8352928"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REGLA DE ORO DE LA INVESTIGACIÓN GENÉTICA Y PREMIOS NOBEL</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395536" y="1124744"/>
            <a:ext cx="8352928" cy="5328592"/>
          </a:xfrm>
          <a:solidFill>
            <a:srgbClr val="002060"/>
          </a:solidFill>
        </p:spPr>
        <p:txBody>
          <a:bodyPr>
            <a:normAutofit/>
          </a:bodyPr>
          <a:lstStyle/>
          <a:p>
            <a:pPr algn="l"/>
            <a:endParaRPr lang="es-ES" sz="2400" b="1" dirty="0" smtClean="0">
              <a:solidFill>
                <a:srgbClr val="FFFF00"/>
              </a:solidFill>
              <a:latin typeface="Times New Roman" pitchFamily="18" charset="0"/>
              <a:cs typeface="Times New Roman" pitchFamily="18" charset="0"/>
            </a:endParaRPr>
          </a:p>
          <a:p>
            <a:r>
              <a:rPr lang="es-ES" sz="2800" b="1" dirty="0" smtClean="0">
                <a:solidFill>
                  <a:srgbClr val="FFFF00"/>
                </a:solidFill>
                <a:latin typeface="Times New Roman" pitchFamily="18" charset="0"/>
                <a:cs typeface="Times New Roman" pitchFamily="18" charset="0"/>
              </a:rPr>
              <a:t>EL MATERIAL BIOLÓGICO</a:t>
            </a:r>
          </a:p>
          <a:p>
            <a:pPr algn="l"/>
            <a:endParaRPr lang="es-ES" sz="2800" b="1" dirty="0" smtClean="0">
              <a:solidFill>
                <a:srgbClr val="FFFF00"/>
              </a:solidFill>
              <a:latin typeface="Times New Roman" pitchFamily="18" charset="0"/>
              <a:cs typeface="Times New Roman" pitchFamily="18" charset="0"/>
            </a:endParaRPr>
          </a:p>
          <a:p>
            <a:pPr algn="l"/>
            <a:r>
              <a:rPr lang="es-ES" sz="2800" b="1" dirty="0" smtClean="0">
                <a:solidFill>
                  <a:schemeClr val="bg1"/>
                </a:solidFill>
                <a:latin typeface="Times New Roman" pitchFamily="18" charset="0"/>
                <a:cs typeface="Times New Roman" pitchFamily="18" charset="0"/>
              </a:rPr>
              <a:t>“El valor y la utilidad de un experimento dependen de lo apropiado que sea el material para el  objeto con que se emplea y, por ello, en el caso que nos ocupa no carece de importancia qué plantas se emplean para experimentar y de qué manera se     han llevado a cabo los experimentos”                       (</a:t>
            </a:r>
            <a:r>
              <a:rPr lang="es-ES" sz="2800" b="1" dirty="0" err="1" smtClean="0">
                <a:solidFill>
                  <a:schemeClr val="bg1"/>
                </a:solidFill>
                <a:latin typeface="Times New Roman" pitchFamily="18" charset="0"/>
                <a:cs typeface="Times New Roman" pitchFamily="18" charset="0"/>
              </a:rPr>
              <a:t>Gregor</a:t>
            </a:r>
            <a:r>
              <a:rPr lang="es-ES" sz="2800" b="1" dirty="0" smtClean="0">
                <a:solidFill>
                  <a:schemeClr val="bg1"/>
                </a:solidFill>
                <a:latin typeface="Times New Roman" pitchFamily="18" charset="0"/>
                <a:cs typeface="Times New Roman" pitchFamily="18" charset="0"/>
              </a:rPr>
              <a:t> </a:t>
            </a:r>
            <a:r>
              <a:rPr lang="es-ES" sz="2800" b="1" dirty="0" err="1" smtClean="0">
                <a:solidFill>
                  <a:schemeClr val="bg1"/>
                </a:solidFill>
                <a:latin typeface="Times New Roman" pitchFamily="18" charset="0"/>
                <a:cs typeface="Times New Roman" pitchFamily="18" charset="0"/>
              </a:rPr>
              <a:t>Mendel</a:t>
            </a:r>
            <a:r>
              <a:rPr lang="es-ES" sz="2800" b="1" dirty="0" smtClean="0">
                <a:solidFill>
                  <a:schemeClr val="bg1"/>
                </a:solidFill>
                <a:latin typeface="Times New Roman" pitchFamily="18" charset="0"/>
                <a:cs typeface="Times New Roman" pitchFamily="18" charset="0"/>
              </a:rPr>
              <a:t>, 1866, </a:t>
            </a:r>
            <a:r>
              <a:rPr lang="es-ES" sz="2800" b="1" i="1" dirty="0" smtClean="0">
                <a:solidFill>
                  <a:schemeClr val="bg1"/>
                </a:solidFill>
                <a:latin typeface="Times New Roman" pitchFamily="18" charset="0"/>
                <a:cs typeface="Times New Roman" pitchFamily="18" charset="0"/>
              </a:rPr>
              <a:t>Experimentos sobre híbridos  de plantas</a:t>
            </a:r>
            <a:r>
              <a:rPr lang="es-ES" sz="2800" b="1" dirty="0" smtClean="0">
                <a:solidFill>
                  <a:schemeClr val="bg1"/>
                </a:solidFill>
                <a:latin typeface="Times New Roman" pitchFamily="18" charset="0"/>
                <a:cs typeface="Times New Roman" pitchFamily="18" charset="0"/>
              </a:rPr>
              <a:t>)</a:t>
            </a:r>
            <a:endParaRPr lang="es-ES" sz="28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1"/>
            <a:ext cx="864096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REGLA DE ORO DE LA INVESTIGACIÓN GENÉTICA Y PREMIOS NOBEL</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24744"/>
            <a:ext cx="8640960" cy="5544616"/>
          </a:xfrm>
          <a:solidFill>
            <a:srgbClr val="002060"/>
          </a:solidFill>
        </p:spPr>
        <p:txBody>
          <a:bodyPr>
            <a:normAutofit/>
          </a:bodyPr>
          <a:lstStyle/>
          <a:p>
            <a:endParaRPr lang="es-ES" sz="2400" b="1" dirty="0" smtClean="0">
              <a:solidFill>
                <a:srgbClr val="FFFF00"/>
              </a:solidFill>
              <a:latin typeface="Times New Roman" pitchFamily="18" charset="0"/>
              <a:cs typeface="Times New Roman" pitchFamily="18" charset="0"/>
            </a:endParaRPr>
          </a:p>
          <a:p>
            <a:r>
              <a:rPr lang="es-ES" sz="2400" b="1" dirty="0" smtClean="0">
                <a:solidFill>
                  <a:srgbClr val="FFFF00"/>
                </a:solidFill>
                <a:latin typeface="Times New Roman" pitchFamily="18" charset="0"/>
                <a:cs typeface="Times New Roman" pitchFamily="18" charset="0"/>
              </a:rPr>
              <a:t>EL MATERIAL BIOLÓGICO</a:t>
            </a:r>
          </a:p>
          <a:p>
            <a:pPr algn="l"/>
            <a:r>
              <a:rPr lang="es-ES" sz="2400" b="1" dirty="0" smtClean="0">
                <a:solidFill>
                  <a:srgbClr val="FFFF00"/>
                </a:solidFill>
                <a:latin typeface="Times New Roman" pitchFamily="18" charset="0"/>
                <a:cs typeface="Times New Roman" pitchFamily="18" charset="0"/>
              </a:rPr>
              <a:t>Guisantes, </a:t>
            </a:r>
            <a:r>
              <a:rPr lang="es-ES" sz="2400" b="1" i="1" dirty="0" err="1" smtClean="0">
                <a:solidFill>
                  <a:schemeClr val="bg1"/>
                </a:solidFill>
                <a:latin typeface="Times New Roman" pitchFamily="18" charset="0"/>
                <a:cs typeface="Times New Roman" pitchFamily="18" charset="0"/>
              </a:rPr>
              <a:t>Pisum</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sativum</a:t>
            </a:r>
            <a:r>
              <a:rPr lang="es-ES" sz="2400" b="1" i="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a:t>
            </a:r>
            <a:r>
              <a:rPr lang="es-ES" sz="2400" b="1" dirty="0" err="1" smtClean="0">
                <a:solidFill>
                  <a:schemeClr val="bg1"/>
                </a:solidFill>
                <a:latin typeface="Times New Roman" pitchFamily="18" charset="0"/>
                <a:cs typeface="Times New Roman" pitchFamily="18" charset="0"/>
              </a:rPr>
              <a:t>Mendel</a:t>
            </a:r>
            <a:r>
              <a:rPr lang="es-ES" sz="2400" b="1" dirty="0" smtClean="0">
                <a:solidFill>
                  <a:schemeClr val="bg1"/>
                </a:solidFill>
                <a:latin typeface="Times New Roman" pitchFamily="18" charset="0"/>
                <a:cs typeface="Times New Roman" pitchFamily="18" charset="0"/>
              </a:rPr>
              <a:t>, 1866)</a:t>
            </a:r>
          </a:p>
          <a:p>
            <a:pPr lvl="0" algn="l"/>
            <a:r>
              <a:rPr lang="en-GB" sz="2400" b="1" dirty="0" err="1" smtClean="0">
                <a:solidFill>
                  <a:srgbClr val="FFFF00"/>
                </a:solidFill>
                <a:latin typeface="Times New Roman" pitchFamily="18" charset="0"/>
                <a:cs typeface="Times New Roman" pitchFamily="18" charset="0"/>
              </a:rPr>
              <a:t>Insectos</a:t>
            </a:r>
            <a:r>
              <a:rPr lang="en-GB" sz="2400" b="1" dirty="0" smtClean="0">
                <a:solidFill>
                  <a:srgbClr val="FFFF00"/>
                </a:solidFill>
                <a:latin typeface="Times New Roman" pitchFamily="18" charset="0"/>
                <a:cs typeface="Times New Roman" pitchFamily="18" charset="0"/>
              </a:rPr>
              <a:t>,</a:t>
            </a:r>
            <a:r>
              <a:rPr lang="en-GB" sz="2400" b="1" dirty="0" smtClean="0">
                <a:solidFill>
                  <a:schemeClr val="bg1"/>
                </a:solidFill>
                <a:latin typeface="Times New Roman" pitchFamily="18" charset="0"/>
                <a:cs typeface="Times New Roman" pitchFamily="18" charset="0"/>
              </a:rPr>
              <a:t> </a:t>
            </a:r>
            <a:r>
              <a:rPr lang="en-GB" sz="2400" b="1" i="1" dirty="0" smtClean="0">
                <a:solidFill>
                  <a:schemeClr val="bg1"/>
                </a:solidFill>
                <a:latin typeface="Times New Roman" pitchFamily="18" charset="0"/>
                <a:cs typeface="Times New Roman" pitchFamily="18" charset="0"/>
              </a:rPr>
              <a:t>Drosophila</a:t>
            </a:r>
            <a:r>
              <a:rPr lang="en-GB" sz="2400" b="1" dirty="0" smtClean="0">
                <a:solidFill>
                  <a:schemeClr val="bg1"/>
                </a:solidFill>
                <a:latin typeface="Times New Roman" pitchFamily="18" charset="0"/>
                <a:cs typeface="Times New Roman" pitchFamily="18" charset="0"/>
              </a:rPr>
              <a:t> (1910): Morgan (1933); Muller (1946); Lewis, </a:t>
            </a:r>
            <a:r>
              <a:rPr lang="en-GB" sz="2400" b="1" dirty="0" err="1" smtClean="0">
                <a:solidFill>
                  <a:schemeClr val="bg1"/>
                </a:solidFill>
                <a:latin typeface="Times New Roman" pitchFamily="18" charset="0"/>
                <a:cs typeface="Times New Roman" pitchFamily="18" charset="0"/>
              </a:rPr>
              <a:t>Nüsslein-Volhard</a:t>
            </a:r>
            <a:r>
              <a:rPr lang="en-GB" sz="2400" b="1" dirty="0" smtClean="0">
                <a:solidFill>
                  <a:schemeClr val="bg1"/>
                </a:solidFill>
                <a:latin typeface="Times New Roman" pitchFamily="18" charset="0"/>
                <a:cs typeface="Times New Roman" pitchFamily="18" charset="0"/>
              </a:rPr>
              <a:t> y </a:t>
            </a:r>
            <a:r>
              <a:rPr lang="en-GB" sz="2400" b="1" dirty="0" err="1" smtClean="0">
                <a:solidFill>
                  <a:schemeClr val="bg1"/>
                </a:solidFill>
                <a:latin typeface="Times New Roman" pitchFamily="18" charset="0"/>
                <a:cs typeface="Times New Roman" pitchFamily="18" charset="0"/>
              </a:rPr>
              <a:t>Wieschaus</a:t>
            </a:r>
            <a:r>
              <a:rPr lang="en-GB" sz="2400" b="1" dirty="0" smtClean="0">
                <a:solidFill>
                  <a:schemeClr val="bg1"/>
                </a:solidFill>
                <a:latin typeface="Times New Roman" pitchFamily="18" charset="0"/>
                <a:cs typeface="Times New Roman" pitchFamily="18" charset="0"/>
              </a:rPr>
              <a:t> (1995); Hoffmann (2011)</a:t>
            </a:r>
            <a:endParaRPr lang="es-ES" sz="2400" b="1" dirty="0" smtClean="0">
              <a:solidFill>
                <a:schemeClr val="bg1"/>
              </a:solidFill>
              <a:latin typeface="Times New Roman" pitchFamily="18" charset="0"/>
              <a:cs typeface="Times New Roman" pitchFamily="18" charset="0"/>
            </a:endParaRPr>
          </a:p>
          <a:p>
            <a:pPr lvl="0" algn="l"/>
            <a:r>
              <a:rPr lang="en-GB" sz="2400" b="1" dirty="0" err="1" smtClean="0">
                <a:solidFill>
                  <a:srgbClr val="FFFF00"/>
                </a:solidFill>
                <a:latin typeface="Times New Roman" pitchFamily="18" charset="0"/>
                <a:cs typeface="Times New Roman" pitchFamily="18" charset="0"/>
              </a:rPr>
              <a:t>Hongos</a:t>
            </a:r>
            <a:r>
              <a:rPr lang="en-GB" sz="2400" b="1" dirty="0" smtClean="0">
                <a:solidFill>
                  <a:srgbClr val="FFFF00"/>
                </a:solidFill>
                <a:latin typeface="Times New Roman" pitchFamily="18" charset="0"/>
                <a:cs typeface="Times New Roman" pitchFamily="18" charset="0"/>
              </a:rPr>
              <a:t>:</a:t>
            </a:r>
            <a:r>
              <a:rPr lang="en-GB" sz="2400" b="1" dirty="0" smtClean="0">
                <a:solidFill>
                  <a:schemeClr val="bg1"/>
                </a:solidFill>
                <a:latin typeface="Times New Roman" pitchFamily="18" charset="0"/>
                <a:cs typeface="Times New Roman" pitchFamily="18" charset="0"/>
              </a:rPr>
              <a:t> </a:t>
            </a:r>
            <a:r>
              <a:rPr lang="en-GB" sz="2400" b="1" i="1" dirty="0" err="1" smtClean="0">
                <a:solidFill>
                  <a:schemeClr val="bg1"/>
                </a:solidFill>
                <a:latin typeface="Times New Roman" pitchFamily="18" charset="0"/>
                <a:cs typeface="Times New Roman" pitchFamily="18" charset="0"/>
              </a:rPr>
              <a:t>Neurospora</a:t>
            </a:r>
            <a:r>
              <a:rPr lang="en-GB" sz="2400" b="1" dirty="0" smtClean="0">
                <a:solidFill>
                  <a:schemeClr val="bg1"/>
                </a:solidFill>
                <a:latin typeface="Times New Roman" pitchFamily="18" charset="0"/>
                <a:cs typeface="Times New Roman" pitchFamily="18" charset="0"/>
              </a:rPr>
              <a:t> (1941) (Beadle y Tatum, 1958); </a:t>
            </a:r>
            <a:r>
              <a:rPr lang="en-GB" sz="2400" b="1" dirty="0" err="1" smtClean="0">
                <a:solidFill>
                  <a:schemeClr val="bg1"/>
                </a:solidFill>
                <a:latin typeface="Times New Roman" pitchFamily="18" charset="0"/>
                <a:cs typeface="Times New Roman" pitchFamily="18" charset="0"/>
              </a:rPr>
              <a:t>levaduras</a:t>
            </a:r>
            <a:r>
              <a:rPr lang="en-GB" sz="2400" b="1" dirty="0" smtClean="0">
                <a:solidFill>
                  <a:schemeClr val="bg1"/>
                </a:solidFill>
                <a:latin typeface="Times New Roman" pitchFamily="18" charset="0"/>
                <a:cs typeface="Times New Roman" pitchFamily="18" charset="0"/>
              </a:rPr>
              <a:t>,  </a:t>
            </a:r>
            <a:r>
              <a:rPr lang="en-GB" sz="2400" b="1" i="1" dirty="0" err="1" smtClean="0">
                <a:solidFill>
                  <a:schemeClr val="bg1"/>
                </a:solidFill>
                <a:latin typeface="Times New Roman" pitchFamily="18" charset="0"/>
                <a:cs typeface="Times New Roman" pitchFamily="18" charset="0"/>
              </a:rPr>
              <a:t>Saccharomyces</a:t>
            </a:r>
            <a:r>
              <a:rPr lang="en-GB" sz="2400" b="1" i="1" dirty="0" smtClean="0">
                <a:solidFill>
                  <a:schemeClr val="bg1"/>
                </a:solidFill>
                <a:latin typeface="Times New Roman" pitchFamily="18" charset="0"/>
                <a:cs typeface="Times New Roman" pitchFamily="18" charset="0"/>
              </a:rPr>
              <a:t> </a:t>
            </a:r>
            <a:r>
              <a:rPr lang="en-GB" sz="2400" b="1" dirty="0" smtClean="0">
                <a:solidFill>
                  <a:schemeClr val="bg1"/>
                </a:solidFill>
                <a:latin typeface="Times New Roman" pitchFamily="18" charset="0"/>
                <a:cs typeface="Times New Roman" pitchFamily="18" charset="0"/>
              </a:rPr>
              <a:t>y </a:t>
            </a:r>
            <a:r>
              <a:rPr lang="en-GB" sz="2400" b="1" i="1" dirty="0" err="1" smtClean="0">
                <a:solidFill>
                  <a:schemeClr val="bg1"/>
                </a:solidFill>
                <a:latin typeface="Times New Roman" pitchFamily="18" charset="0"/>
                <a:cs typeface="Times New Roman" pitchFamily="18" charset="0"/>
              </a:rPr>
              <a:t>Schizosaccharomyces</a:t>
            </a:r>
            <a:r>
              <a:rPr lang="en-GB" sz="2400" b="1" dirty="0" smtClean="0">
                <a:solidFill>
                  <a:schemeClr val="bg1"/>
                </a:solidFill>
                <a:latin typeface="Times New Roman" pitchFamily="18" charset="0"/>
                <a:cs typeface="Times New Roman" pitchFamily="18" charset="0"/>
              </a:rPr>
              <a:t> (1974, 2001) (Hartwell, Nurse, 2001; Kornberg, R.D., 2006), (Blackburn, </a:t>
            </a:r>
            <a:r>
              <a:rPr lang="en-GB" sz="2400" b="1" dirty="0" err="1" smtClean="0">
                <a:solidFill>
                  <a:schemeClr val="bg1"/>
                </a:solidFill>
                <a:latin typeface="Times New Roman" pitchFamily="18" charset="0"/>
                <a:cs typeface="Times New Roman" pitchFamily="18" charset="0"/>
              </a:rPr>
              <a:t>Greider</a:t>
            </a:r>
            <a:r>
              <a:rPr lang="en-GB" sz="2400" b="1" dirty="0" smtClean="0">
                <a:solidFill>
                  <a:schemeClr val="bg1"/>
                </a:solidFill>
                <a:latin typeface="Times New Roman" pitchFamily="18" charset="0"/>
                <a:cs typeface="Times New Roman" pitchFamily="18" charset="0"/>
              </a:rPr>
              <a:t> y </a:t>
            </a:r>
            <a:r>
              <a:rPr lang="en-GB" sz="2400" b="1" dirty="0" err="1" smtClean="0">
                <a:solidFill>
                  <a:schemeClr val="bg1"/>
                </a:solidFill>
                <a:latin typeface="Times New Roman" pitchFamily="18" charset="0"/>
                <a:cs typeface="Times New Roman" pitchFamily="18" charset="0"/>
              </a:rPr>
              <a:t>Szostak</a:t>
            </a:r>
            <a:r>
              <a:rPr lang="en-GB" sz="2400" b="1" dirty="0" smtClean="0">
                <a:solidFill>
                  <a:schemeClr val="bg1"/>
                </a:solidFill>
                <a:latin typeface="Times New Roman" pitchFamily="18" charset="0"/>
                <a:cs typeface="Times New Roman" pitchFamily="18" charset="0"/>
              </a:rPr>
              <a:t>, 2009) (</a:t>
            </a:r>
            <a:r>
              <a:rPr lang="en-GB" sz="2400" b="1" dirty="0" err="1" smtClean="0">
                <a:solidFill>
                  <a:schemeClr val="bg1"/>
                </a:solidFill>
                <a:latin typeface="Times New Roman" pitchFamily="18" charset="0"/>
                <a:cs typeface="Times New Roman" pitchFamily="18" charset="0"/>
              </a:rPr>
              <a:t>Schekman</a:t>
            </a:r>
            <a:r>
              <a:rPr lang="en-GB" sz="2400" b="1" dirty="0" smtClean="0">
                <a:solidFill>
                  <a:schemeClr val="bg1"/>
                </a:solidFill>
                <a:latin typeface="Times New Roman" pitchFamily="18" charset="0"/>
                <a:cs typeface="Times New Roman" pitchFamily="18" charset="0"/>
              </a:rPr>
              <a:t>, 2013) , </a:t>
            </a:r>
            <a:r>
              <a:rPr lang="en-GB" sz="2400" b="1" dirty="0" err="1" smtClean="0">
                <a:solidFill>
                  <a:schemeClr val="bg1"/>
                </a:solidFill>
                <a:latin typeface="Times New Roman" pitchFamily="18" charset="0"/>
                <a:cs typeface="Times New Roman" pitchFamily="18" charset="0"/>
              </a:rPr>
              <a:t>autofagia</a:t>
            </a:r>
            <a:r>
              <a:rPr lang="en-GB" sz="2400" b="1" dirty="0" smtClean="0">
                <a:solidFill>
                  <a:schemeClr val="bg1"/>
                </a:solidFill>
                <a:latin typeface="Times New Roman" pitchFamily="18" charset="0"/>
                <a:cs typeface="Times New Roman" pitchFamily="18" charset="0"/>
              </a:rPr>
              <a:t> (</a:t>
            </a:r>
            <a:r>
              <a:rPr lang="en-GB" sz="2400" b="1" dirty="0" err="1" smtClean="0">
                <a:solidFill>
                  <a:schemeClr val="bg1"/>
                </a:solidFill>
                <a:latin typeface="Times New Roman" pitchFamily="18" charset="0"/>
                <a:cs typeface="Times New Roman" pitchFamily="18" charset="0"/>
              </a:rPr>
              <a:t>Ohsumi</a:t>
            </a:r>
            <a:r>
              <a:rPr lang="en-GB" sz="2400" b="1" dirty="0" smtClean="0">
                <a:solidFill>
                  <a:schemeClr val="bg1"/>
                </a:solidFill>
                <a:latin typeface="Times New Roman" pitchFamily="18" charset="0"/>
                <a:cs typeface="Times New Roman" pitchFamily="18" charset="0"/>
              </a:rPr>
              <a:t>, 2016)</a:t>
            </a:r>
          </a:p>
          <a:p>
            <a:pPr lvl="0" algn="l"/>
            <a:r>
              <a:rPr lang="en-GB" sz="2400" b="1" dirty="0" smtClean="0">
                <a:solidFill>
                  <a:srgbClr val="FFFF00"/>
                </a:solidFill>
                <a:latin typeface="Times New Roman" pitchFamily="18" charset="0"/>
                <a:cs typeface="Times New Roman" pitchFamily="18" charset="0"/>
              </a:rPr>
              <a:t>Virus:</a:t>
            </a:r>
            <a:r>
              <a:rPr lang="en-GB" sz="2400" b="1" dirty="0" smtClean="0">
                <a:solidFill>
                  <a:schemeClr val="bg1"/>
                </a:solidFill>
                <a:latin typeface="Times New Roman" pitchFamily="18" charset="0"/>
                <a:cs typeface="Times New Roman" pitchFamily="18" charset="0"/>
              </a:rPr>
              <a:t> </a:t>
            </a:r>
            <a:r>
              <a:rPr lang="en-GB" sz="2400" b="1" dirty="0" err="1" smtClean="0">
                <a:solidFill>
                  <a:schemeClr val="bg1"/>
                </a:solidFill>
                <a:latin typeface="Times New Roman" pitchFamily="18" charset="0"/>
                <a:cs typeface="Times New Roman" pitchFamily="18" charset="0"/>
              </a:rPr>
              <a:t>fagos</a:t>
            </a:r>
            <a:r>
              <a:rPr lang="en-GB" sz="2400" b="1" dirty="0" smtClean="0">
                <a:solidFill>
                  <a:schemeClr val="bg1"/>
                </a:solidFill>
                <a:latin typeface="Times New Roman" pitchFamily="18" charset="0"/>
                <a:cs typeface="Times New Roman" pitchFamily="18" charset="0"/>
              </a:rPr>
              <a:t> (1943, 1946) </a:t>
            </a:r>
            <a:r>
              <a:rPr lang="en-GB" sz="2400" b="1" dirty="0" err="1" smtClean="0">
                <a:solidFill>
                  <a:schemeClr val="bg1"/>
                </a:solidFill>
                <a:latin typeface="Times New Roman" pitchFamily="18" charset="0"/>
                <a:cs typeface="Times New Roman" pitchFamily="18" charset="0"/>
              </a:rPr>
              <a:t>Delbrück</a:t>
            </a:r>
            <a:r>
              <a:rPr lang="en-GB" sz="2400" b="1" dirty="0" smtClean="0">
                <a:solidFill>
                  <a:schemeClr val="bg1"/>
                </a:solidFill>
                <a:latin typeface="Times New Roman" pitchFamily="18" charset="0"/>
                <a:cs typeface="Times New Roman" pitchFamily="18" charset="0"/>
              </a:rPr>
              <a:t>, Luria, Hershey (1969); retrovirus (1964) (Baltimore, Dulbecco, Temin, 1975), </a:t>
            </a:r>
            <a:r>
              <a:rPr lang="en-GB" sz="2400" b="1" dirty="0" err="1" smtClean="0">
                <a:solidFill>
                  <a:schemeClr val="bg1"/>
                </a:solidFill>
                <a:latin typeface="Times New Roman" pitchFamily="18" charset="0"/>
                <a:cs typeface="Times New Roman" pitchFamily="18" charset="0"/>
              </a:rPr>
              <a:t>papiloma</a:t>
            </a:r>
            <a:r>
              <a:rPr lang="en-GB" sz="2400" b="1" dirty="0" smtClean="0">
                <a:solidFill>
                  <a:schemeClr val="bg1"/>
                </a:solidFill>
                <a:latin typeface="Times New Roman" pitchFamily="18" charset="0"/>
                <a:cs typeface="Times New Roman" pitchFamily="18" charset="0"/>
              </a:rPr>
              <a:t> </a:t>
            </a:r>
            <a:r>
              <a:rPr lang="en-GB" sz="2400" b="1" dirty="0" err="1" smtClean="0">
                <a:solidFill>
                  <a:schemeClr val="bg1"/>
                </a:solidFill>
                <a:latin typeface="Times New Roman" pitchFamily="18" charset="0"/>
                <a:cs typeface="Times New Roman" pitchFamily="18" charset="0"/>
              </a:rPr>
              <a:t>humano</a:t>
            </a:r>
            <a:r>
              <a:rPr lang="en-GB" sz="2400" b="1" dirty="0" smtClean="0">
                <a:solidFill>
                  <a:schemeClr val="bg1"/>
                </a:solidFill>
                <a:latin typeface="Times New Roman" pitchFamily="18" charset="0"/>
                <a:cs typeface="Times New Roman" pitchFamily="18" charset="0"/>
              </a:rPr>
              <a:t> (1974) (</a:t>
            </a:r>
            <a:r>
              <a:rPr lang="en-GB" sz="2400" b="1" dirty="0" err="1" smtClean="0">
                <a:solidFill>
                  <a:schemeClr val="bg1"/>
                </a:solidFill>
                <a:latin typeface="Times New Roman" pitchFamily="18" charset="0"/>
                <a:cs typeface="Times New Roman" pitchFamily="18" charset="0"/>
              </a:rPr>
              <a:t>zur</a:t>
            </a:r>
            <a:r>
              <a:rPr lang="en-GB" sz="2400" b="1" dirty="0" smtClean="0">
                <a:solidFill>
                  <a:schemeClr val="bg1"/>
                </a:solidFill>
                <a:latin typeface="Times New Roman" pitchFamily="18" charset="0"/>
                <a:cs typeface="Times New Roman" pitchFamily="18" charset="0"/>
              </a:rPr>
              <a:t> </a:t>
            </a:r>
            <a:r>
              <a:rPr lang="en-GB" sz="2400" b="1" dirty="0" err="1" smtClean="0">
                <a:solidFill>
                  <a:schemeClr val="bg1"/>
                </a:solidFill>
                <a:latin typeface="Times New Roman" pitchFamily="18" charset="0"/>
                <a:cs typeface="Times New Roman" pitchFamily="18" charset="0"/>
              </a:rPr>
              <a:t>Hausen</a:t>
            </a:r>
            <a:r>
              <a:rPr lang="en-GB" sz="2400" b="1" dirty="0" smtClean="0">
                <a:solidFill>
                  <a:schemeClr val="bg1"/>
                </a:solidFill>
                <a:latin typeface="Times New Roman" pitchFamily="18" charset="0"/>
                <a:cs typeface="Times New Roman" pitchFamily="18" charset="0"/>
              </a:rPr>
              <a:t>, 2008), retrovirus VIH (1983): </a:t>
            </a:r>
            <a:r>
              <a:rPr lang="en-GB" sz="2400" b="1" dirty="0" err="1" smtClean="0">
                <a:solidFill>
                  <a:schemeClr val="bg1"/>
                </a:solidFill>
                <a:latin typeface="Times New Roman" pitchFamily="18" charset="0"/>
                <a:cs typeface="Times New Roman" pitchFamily="18" charset="0"/>
              </a:rPr>
              <a:t>Barré-Sinoussi</a:t>
            </a:r>
            <a:r>
              <a:rPr lang="en-GB" sz="2400" b="1" dirty="0" smtClean="0">
                <a:solidFill>
                  <a:schemeClr val="bg1"/>
                </a:solidFill>
                <a:latin typeface="Times New Roman" pitchFamily="18" charset="0"/>
                <a:cs typeface="Times New Roman" pitchFamily="18" charset="0"/>
              </a:rPr>
              <a:t> y </a:t>
            </a:r>
            <a:r>
              <a:rPr lang="en-GB" sz="2400" b="1" dirty="0" err="1" smtClean="0">
                <a:solidFill>
                  <a:schemeClr val="bg1"/>
                </a:solidFill>
                <a:latin typeface="Times New Roman" pitchFamily="18" charset="0"/>
                <a:cs typeface="Times New Roman" pitchFamily="18" charset="0"/>
              </a:rPr>
              <a:t>Montagnier</a:t>
            </a:r>
            <a:r>
              <a:rPr lang="en-GB" sz="2400" b="1" dirty="0" smtClean="0">
                <a:solidFill>
                  <a:schemeClr val="bg1"/>
                </a:solidFill>
                <a:latin typeface="Times New Roman" pitchFamily="18" charset="0"/>
                <a:cs typeface="Times New Roman" pitchFamily="18" charset="0"/>
              </a:rPr>
              <a:t> (2008)</a:t>
            </a:r>
            <a:endParaRPr lang="es-ES" sz="2400" b="1" dirty="0" smtClean="0">
              <a:solidFill>
                <a:schemeClr val="bg1"/>
              </a:solidFill>
              <a:latin typeface="Times New Roman" pitchFamily="18" charset="0"/>
              <a:cs typeface="Times New Roman" pitchFamily="18" charset="0"/>
            </a:endParaRPr>
          </a:p>
          <a:p>
            <a:pPr lvl="0"/>
            <a:endParaRPr lang="es-ES" dirty="0" smtClean="0">
              <a:solidFill>
                <a:schemeClr val="bg1"/>
              </a:solidFill>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1"/>
            <a:ext cx="864096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REGLA DE ORO DE LA INVESTIGACIÓN GENÉTICA Y PREMIOS NOBEL</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24744"/>
            <a:ext cx="8640960" cy="5544616"/>
          </a:xfrm>
          <a:solidFill>
            <a:srgbClr val="002060"/>
          </a:solidFill>
        </p:spPr>
        <p:txBody>
          <a:bodyPr>
            <a:normAutofit lnSpcReduction="10000"/>
          </a:bodyPr>
          <a:lstStyle/>
          <a:p>
            <a:r>
              <a:rPr lang="es-ES" sz="2400" b="1" dirty="0" smtClean="0">
                <a:solidFill>
                  <a:srgbClr val="FFFF00"/>
                </a:solidFill>
                <a:latin typeface="Times New Roman" pitchFamily="18" charset="0"/>
                <a:cs typeface="Times New Roman" pitchFamily="18" charset="0"/>
              </a:rPr>
              <a:t>EL MATERIAL BIOLÓGICO</a:t>
            </a:r>
          </a:p>
          <a:p>
            <a:pPr lvl="0" algn="l"/>
            <a:r>
              <a:rPr lang="es-ES" sz="2400" b="1" dirty="0" smtClean="0">
                <a:solidFill>
                  <a:srgbClr val="FFFF00"/>
                </a:solidFill>
                <a:latin typeface="Times New Roman" pitchFamily="18" charset="0"/>
                <a:cs typeface="Times New Roman" pitchFamily="18" charset="0"/>
              </a:rPr>
              <a:t>Bacterias: </a:t>
            </a:r>
            <a:r>
              <a:rPr lang="es-ES" sz="2400" b="1" i="1" dirty="0" err="1" smtClean="0">
                <a:solidFill>
                  <a:schemeClr val="bg1"/>
                </a:solidFill>
                <a:latin typeface="Times New Roman" pitchFamily="18" charset="0"/>
                <a:cs typeface="Times New Roman" pitchFamily="18" charset="0"/>
              </a:rPr>
              <a:t>Escherichia</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coli</a:t>
            </a:r>
            <a:r>
              <a:rPr lang="es-ES" sz="2400" b="1" i="1" dirty="0" smtClean="0">
                <a:solidFill>
                  <a:schemeClr val="bg1"/>
                </a:solidFill>
                <a:latin typeface="Times New Roman" pitchFamily="18" charset="0"/>
                <a:cs typeface="Times New Roman" pitchFamily="18" charset="0"/>
              </a:rPr>
              <a:t>,</a:t>
            </a:r>
            <a:r>
              <a:rPr lang="es-ES" sz="2400" b="1" dirty="0" smtClean="0">
                <a:solidFill>
                  <a:schemeClr val="bg1"/>
                </a:solidFill>
                <a:latin typeface="Times New Roman" pitchFamily="18" charset="0"/>
                <a:cs typeface="Times New Roman" pitchFamily="18" charset="0"/>
              </a:rPr>
              <a:t> conjugación (</a:t>
            </a:r>
            <a:r>
              <a:rPr lang="es-ES" sz="2400" b="1" dirty="0" err="1" smtClean="0">
                <a:solidFill>
                  <a:schemeClr val="bg1"/>
                </a:solidFill>
                <a:latin typeface="Times New Roman" pitchFamily="18" charset="0"/>
                <a:cs typeface="Times New Roman" pitchFamily="18" charset="0"/>
              </a:rPr>
              <a:t>Lederberg</a:t>
            </a:r>
            <a:r>
              <a:rPr lang="es-ES" sz="2400" b="1" dirty="0" smtClean="0">
                <a:solidFill>
                  <a:schemeClr val="bg1"/>
                </a:solidFill>
                <a:latin typeface="Times New Roman" pitchFamily="18" charset="0"/>
                <a:cs typeface="Times New Roman" pitchFamily="18" charset="0"/>
              </a:rPr>
              <a:t>, 1958); síntesis ADN (</a:t>
            </a:r>
            <a:r>
              <a:rPr lang="es-ES" sz="2400" b="1" dirty="0" err="1" smtClean="0">
                <a:solidFill>
                  <a:schemeClr val="bg1"/>
                </a:solidFill>
                <a:latin typeface="Times New Roman" pitchFamily="18" charset="0"/>
                <a:cs typeface="Times New Roman" pitchFamily="18" charset="0"/>
              </a:rPr>
              <a:t>Kornberg</a:t>
            </a:r>
            <a:r>
              <a:rPr lang="es-ES" sz="2400" b="1" dirty="0" smtClean="0">
                <a:solidFill>
                  <a:schemeClr val="bg1"/>
                </a:solidFill>
                <a:latin typeface="Times New Roman" pitchFamily="18" charset="0"/>
                <a:cs typeface="Times New Roman" pitchFamily="18" charset="0"/>
              </a:rPr>
              <a:t>, A., 1959); regulación expresión génica: </a:t>
            </a:r>
            <a:r>
              <a:rPr lang="es-ES" sz="2400" b="1" dirty="0" err="1" smtClean="0">
                <a:solidFill>
                  <a:schemeClr val="bg1"/>
                </a:solidFill>
                <a:latin typeface="Times New Roman" pitchFamily="18" charset="0"/>
                <a:cs typeface="Times New Roman" pitchFamily="18" charset="0"/>
              </a:rPr>
              <a:t>operón</a:t>
            </a:r>
            <a:r>
              <a:rPr lang="es-ES" sz="2400" b="1" dirty="0" smtClean="0">
                <a:solidFill>
                  <a:schemeClr val="bg1"/>
                </a:solidFill>
                <a:latin typeface="Times New Roman" pitchFamily="18" charset="0"/>
                <a:cs typeface="Times New Roman" pitchFamily="18" charset="0"/>
              </a:rPr>
              <a:t> (Jacob y Monod,1965); </a:t>
            </a:r>
            <a:r>
              <a:rPr lang="es-ES" sz="2400" b="1" dirty="0" err="1" smtClean="0">
                <a:solidFill>
                  <a:schemeClr val="bg1"/>
                </a:solidFill>
                <a:latin typeface="Times New Roman" pitchFamily="18" charset="0"/>
                <a:cs typeface="Times New Roman" pitchFamily="18" charset="0"/>
              </a:rPr>
              <a:t>lisogenia</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Lwoff</a:t>
            </a:r>
            <a:r>
              <a:rPr lang="es-ES" sz="2400" b="1" dirty="0" smtClean="0">
                <a:solidFill>
                  <a:schemeClr val="bg1"/>
                </a:solidFill>
                <a:latin typeface="Times New Roman" pitchFamily="18" charset="0"/>
                <a:cs typeface="Times New Roman" pitchFamily="18" charset="0"/>
              </a:rPr>
              <a:t>, 1965); traducción: análisis atómico de la estructura y función del ribosoma (</a:t>
            </a:r>
            <a:r>
              <a:rPr lang="es-ES" sz="2400" b="1" dirty="0" err="1" smtClean="0">
                <a:solidFill>
                  <a:schemeClr val="bg1"/>
                </a:solidFill>
                <a:latin typeface="Times New Roman" pitchFamily="18" charset="0"/>
                <a:cs typeface="Times New Roman" pitchFamily="18" charset="0"/>
              </a:rPr>
              <a:t>Ramakrishna</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Steitz</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Yonah</a:t>
            </a:r>
            <a:r>
              <a:rPr lang="es-ES" sz="2400" b="1" dirty="0" smtClean="0">
                <a:solidFill>
                  <a:schemeClr val="bg1"/>
                </a:solidFill>
                <a:latin typeface="Times New Roman" pitchFamily="18" charset="0"/>
                <a:cs typeface="Times New Roman" pitchFamily="18" charset="0"/>
              </a:rPr>
              <a:t>, 2009); Reparación del ADN (</a:t>
            </a:r>
            <a:r>
              <a:rPr lang="es-ES" sz="2400" b="1" dirty="0" err="1" smtClean="0">
                <a:solidFill>
                  <a:schemeClr val="bg1"/>
                </a:solidFill>
                <a:latin typeface="Times New Roman" pitchFamily="18" charset="0"/>
                <a:cs typeface="Times New Roman" pitchFamily="18" charset="0"/>
              </a:rPr>
              <a:t>Lindahl</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Modrich</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Sancar</a:t>
            </a:r>
            <a:r>
              <a:rPr lang="es-ES" sz="2400" b="1" dirty="0" smtClean="0">
                <a:solidFill>
                  <a:schemeClr val="bg1"/>
                </a:solidFill>
                <a:latin typeface="Times New Roman" pitchFamily="18" charset="0"/>
                <a:cs typeface="Times New Roman" pitchFamily="18" charset="0"/>
              </a:rPr>
              <a:t>, 2015)</a:t>
            </a:r>
          </a:p>
          <a:p>
            <a:pPr lvl="0" algn="l"/>
            <a:r>
              <a:rPr lang="es-ES" sz="2400" b="1" dirty="0" smtClean="0">
                <a:solidFill>
                  <a:srgbClr val="FFFF00"/>
                </a:solidFill>
                <a:latin typeface="Times New Roman" pitchFamily="18" charset="0"/>
                <a:cs typeface="Times New Roman" pitchFamily="18" charset="0"/>
              </a:rPr>
              <a:t>Nematodos: </a:t>
            </a:r>
            <a:r>
              <a:rPr lang="es-ES" sz="2400" b="1" i="1" dirty="0" err="1" smtClean="0">
                <a:solidFill>
                  <a:schemeClr val="bg1"/>
                </a:solidFill>
                <a:latin typeface="Times New Roman" pitchFamily="18" charset="0"/>
                <a:cs typeface="Times New Roman" pitchFamily="18" charset="0"/>
              </a:rPr>
              <a:t>Caenorhabditis</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elegans</a:t>
            </a:r>
            <a:r>
              <a:rPr lang="es-ES" sz="2400" b="1" i="1" dirty="0" smtClean="0">
                <a:solidFill>
                  <a:schemeClr val="bg1"/>
                </a:solidFill>
                <a:latin typeface="Times New Roman" pitchFamily="18" charset="0"/>
                <a:cs typeface="Times New Roman" pitchFamily="18" charset="0"/>
              </a:rPr>
              <a:t>,</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Brenner</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Horvitz</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Sulston</a:t>
            </a:r>
            <a:r>
              <a:rPr lang="es-ES" sz="2400" b="1" dirty="0" smtClean="0">
                <a:solidFill>
                  <a:schemeClr val="bg1"/>
                </a:solidFill>
                <a:latin typeface="Times New Roman" pitchFamily="18" charset="0"/>
                <a:cs typeface="Times New Roman" pitchFamily="18" charset="0"/>
              </a:rPr>
              <a:t> (2002), </a:t>
            </a:r>
            <a:r>
              <a:rPr lang="es-ES" sz="2400" b="1" dirty="0" err="1" smtClean="0">
                <a:solidFill>
                  <a:schemeClr val="bg1"/>
                </a:solidFill>
                <a:latin typeface="Times New Roman" pitchFamily="18" charset="0"/>
                <a:cs typeface="Times New Roman" pitchFamily="18" charset="0"/>
              </a:rPr>
              <a:t>Fire</a:t>
            </a:r>
            <a:r>
              <a:rPr lang="es-ES" sz="2400" b="1" dirty="0" smtClean="0">
                <a:solidFill>
                  <a:schemeClr val="bg1"/>
                </a:solidFill>
                <a:latin typeface="Times New Roman" pitchFamily="18" charset="0"/>
                <a:cs typeface="Times New Roman" pitchFamily="18" charset="0"/>
              </a:rPr>
              <a:t> y Mello (2006), </a:t>
            </a:r>
            <a:r>
              <a:rPr lang="es-ES" sz="2400" b="1" dirty="0" err="1" smtClean="0">
                <a:solidFill>
                  <a:schemeClr val="bg1"/>
                </a:solidFill>
                <a:latin typeface="Times New Roman" pitchFamily="18" charset="0"/>
                <a:cs typeface="Times New Roman" pitchFamily="18" charset="0"/>
              </a:rPr>
              <a:t>Chalfie</a:t>
            </a:r>
            <a:r>
              <a:rPr lang="es-ES" sz="2400" b="1" dirty="0" smtClean="0">
                <a:solidFill>
                  <a:schemeClr val="bg1"/>
                </a:solidFill>
                <a:latin typeface="Times New Roman" pitchFamily="18" charset="0"/>
                <a:cs typeface="Times New Roman" pitchFamily="18" charset="0"/>
              </a:rPr>
              <a:t> (2008)</a:t>
            </a:r>
          </a:p>
          <a:p>
            <a:pPr lvl="0" algn="l"/>
            <a:r>
              <a:rPr lang="es-ES" sz="2400" b="1" dirty="0" smtClean="0">
                <a:solidFill>
                  <a:srgbClr val="FFFF00"/>
                </a:solidFill>
                <a:latin typeface="Times New Roman" pitchFamily="18" charset="0"/>
                <a:cs typeface="Times New Roman" pitchFamily="18" charset="0"/>
              </a:rPr>
              <a:t>Protistas ciliados</a:t>
            </a:r>
            <a:r>
              <a:rPr lang="es-ES" sz="2400" b="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Tetrahymena</a:t>
            </a:r>
            <a:r>
              <a:rPr lang="es-ES" sz="2400" b="1" dirty="0" smtClean="0">
                <a:solidFill>
                  <a:schemeClr val="bg1"/>
                </a:solidFill>
                <a:latin typeface="Times New Roman" pitchFamily="18" charset="0"/>
                <a:cs typeface="Times New Roman" pitchFamily="18" charset="0"/>
              </a:rPr>
              <a:t>: Blackburn, </a:t>
            </a:r>
            <a:r>
              <a:rPr lang="es-ES" sz="2400" b="1" dirty="0" err="1" smtClean="0">
                <a:solidFill>
                  <a:schemeClr val="bg1"/>
                </a:solidFill>
                <a:latin typeface="Times New Roman" pitchFamily="18" charset="0"/>
                <a:cs typeface="Times New Roman" pitchFamily="18" charset="0"/>
              </a:rPr>
              <a:t>Greider</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Szostak</a:t>
            </a:r>
            <a:r>
              <a:rPr lang="es-ES" sz="2400" b="1" dirty="0" smtClean="0">
                <a:solidFill>
                  <a:schemeClr val="bg1"/>
                </a:solidFill>
                <a:latin typeface="Times New Roman" pitchFamily="18" charset="0"/>
                <a:cs typeface="Times New Roman" pitchFamily="18" charset="0"/>
              </a:rPr>
              <a:t> (2009)</a:t>
            </a:r>
          </a:p>
          <a:p>
            <a:pPr lvl="0" algn="l"/>
            <a:r>
              <a:rPr lang="es-ES_tradnl" sz="2400" b="1" dirty="0" smtClean="0">
                <a:solidFill>
                  <a:srgbClr val="FFFF00"/>
                </a:solidFill>
                <a:latin typeface="Times New Roman" pitchFamily="18" charset="0"/>
                <a:cs typeface="Times New Roman" pitchFamily="18" charset="0"/>
              </a:rPr>
              <a:t>Plantas: </a:t>
            </a:r>
            <a:r>
              <a:rPr lang="es-ES_tradnl" sz="2400" b="1" dirty="0" smtClean="0">
                <a:solidFill>
                  <a:schemeClr val="bg1"/>
                </a:solidFill>
                <a:latin typeface="Times New Roman" pitchFamily="18" charset="0"/>
                <a:cs typeface="Times New Roman" pitchFamily="18" charset="0"/>
              </a:rPr>
              <a:t>Maíz,</a:t>
            </a:r>
            <a:r>
              <a:rPr lang="es-ES_tradnl" sz="2400" b="1" dirty="0" smtClean="0">
                <a:solidFill>
                  <a:srgbClr val="FFFF00"/>
                </a:solidFill>
                <a:latin typeface="Times New Roman" pitchFamily="18" charset="0"/>
                <a:cs typeface="Times New Roman" pitchFamily="18" charset="0"/>
              </a:rPr>
              <a:t> </a:t>
            </a:r>
            <a:r>
              <a:rPr lang="es-ES_tradnl" sz="2400" b="1" dirty="0" smtClean="0">
                <a:solidFill>
                  <a:schemeClr val="bg1"/>
                </a:solidFill>
                <a:latin typeface="Times New Roman" pitchFamily="18" charset="0"/>
                <a:cs typeface="Times New Roman" pitchFamily="18" charset="0"/>
              </a:rPr>
              <a:t>elementos genéticos móviles: </a:t>
            </a:r>
            <a:r>
              <a:rPr lang="es-ES_tradnl" sz="2400" b="1" dirty="0" err="1" smtClean="0">
                <a:solidFill>
                  <a:schemeClr val="bg1"/>
                </a:solidFill>
                <a:latin typeface="Times New Roman" pitchFamily="18" charset="0"/>
                <a:cs typeface="Times New Roman" pitchFamily="18" charset="0"/>
              </a:rPr>
              <a:t>McClintock</a:t>
            </a:r>
            <a:r>
              <a:rPr lang="es-ES_tradnl" sz="2400" b="1" dirty="0" smtClean="0">
                <a:solidFill>
                  <a:schemeClr val="bg1"/>
                </a:solidFill>
                <a:latin typeface="Times New Roman" pitchFamily="18" charset="0"/>
                <a:cs typeface="Times New Roman" pitchFamily="18" charset="0"/>
              </a:rPr>
              <a:t> (1951, 1983)</a:t>
            </a:r>
            <a:endParaRPr lang="es-ES" sz="2400" b="1" dirty="0" smtClean="0">
              <a:solidFill>
                <a:schemeClr val="bg1"/>
              </a:solidFill>
              <a:latin typeface="Times New Roman" pitchFamily="18" charset="0"/>
              <a:cs typeface="Times New Roman" pitchFamily="18" charset="0"/>
            </a:endParaRPr>
          </a:p>
          <a:p>
            <a:pPr lvl="0" algn="l"/>
            <a:r>
              <a:rPr lang="es-ES_tradnl" sz="2400" b="1" dirty="0" smtClean="0">
                <a:solidFill>
                  <a:srgbClr val="FFFF00"/>
                </a:solidFill>
                <a:latin typeface="Times New Roman" pitchFamily="18" charset="0"/>
                <a:cs typeface="Times New Roman" pitchFamily="18" charset="0"/>
              </a:rPr>
              <a:t>Plantas: </a:t>
            </a:r>
            <a:r>
              <a:rPr lang="es-ES_tradnl" sz="2400" b="1" dirty="0" smtClean="0">
                <a:solidFill>
                  <a:schemeClr val="bg1"/>
                </a:solidFill>
                <a:latin typeface="Times New Roman" pitchFamily="18" charset="0"/>
                <a:cs typeface="Times New Roman" pitchFamily="18" charset="0"/>
              </a:rPr>
              <a:t>Trigo, revolución verde: </a:t>
            </a:r>
            <a:r>
              <a:rPr lang="es-ES_tradnl" sz="2400" b="1" dirty="0" err="1" smtClean="0">
                <a:solidFill>
                  <a:schemeClr val="bg1"/>
                </a:solidFill>
                <a:latin typeface="Times New Roman" pitchFamily="18" charset="0"/>
                <a:cs typeface="Times New Roman" pitchFamily="18" charset="0"/>
              </a:rPr>
              <a:t>Borlaug</a:t>
            </a:r>
            <a:r>
              <a:rPr lang="es-ES_tradnl" sz="2400" b="1" dirty="0" smtClean="0">
                <a:solidFill>
                  <a:schemeClr val="bg1"/>
                </a:solidFill>
                <a:latin typeface="Times New Roman" pitchFamily="18" charset="0"/>
                <a:cs typeface="Times New Roman" pitchFamily="18" charset="0"/>
              </a:rPr>
              <a:t> (1970)</a:t>
            </a:r>
            <a:endParaRPr lang="es-ES" sz="2400" b="1" dirty="0" smtClean="0">
              <a:solidFill>
                <a:schemeClr val="bg1"/>
              </a:solidFill>
              <a:latin typeface="Times New Roman" pitchFamily="18" charset="0"/>
              <a:cs typeface="Times New Roman" pitchFamily="18" charset="0"/>
            </a:endParaRPr>
          </a:p>
          <a:p>
            <a:pPr lvl="0"/>
            <a:endParaRPr lang="es-ES" dirty="0" smtClean="0">
              <a:solidFill>
                <a:schemeClr val="bg1"/>
              </a:solidFill>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REGLA DE ORO DE LA INVESTIGACIÓN GENÉTICA Y PREMIOS NOBEL</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544616"/>
          </a:xfrm>
          <a:solidFill>
            <a:srgbClr val="002060"/>
          </a:solidFill>
        </p:spPr>
        <p:txBody>
          <a:bodyPr>
            <a:normAutofit/>
          </a:bodyPr>
          <a:lstStyle/>
          <a:p>
            <a:endParaRPr lang="es-ES" sz="2400" b="1" dirty="0" smtClean="0">
              <a:solidFill>
                <a:srgbClr val="FFFF00"/>
              </a:solidFill>
              <a:latin typeface="Times New Roman" pitchFamily="18" charset="0"/>
              <a:cs typeface="Times New Roman" pitchFamily="18" charset="0"/>
            </a:endParaRPr>
          </a:p>
          <a:p>
            <a:r>
              <a:rPr lang="es-ES" sz="2400" b="1" dirty="0" smtClean="0">
                <a:solidFill>
                  <a:srgbClr val="FFFF00"/>
                </a:solidFill>
                <a:latin typeface="Times New Roman" pitchFamily="18" charset="0"/>
                <a:cs typeface="Times New Roman" pitchFamily="18" charset="0"/>
              </a:rPr>
              <a:t>EL MATERIAL BIOLÓGICO</a:t>
            </a:r>
          </a:p>
          <a:p>
            <a:pPr lvl="0"/>
            <a:endParaRPr lang="es-ES" sz="2400" dirty="0" smtClean="0">
              <a:solidFill>
                <a:schemeClr val="bg1"/>
              </a:solidFill>
            </a:endParaRPr>
          </a:p>
          <a:p>
            <a:pPr lvl="0" algn="l"/>
            <a:r>
              <a:rPr lang="es-ES" sz="2400" b="1" dirty="0" smtClean="0">
                <a:solidFill>
                  <a:srgbClr val="FFFF00"/>
                </a:solidFill>
                <a:latin typeface="Times New Roman" pitchFamily="18" charset="0"/>
                <a:cs typeface="Times New Roman" pitchFamily="18" charset="0"/>
              </a:rPr>
              <a:t>Ratón</a:t>
            </a:r>
            <a:r>
              <a:rPr lang="es-ES" sz="2400" b="1" dirty="0" smtClean="0">
                <a:solidFill>
                  <a:schemeClr val="bg1"/>
                </a:solidFill>
                <a:latin typeface="Times New Roman" pitchFamily="18" charset="0"/>
                <a:cs typeface="Times New Roman" pitchFamily="18" charset="0"/>
              </a:rPr>
              <a:t>: Baltimore (1975), </a:t>
            </a:r>
            <a:r>
              <a:rPr lang="es-ES" sz="2400" b="1" dirty="0" err="1" smtClean="0">
                <a:solidFill>
                  <a:schemeClr val="bg1"/>
                </a:solidFill>
                <a:latin typeface="Times New Roman" pitchFamily="18" charset="0"/>
                <a:cs typeface="Times New Roman" pitchFamily="18" charset="0"/>
              </a:rPr>
              <a:t>Snell</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Benacerraf</a:t>
            </a:r>
            <a:r>
              <a:rPr lang="es-ES" sz="2400" b="1" dirty="0" smtClean="0">
                <a:solidFill>
                  <a:schemeClr val="bg1"/>
                </a:solidFill>
                <a:latin typeface="Times New Roman" pitchFamily="18" charset="0"/>
                <a:cs typeface="Times New Roman" pitchFamily="18" charset="0"/>
              </a:rPr>
              <a:t> (1980), </a:t>
            </a:r>
            <a:r>
              <a:rPr lang="es-ES" sz="2400" b="1" dirty="0" err="1" smtClean="0">
                <a:solidFill>
                  <a:schemeClr val="bg1"/>
                </a:solidFill>
                <a:latin typeface="Times New Roman" pitchFamily="18" charset="0"/>
                <a:cs typeface="Times New Roman" pitchFamily="18" charset="0"/>
              </a:rPr>
              <a:t>Köhler</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Milstein</a:t>
            </a:r>
            <a:r>
              <a:rPr lang="es-ES" sz="2400" b="1" dirty="0" smtClean="0">
                <a:solidFill>
                  <a:schemeClr val="bg1"/>
                </a:solidFill>
                <a:latin typeface="Times New Roman" pitchFamily="18" charset="0"/>
                <a:cs typeface="Times New Roman" pitchFamily="18" charset="0"/>
              </a:rPr>
              <a:t> (1984), </a:t>
            </a:r>
            <a:r>
              <a:rPr lang="es-ES" sz="2400" b="1" dirty="0" err="1" smtClean="0">
                <a:solidFill>
                  <a:schemeClr val="bg1"/>
                </a:solidFill>
                <a:latin typeface="Times New Roman" pitchFamily="18" charset="0"/>
                <a:cs typeface="Times New Roman" pitchFamily="18" charset="0"/>
              </a:rPr>
              <a:t>Tonegawa</a:t>
            </a:r>
            <a:r>
              <a:rPr lang="es-ES" sz="2400" b="1" dirty="0" smtClean="0">
                <a:solidFill>
                  <a:schemeClr val="bg1"/>
                </a:solidFill>
                <a:latin typeface="Times New Roman" pitchFamily="18" charset="0"/>
                <a:cs typeface="Times New Roman" pitchFamily="18" charset="0"/>
              </a:rPr>
              <a:t> (1987), </a:t>
            </a:r>
            <a:r>
              <a:rPr lang="es-ES" sz="2400" b="1" dirty="0" err="1" smtClean="0">
                <a:solidFill>
                  <a:schemeClr val="bg1"/>
                </a:solidFill>
                <a:latin typeface="Times New Roman" pitchFamily="18" charset="0"/>
                <a:cs typeface="Times New Roman" pitchFamily="18" charset="0"/>
              </a:rPr>
              <a:t>Doherty</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Zinkernagel</a:t>
            </a:r>
            <a:r>
              <a:rPr lang="es-ES" sz="2400" b="1" dirty="0" smtClean="0">
                <a:solidFill>
                  <a:schemeClr val="bg1"/>
                </a:solidFill>
                <a:latin typeface="Times New Roman" pitchFamily="18" charset="0"/>
                <a:cs typeface="Times New Roman" pitchFamily="18" charset="0"/>
              </a:rPr>
              <a:t> (1996), Axel y </a:t>
            </a:r>
            <a:r>
              <a:rPr lang="es-ES" sz="2400" b="1" dirty="0" err="1" smtClean="0">
                <a:solidFill>
                  <a:schemeClr val="bg1"/>
                </a:solidFill>
                <a:latin typeface="Times New Roman" pitchFamily="18" charset="0"/>
                <a:cs typeface="Times New Roman" pitchFamily="18" charset="0"/>
              </a:rPr>
              <a:t>Buck</a:t>
            </a:r>
            <a:r>
              <a:rPr lang="es-ES" sz="2400" b="1" dirty="0" smtClean="0">
                <a:solidFill>
                  <a:schemeClr val="bg1"/>
                </a:solidFill>
                <a:latin typeface="Times New Roman" pitchFamily="18" charset="0"/>
                <a:cs typeface="Times New Roman" pitchFamily="18" charset="0"/>
              </a:rPr>
              <a:t> (2004), </a:t>
            </a:r>
            <a:r>
              <a:rPr lang="es-ES" sz="2400" b="1" dirty="0" err="1" smtClean="0">
                <a:solidFill>
                  <a:schemeClr val="bg1"/>
                </a:solidFill>
                <a:latin typeface="Times New Roman" pitchFamily="18" charset="0"/>
                <a:cs typeface="Times New Roman" pitchFamily="18" charset="0"/>
              </a:rPr>
              <a:t>Capecchi</a:t>
            </a:r>
            <a:r>
              <a:rPr lang="es-ES" sz="2400" b="1" dirty="0" smtClean="0">
                <a:solidFill>
                  <a:schemeClr val="bg1"/>
                </a:solidFill>
                <a:latin typeface="Times New Roman" pitchFamily="18" charset="0"/>
                <a:cs typeface="Times New Roman" pitchFamily="18" charset="0"/>
              </a:rPr>
              <a:t>, Evans y </a:t>
            </a:r>
            <a:r>
              <a:rPr lang="es-ES" sz="2400" b="1" dirty="0" err="1" smtClean="0">
                <a:solidFill>
                  <a:schemeClr val="bg1"/>
                </a:solidFill>
                <a:latin typeface="Times New Roman" pitchFamily="18" charset="0"/>
                <a:cs typeface="Times New Roman" pitchFamily="18" charset="0"/>
              </a:rPr>
              <a:t>Smithies</a:t>
            </a:r>
            <a:r>
              <a:rPr lang="es-ES" sz="2400" b="1" dirty="0" smtClean="0">
                <a:solidFill>
                  <a:schemeClr val="bg1"/>
                </a:solidFill>
                <a:latin typeface="Times New Roman" pitchFamily="18" charset="0"/>
                <a:cs typeface="Times New Roman" pitchFamily="18" charset="0"/>
              </a:rPr>
              <a:t> (2007), </a:t>
            </a:r>
            <a:r>
              <a:rPr lang="es-ES" sz="2400" b="1" dirty="0" err="1" smtClean="0">
                <a:solidFill>
                  <a:schemeClr val="bg1"/>
                </a:solidFill>
                <a:latin typeface="Times New Roman" pitchFamily="18" charset="0"/>
                <a:cs typeface="Times New Roman" pitchFamily="18" charset="0"/>
              </a:rPr>
              <a:t>Beutler</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Steinman</a:t>
            </a:r>
            <a:r>
              <a:rPr lang="es-ES" sz="2400" b="1" dirty="0" smtClean="0">
                <a:solidFill>
                  <a:schemeClr val="bg1"/>
                </a:solidFill>
                <a:latin typeface="Times New Roman" pitchFamily="18" charset="0"/>
                <a:cs typeface="Times New Roman" pitchFamily="18" charset="0"/>
              </a:rPr>
              <a:t> (2011), </a:t>
            </a:r>
            <a:r>
              <a:rPr lang="es-ES" sz="2400" b="1" dirty="0" err="1" smtClean="0">
                <a:solidFill>
                  <a:schemeClr val="bg1"/>
                </a:solidFill>
                <a:latin typeface="Times New Roman" pitchFamily="18" charset="0"/>
                <a:cs typeface="Times New Roman" pitchFamily="18" charset="0"/>
              </a:rPr>
              <a:t>Yamanaka</a:t>
            </a:r>
            <a:r>
              <a:rPr lang="es-ES" sz="2400" b="1" dirty="0" smtClean="0">
                <a:solidFill>
                  <a:schemeClr val="bg1"/>
                </a:solidFill>
                <a:latin typeface="Times New Roman" pitchFamily="18" charset="0"/>
                <a:cs typeface="Times New Roman" pitchFamily="18" charset="0"/>
              </a:rPr>
              <a:t> (2012)</a:t>
            </a:r>
          </a:p>
          <a:p>
            <a:pPr lvl="0" algn="l"/>
            <a:r>
              <a:rPr lang="es-ES" sz="2400" b="1" dirty="0" smtClean="0">
                <a:solidFill>
                  <a:srgbClr val="FFFF00"/>
                </a:solidFill>
                <a:latin typeface="Times New Roman" pitchFamily="18" charset="0"/>
                <a:cs typeface="Times New Roman" pitchFamily="18" charset="0"/>
              </a:rPr>
              <a:t>Anfibios (</a:t>
            </a:r>
            <a:r>
              <a:rPr lang="es-ES" sz="2400" b="1" i="1" dirty="0" err="1" smtClean="0">
                <a:solidFill>
                  <a:srgbClr val="FFFF00"/>
                </a:solidFill>
                <a:latin typeface="Times New Roman" pitchFamily="18" charset="0"/>
                <a:cs typeface="Times New Roman" pitchFamily="18" charset="0"/>
              </a:rPr>
              <a:t>Xenopus</a:t>
            </a:r>
            <a:r>
              <a:rPr lang="es-ES" sz="2400" b="1" i="1" dirty="0" smtClean="0">
                <a:solidFill>
                  <a:srgbClr val="FFFF00"/>
                </a:solidFill>
                <a:latin typeface="Times New Roman" pitchFamily="18" charset="0"/>
                <a:cs typeface="Times New Roman" pitchFamily="18" charset="0"/>
              </a:rPr>
              <a:t> </a:t>
            </a:r>
            <a:r>
              <a:rPr lang="es-ES" sz="2400" b="1" i="1" dirty="0" err="1" smtClean="0">
                <a:solidFill>
                  <a:srgbClr val="FFFF00"/>
                </a:solidFill>
                <a:latin typeface="Times New Roman" pitchFamily="18" charset="0"/>
                <a:cs typeface="Times New Roman" pitchFamily="18" charset="0"/>
              </a:rPr>
              <a:t>laevis</a:t>
            </a:r>
            <a:r>
              <a:rPr lang="es-ES" sz="2400" b="1" dirty="0" smtClean="0">
                <a:solidFill>
                  <a:srgbClr val="FFFF00"/>
                </a:solidFill>
                <a:latin typeface="Times New Roman" pitchFamily="18" charset="0"/>
                <a:cs typeface="Times New Roman" pitchFamily="18" charset="0"/>
              </a:rPr>
              <a:t>):</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Gurdon</a:t>
            </a:r>
            <a:r>
              <a:rPr lang="es-ES" sz="2400" b="1" dirty="0" smtClean="0">
                <a:solidFill>
                  <a:schemeClr val="bg1"/>
                </a:solidFill>
                <a:latin typeface="Times New Roman" pitchFamily="18" charset="0"/>
                <a:cs typeface="Times New Roman" pitchFamily="18" charset="0"/>
              </a:rPr>
              <a:t> (2012)</a:t>
            </a:r>
          </a:p>
          <a:p>
            <a:pPr lvl="0" algn="l"/>
            <a:r>
              <a:rPr lang="fr-FR" sz="2400" b="1" dirty="0" smtClean="0">
                <a:solidFill>
                  <a:srgbClr val="FFFF00"/>
                </a:solidFill>
                <a:latin typeface="Times New Roman" pitchFamily="18" charset="0"/>
                <a:cs typeface="Times New Roman" pitchFamily="18" charset="0"/>
              </a:rPr>
              <a:t>Humano </a:t>
            </a:r>
            <a:r>
              <a:rPr lang="fr-FR" sz="2400" b="1" dirty="0" smtClean="0">
                <a:solidFill>
                  <a:schemeClr val="bg1"/>
                </a:solidFill>
                <a:latin typeface="Times New Roman" pitchFamily="18" charset="0"/>
                <a:cs typeface="Times New Roman" pitchFamily="18" charset="0"/>
              </a:rPr>
              <a:t>: Landsteiner (1930), Dausset (1980),  Edwards (2010), </a:t>
            </a:r>
            <a:r>
              <a:rPr lang="fr-FR" sz="2400" b="1" dirty="0" err="1" smtClean="0">
                <a:solidFill>
                  <a:schemeClr val="bg1"/>
                </a:solidFill>
                <a:latin typeface="Times New Roman" pitchFamily="18" charset="0"/>
                <a:cs typeface="Times New Roman" pitchFamily="18" charset="0"/>
              </a:rPr>
              <a:t>Yamanaka</a:t>
            </a:r>
            <a:r>
              <a:rPr lang="fr-FR" sz="2400" b="1" dirty="0" smtClean="0">
                <a:solidFill>
                  <a:schemeClr val="bg1"/>
                </a:solidFill>
                <a:latin typeface="Times New Roman" pitchFamily="18" charset="0"/>
                <a:cs typeface="Times New Roman" pitchFamily="18" charset="0"/>
              </a:rPr>
              <a:t> (2012)</a:t>
            </a:r>
          </a:p>
          <a:p>
            <a:pPr lvl="0" algn="l"/>
            <a:endParaRPr lang="es-ES" sz="3400" b="1" dirty="0" smtClean="0">
              <a:solidFill>
                <a:schemeClr val="bg1"/>
              </a:solidFill>
              <a:latin typeface="Times New Roman" pitchFamily="18" charset="0"/>
              <a:cs typeface="Times New Roman" pitchFamily="18" charset="0"/>
            </a:endParaRPr>
          </a:p>
          <a:p>
            <a:pPr lvl="0" algn="l"/>
            <a:endParaRPr lang="es-ES" sz="3400" b="1" dirty="0" smtClean="0">
              <a:solidFill>
                <a:schemeClr val="bg1"/>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39"/>
            <a:ext cx="8712968" cy="792089"/>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REGLA DE ORO DE LA INVESTIGACIÓN GENÉTICA Y PREMIOS NOBEL</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96752"/>
            <a:ext cx="8712968" cy="5544616"/>
          </a:xfrm>
          <a:solidFill>
            <a:srgbClr val="002060"/>
          </a:solidFill>
        </p:spPr>
        <p:txBody>
          <a:bodyPr>
            <a:normAutofit lnSpcReduction="10000"/>
          </a:bodyPr>
          <a:lstStyle/>
          <a:p>
            <a:pPr algn="l"/>
            <a:r>
              <a:rPr lang="es-ES" sz="2400" b="1" dirty="0" smtClean="0">
                <a:solidFill>
                  <a:srgbClr val="FFFF00"/>
                </a:solidFill>
                <a:latin typeface="Times New Roman" pitchFamily="18" charset="0"/>
                <a:cs typeface="Times New Roman" pitchFamily="18" charset="0"/>
              </a:rPr>
              <a:t>EL MÉTODO CIENTÍFICO HIPOTÉTICO DEDUCTIVO     EN EL NACIMIENTO DE LA GENÉTICA</a:t>
            </a:r>
          </a:p>
          <a:p>
            <a:pPr algn="l"/>
            <a:r>
              <a:rPr lang="es-ES" sz="2400" b="1" dirty="0" smtClean="0">
                <a:solidFill>
                  <a:schemeClr val="bg1"/>
                </a:solidFill>
                <a:latin typeface="Times New Roman" pitchFamily="18" charset="0"/>
                <a:cs typeface="Times New Roman" pitchFamily="18" charset="0"/>
              </a:rPr>
              <a:t>“ El trabajo clásico de </a:t>
            </a:r>
            <a:r>
              <a:rPr lang="es-ES" sz="2400" b="1" dirty="0" err="1" smtClean="0">
                <a:solidFill>
                  <a:schemeClr val="bg1"/>
                </a:solidFill>
                <a:latin typeface="Times New Roman" pitchFamily="18" charset="0"/>
                <a:cs typeface="Times New Roman" pitchFamily="18" charset="0"/>
              </a:rPr>
              <a:t>Mendel</a:t>
            </a:r>
            <a:r>
              <a:rPr lang="es-ES" sz="2400" b="1" dirty="0" smtClean="0">
                <a:solidFill>
                  <a:schemeClr val="bg1"/>
                </a:solidFill>
                <a:latin typeface="Times New Roman" pitchFamily="18" charset="0"/>
                <a:cs typeface="Times New Roman" pitchFamily="18" charset="0"/>
              </a:rPr>
              <a:t> (experimento de hibridación con guisantes) constituye un ejemplo prominente del uso del método científico hipotético deductivo en Biología porque </a:t>
            </a:r>
            <a:r>
              <a:rPr lang="es-ES" sz="2400" b="1" dirty="0" err="1" smtClean="0">
                <a:solidFill>
                  <a:schemeClr val="bg1"/>
                </a:solidFill>
                <a:latin typeface="Times New Roman" pitchFamily="18" charset="0"/>
                <a:cs typeface="Times New Roman" pitchFamily="18" charset="0"/>
              </a:rPr>
              <a:t>Mendel</a:t>
            </a:r>
            <a:r>
              <a:rPr lang="es-ES" sz="2400" b="1" dirty="0" smtClean="0">
                <a:solidFill>
                  <a:schemeClr val="bg1"/>
                </a:solidFill>
                <a:latin typeface="Times New Roman" pitchFamily="18" charset="0"/>
                <a:cs typeface="Times New Roman" pitchFamily="18" charset="0"/>
              </a:rPr>
              <a:t> formuló hipótesis, examinó su coherencia con los resultados previos y, a continuación, sometió la hipótesis a rigurosas pruebas empíricas y sugirió, asimismo, pruebas adicionales           a realizar” (Francisco J. Ayala)</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Tres lecturas recomendadas: </a:t>
            </a:r>
          </a:p>
          <a:p>
            <a:pPr algn="l"/>
            <a:r>
              <a:rPr lang="es-ES" sz="2400" b="1" dirty="0" err="1" smtClean="0">
                <a:solidFill>
                  <a:srgbClr val="FFFF00"/>
                </a:solidFill>
                <a:latin typeface="Times New Roman" pitchFamily="18" charset="0"/>
                <a:cs typeface="Times New Roman" pitchFamily="18" charset="0"/>
              </a:rPr>
              <a:t>Gregor</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Mendel</a:t>
            </a:r>
            <a:r>
              <a:rPr lang="es-ES" sz="2400" b="1" dirty="0" smtClean="0">
                <a:solidFill>
                  <a:srgbClr val="FFFF00"/>
                </a:solidFill>
                <a:latin typeface="Times New Roman" pitchFamily="18" charset="0"/>
                <a:cs typeface="Times New Roman" pitchFamily="18" charset="0"/>
              </a:rPr>
              <a:t> (1866):</a:t>
            </a:r>
            <a:r>
              <a:rPr lang="es-ES" sz="2400" b="1" dirty="0" smtClean="0">
                <a:solidFill>
                  <a:schemeClr val="bg1"/>
                </a:solidFill>
                <a:latin typeface="Times New Roman" pitchFamily="18" charset="0"/>
                <a:cs typeface="Times New Roman" pitchFamily="18" charset="0"/>
              </a:rPr>
              <a:t> “Experimentos sobre híbridos de plantas” </a:t>
            </a:r>
          </a:p>
          <a:p>
            <a:pPr algn="l"/>
            <a:r>
              <a:rPr lang="es-ES" sz="2400" b="1" dirty="0" smtClean="0">
                <a:solidFill>
                  <a:srgbClr val="FFFF00"/>
                </a:solidFill>
                <a:latin typeface="Times New Roman" pitchFamily="18" charset="0"/>
                <a:cs typeface="Times New Roman" pitchFamily="18" charset="0"/>
              </a:rPr>
              <a:t>James D. Watson (1968):</a:t>
            </a:r>
            <a:r>
              <a:rPr lang="es-ES" sz="2400" b="1" dirty="0" smtClean="0">
                <a:solidFill>
                  <a:schemeClr val="bg1"/>
                </a:solidFill>
                <a:latin typeface="Times New Roman" pitchFamily="18" charset="0"/>
                <a:cs typeface="Times New Roman" pitchFamily="18" charset="0"/>
              </a:rPr>
              <a:t> “La doble hélice”</a:t>
            </a:r>
          </a:p>
          <a:p>
            <a:pPr algn="l"/>
            <a:r>
              <a:rPr lang="es-ES" sz="2400" b="1" dirty="0" smtClean="0">
                <a:solidFill>
                  <a:srgbClr val="FFFF00"/>
                </a:solidFill>
                <a:latin typeface="Times New Roman" pitchFamily="18" charset="0"/>
                <a:cs typeface="Times New Roman" pitchFamily="18" charset="0"/>
              </a:rPr>
              <a:t>Santiago Ramón y Cajal (1897):</a:t>
            </a:r>
            <a:r>
              <a:rPr lang="es-ES" sz="2400" b="1" dirty="0" smtClean="0">
                <a:solidFill>
                  <a:schemeClr val="bg1"/>
                </a:solidFill>
                <a:latin typeface="Times New Roman" pitchFamily="18" charset="0"/>
                <a:cs typeface="Times New Roman" pitchFamily="18" charset="0"/>
              </a:rPr>
              <a:t> “Reglas y consejos sobre </a:t>
            </a:r>
            <a:r>
              <a:rPr lang="es-ES" sz="2400" b="1" dirty="0" err="1" smtClean="0">
                <a:solidFill>
                  <a:schemeClr val="bg1"/>
                </a:solidFill>
                <a:latin typeface="Times New Roman" pitchFamily="18" charset="0"/>
                <a:cs typeface="Times New Roman" pitchFamily="18" charset="0"/>
              </a:rPr>
              <a:t>inves-tigación</a:t>
            </a:r>
            <a:r>
              <a:rPr lang="es-ES" sz="2400" b="1" dirty="0" smtClean="0">
                <a:solidFill>
                  <a:schemeClr val="bg1"/>
                </a:solidFill>
                <a:latin typeface="Times New Roman" pitchFamily="18" charset="0"/>
                <a:cs typeface="Times New Roman" pitchFamily="18" charset="0"/>
              </a:rPr>
              <a:t> científica (los tónicos de la voluntad)”</a:t>
            </a:r>
          </a:p>
          <a:p>
            <a:pPr algn="l"/>
            <a:endParaRPr lang="es-ES" sz="4000" b="1" dirty="0" smtClean="0">
              <a:solidFill>
                <a:srgbClr val="FFFF00"/>
              </a:solidFill>
              <a:latin typeface="Times New Roman" pitchFamily="18" charset="0"/>
              <a:cs typeface="Times New Roman" pitchFamily="18" charset="0"/>
            </a:endParaRPr>
          </a:p>
          <a:p>
            <a:pPr lvl="0" algn="l"/>
            <a:endParaRPr lang="es-ES" sz="3800" b="1" dirty="0" smtClean="0">
              <a:solidFill>
                <a:schemeClr val="bg1"/>
              </a:solidFill>
              <a:latin typeface="Times New Roman" pitchFamily="18" charset="0"/>
              <a:cs typeface="Times New Roman" pitchFamily="18" charset="0"/>
            </a:endParaRPr>
          </a:p>
          <a:p>
            <a:pPr algn="l"/>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648071"/>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TÉCNICAS METODOLÓGICAS EN GENÉTICA                                            Y PREMIOS NOBEL: GENÉTICA BIOQUÍMICA </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836712"/>
            <a:ext cx="8784976" cy="5832648"/>
          </a:xfrm>
          <a:solidFill>
            <a:srgbClr val="002060"/>
          </a:solidFill>
        </p:spPr>
        <p:txBody>
          <a:bodyPr>
            <a:normAutofit fontScale="92500" lnSpcReduction="10000"/>
          </a:bodyPr>
          <a:lstStyle/>
          <a:p>
            <a:pPr algn="l"/>
            <a:r>
              <a:rPr lang="es-ES" sz="2400" b="1" dirty="0" smtClean="0">
                <a:solidFill>
                  <a:srgbClr val="FFFF00"/>
                </a:solidFill>
                <a:latin typeface="Times New Roman" pitchFamily="18" charset="0"/>
                <a:cs typeface="Times New Roman" pitchFamily="18" charset="0"/>
              </a:rPr>
              <a:t>EL MÉTODO CIENTÍFICO: ¿CÓMO SE EXPRESAN LOS GENES?</a:t>
            </a:r>
          </a:p>
          <a:p>
            <a:pPr algn="l"/>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Acierto metodológico:</a:t>
            </a:r>
            <a:r>
              <a:rPr lang="es-ES" sz="2400" b="1" dirty="0" smtClean="0">
                <a:solidFill>
                  <a:schemeClr val="bg1"/>
                </a:solidFill>
                <a:latin typeface="Times New Roman" pitchFamily="18" charset="0"/>
                <a:cs typeface="Times New Roman" pitchFamily="18" charset="0"/>
              </a:rPr>
              <a:t> aproximar el fenotipo al genotipo.              Control genético de las reacciones químicas. Análisis genético               de las rutas metabólicas</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Errores congénitos del metabolismo humano 	                               (</a:t>
            </a:r>
            <a:r>
              <a:rPr lang="es-ES" sz="2400" b="1" dirty="0" err="1" smtClean="0">
                <a:solidFill>
                  <a:schemeClr val="bg1"/>
                </a:solidFill>
                <a:latin typeface="Times New Roman" pitchFamily="18" charset="0"/>
                <a:cs typeface="Times New Roman" pitchFamily="18" charset="0"/>
              </a:rPr>
              <a:t>Garrod</a:t>
            </a:r>
            <a:r>
              <a:rPr lang="es-ES" sz="2400" b="1" dirty="0" smtClean="0">
                <a:solidFill>
                  <a:schemeClr val="bg1"/>
                </a:solidFill>
                <a:latin typeface="Times New Roman" pitchFamily="18" charset="0"/>
                <a:cs typeface="Times New Roman" pitchFamily="18" charset="0"/>
              </a:rPr>
              <a:t>, 1901, 1909)</a:t>
            </a:r>
          </a:p>
          <a:p>
            <a:pPr algn="l"/>
            <a:r>
              <a:rPr lang="es-ES" sz="2400" b="1" dirty="0" smtClean="0">
                <a:solidFill>
                  <a:schemeClr val="bg1"/>
                </a:solidFill>
                <a:latin typeface="Times New Roman" pitchFamily="18" charset="0"/>
                <a:cs typeface="Times New Roman" pitchFamily="18" charset="0"/>
              </a:rPr>
              <a:t>                                                                  Color de las flores                             Análisis experimental	                            	   	                                                                                                                            </a:t>
            </a:r>
            <a:r>
              <a:rPr lang="es-ES" sz="2400" b="1" dirty="0" smtClean="0">
                <a:solidFill>
                  <a:srgbClr val="FFFF00"/>
                </a:solidFill>
                <a:latin typeface="Times New Roman" pitchFamily="18" charset="0"/>
                <a:cs typeface="Times New Roman" pitchFamily="18" charset="0"/>
              </a:rPr>
              <a:t>Genética bioquímica        </a:t>
            </a:r>
            <a:r>
              <a:rPr lang="es-ES" sz="2400" b="1" dirty="0" smtClean="0">
                <a:solidFill>
                  <a:schemeClr val="bg1"/>
                </a:solidFill>
                <a:latin typeface="Times New Roman" pitchFamily="18" charset="0"/>
                <a:cs typeface="Times New Roman" pitchFamily="18" charset="0"/>
              </a:rPr>
              <a:t>Pigmentos                                                                                	                                                   	 Ojo compuesto de </a:t>
            </a:r>
            <a:r>
              <a:rPr lang="es-ES" sz="2400" b="1" i="1" dirty="0" err="1" smtClean="0">
                <a:solidFill>
                  <a:schemeClr val="bg1"/>
                </a:solidFill>
                <a:latin typeface="Times New Roman" pitchFamily="18" charset="0"/>
                <a:cs typeface="Times New Roman" pitchFamily="18" charset="0"/>
              </a:rPr>
              <a:t>Drosophila</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Beadle</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Ephrusi</a:t>
            </a:r>
            <a:r>
              <a:rPr lang="es-ES" sz="2400" b="1" dirty="0" smtClean="0">
                <a:solidFill>
                  <a:schemeClr val="bg1"/>
                </a:solidFill>
                <a:latin typeface="Times New Roman" pitchFamily="18" charset="0"/>
                <a:cs typeface="Times New Roman" pitchFamily="18" charset="0"/>
              </a:rPr>
              <a:t>, 1937)                            	  	                 Mutantes nutricionales en </a:t>
            </a:r>
            <a:r>
              <a:rPr lang="es-ES" sz="2400" b="1" i="1" dirty="0" err="1" smtClean="0">
                <a:solidFill>
                  <a:schemeClr val="bg1"/>
                </a:solidFill>
                <a:latin typeface="Times New Roman" pitchFamily="18" charset="0"/>
                <a:cs typeface="Times New Roman" pitchFamily="18" charset="0"/>
              </a:rPr>
              <a:t>Neurospora</a:t>
            </a:r>
            <a:r>
              <a:rPr lang="es-ES" sz="2400" b="1" i="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a:t>
            </a:r>
            <a:r>
              <a:rPr lang="es-ES" sz="2400" b="1" dirty="0" err="1" smtClean="0">
                <a:solidFill>
                  <a:srgbClr val="FFFF00"/>
                </a:solidFill>
                <a:latin typeface="Times New Roman" pitchFamily="18" charset="0"/>
                <a:cs typeface="Times New Roman" pitchFamily="18" charset="0"/>
              </a:rPr>
              <a:t>Beadle</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Tatum</a:t>
            </a:r>
            <a:r>
              <a:rPr lang="es-ES" sz="2400" b="1" dirty="0" smtClean="0">
                <a:solidFill>
                  <a:srgbClr val="FFFF00"/>
                </a:solidFill>
                <a:latin typeface="Times New Roman" pitchFamily="18" charset="0"/>
                <a:cs typeface="Times New Roman" pitchFamily="18" charset="0"/>
              </a:rPr>
              <a:t>, 1941)</a:t>
            </a:r>
            <a:r>
              <a:rPr lang="es-ES" sz="2400" b="1" dirty="0" smtClean="0">
                <a:solidFill>
                  <a:schemeClr val="bg1"/>
                </a:solidFill>
                <a:latin typeface="Times New Roman" pitchFamily="18" charset="0"/>
                <a:cs typeface="Times New Roman" pitchFamily="18" charset="0"/>
              </a:rPr>
              <a:t> 	                                                              	                     </a:t>
            </a:r>
          </a:p>
          <a:p>
            <a:pPr algn="l"/>
            <a:r>
              <a:rPr lang="es-ES" sz="2400" b="1" dirty="0" smtClean="0">
                <a:solidFill>
                  <a:schemeClr val="bg1"/>
                </a:solidFill>
                <a:latin typeface="Times New Roman" pitchFamily="18" charset="0"/>
                <a:cs typeface="Times New Roman" pitchFamily="18" charset="0"/>
              </a:rPr>
              <a:t>	                       </a:t>
            </a:r>
            <a:r>
              <a:rPr lang="es-ES" sz="3100" b="1" dirty="0" smtClean="0">
                <a:solidFill>
                  <a:srgbClr val="FFFF00"/>
                </a:solidFill>
                <a:latin typeface="Times New Roman" pitchFamily="18" charset="0"/>
                <a:cs typeface="Times New Roman" pitchFamily="18" charset="0"/>
              </a:rPr>
              <a:t>HIPÓTESIS UN GEN–UNA ENZIMA </a:t>
            </a:r>
            <a:r>
              <a:rPr lang="es-ES" sz="2400" b="1" dirty="0" smtClean="0">
                <a:solidFill>
                  <a:srgbClr val="FFFF00"/>
                </a:solidFill>
                <a:latin typeface="Times New Roman" pitchFamily="18" charset="0"/>
                <a:cs typeface="Times New Roman" pitchFamily="18" charset="0"/>
              </a:rPr>
              <a:t>    </a:t>
            </a:r>
          </a:p>
          <a:p>
            <a:pPr algn="l"/>
            <a:endParaRPr lang="es-ES" sz="2400" b="1" dirty="0" smtClean="0">
              <a:solidFill>
                <a:schemeClr val="bg1"/>
              </a:solidFill>
              <a:latin typeface="Times New Roman" pitchFamily="18" charset="0"/>
              <a:cs typeface="Times New Roman" pitchFamily="18" charset="0"/>
            </a:endParaRPr>
          </a:p>
          <a:p>
            <a:pPr algn="l"/>
            <a:endParaRPr lang="es-ES" sz="3100" b="1" dirty="0" smtClean="0">
              <a:solidFill>
                <a:srgbClr val="FFFF00"/>
              </a:solidFill>
              <a:latin typeface="Times New Roman" pitchFamily="18" charset="0"/>
              <a:cs typeface="Times New Roman" pitchFamily="18" charset="0"/>
            </a:endParaRPr>
          </a:p>
        </p:txBody>
      </p:sp>
      <p:sp>
        <p:nvSpPr>
          <p:cNvPr id="7" name="6 Abrir llave"/>
          <p:cNvSpPr/>
          <p:nvPr/>
        </p:nvSpPr>
        <p:spPr>
          <a:xfrm>
            <a:off x="3059832" y="2996952"/>
            <a:ext cx="72008" cy="2808312"/>
          </a:xfrm>
          <a:prstGeom prst="lef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8" name="7 Abrir llave"/>
          <p:cNvSpPr/>
          <p:nvPr/>
        </p:nvSpPr>
        <p:spPr>
          <a:xfrm>
            <a:off x="4716016" y="3645024"/>
            <a:ext cx="72008" cy="1512168"/>
          </a:xfrm>
          <a:prstGeom prst="lef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648071"/>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Y CUÁNDO SE EXPRESAN LOS GENES? </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836712"/>
            <a:ext cx="8784976" cy="5832648"/>
          </a:xfrm>
          <a:solidFill>
            <a:srgbClr val="002060"/>
          </a:solidFill>
        </p:spPr>
        <p:txBody>
          <a:bodyPr>
            <a:normAutofit/>
          </a:bodyPr>
          <a:lstStyle/>
          <a:p>
            <a:endParaRPr lang="es-ES" sz="2400"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rgbClr val="FFFF00"/>
                </a:solidFill>
                <a:latin typeface="Times New Roman" pitchFamily="18" charset="0"/>
                <a:cs typeface="Times New Roman" pitchFamily="18" charset="0"/>
              </a:rPr>
              <a:t>HIPÓTESIS UN GEN – UNA ENZIMA</a:t>
            </a:r>
          </a:p>
          <a:p>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George W. BEADLE y Edward L. TATUM</a:t>
            </a:r>
            <a:r>
              <a:rPr lang="es-ES" sz="2400" b="1" dirty="0" smtClean="0">
                <a:solidFill>
                  <a:schemeClr val="bg1"/>
                </a:solidFill>
                <a:latin typeface="Times New Roman" pitchFamily="18" charset="0"/>
                <a:cs typeface="Times New Roman" pitchFamily="18" charset="0"/>
              </a:rPr>
              <a:t> recibieron el Premio Nobel en Fisiología o Medicina 1958 “por su descubrimiento de que los genes actúan regulando sucesos químicos definidos” </a:t>
            </a:r>
          </a:p>
          <a:p>
            <a:endParaRPr lang="es-ES" sz="2400" b="1" dirty="0" smtClean="0">
              <a:solidFill>
                <a:srgbClr val="FFFF00"/>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George W. </a:t>
            </a:r>
            <a:r>
              <a:rPr lang="es-ES" sz="3200" b="1" dirty="0" err="1" smtClean="0">
                <a:solidFill>
                  <a:srgbClr val="FFFF00"/>
                </a:solidFill>
                <a:latin typeface="Times New Roman" pitchFamily="18" charset="0"/>
                <a:cs typeface="Times New Roman" pitchFamily="18" charset="0"/>
              </a:rPr>
              <a:t>Beadle</a:t>
            </a:r>
            <a:r>
              <a:rPr lang="es-ES" sz="3200" b="1" dirty="0" smtClean="0">
                <a:solidFill>
                  <a:srgbClr val="FFFF00"/>
                </a:solidFill>
                <a:latin typeface="Times New Roman" pitchFamily="18" charset="0"/>
                <a:cs typeface="Times New Roman" pitchFamily="18" charset="0"/>
              </a:rPr>
              <a:t>       Edward L. </a:t>
            </a:r>
            <a:r>
              <a:rPr lang="es-ES" sz="3200" b="1" dirty="0" err="1" smtClean="0">
                <a:solidFill>
                  <a:srgbClr val="FFFF00"/>
                </a:solidFill>
                <a:latin typeface="Times New Roman" pitchFamily="18" charset="0"/>
                <a:cs typeface="Times New Roman" pitchFamily="18" charset="0"/>
              </a:rPr>
              <a:t>Tatum</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2530" name="Picture 2"/>
          <p:cNvPicPr>
            <a:picLocks noChangeAspect="1" noChangeArrowheads="1"/>
          </p:cNvPicPr>
          <p:nvPr/>
        </p:nvPicPr>
        <p:blipFill>
          <a:blip r:embed="rId2" cstate="print"/>
          <a:srcRect l="30698" t="30971" r="30996" b="18839"/>
          <a:stretch>
            <a:fillRect/>
          </a:stretch>
        </p:blipFill>
        <p:spPr bwMode="auto">
          <a:xfrm>
            <a:off x="1361643" y="1188279"/>
            <a:ext cx="6810757" cy="48075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352928" cy="864096"/>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Y PREMIOS NOBEL</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El color de las flores (</a:t>
            </a:r>
            <a:r>
              <a:rPr lang="es-ES" sz="2400" b="1" dirty="0" err="1" smtClean="0">
                <a:solidFill>
                  <a:srgbClr val="FFFF00"/>
                </a:solidFill>
                <a:latin typeface="Times New Roman" pitchFamily="18" charset="0"/>
                <a:cs typeface="Times New Roman" pitchFamily="18" charset="0"/>
              </a:rPr>
              <a:t>antocianinass</a:t>
            </a:r>
            <a:r>
              <a:rPr lang="es-ES" sz="2400" b="1" dirty="0" smtClean="0">
                <a:solidFill>
                  <a:srgbClr val="FFFF00"/>
                </a:solidFill>
                <a:latin typeface="Times New Roman" pitchFamily="18" charset="0"/>
                <a:cs typeface="Times New Roman" pitchFamily="18" charset="0"/>
              </a:rPr>
              <a:t>, antoxantinas, </a:t>
            </a:r>
            <a:r>
              <a:rPr lang="es-ES" sz="2400" b="1" dirty="0" err="1" smtClean="0">
                <a:solidFill>
                  <a:srgbClr val="FFFF00"/>
                </a:solidFill>
                <a:latin typeface="Times New Roman" pitchFamily="18" charset="0"/>
                <a:cs typeface="Times New Roman" pitchFamily="18" charset="0"/>
              </a:rPr>
              <a:t>carotenoides</a:t>
            </a:r>
            <a:r>
              <a:rPr lang="es-ES" sz="2400" b="1" dirty="0" smtClean="0">
                <a:solidFill>
                  <a:srgbClr val="FFFF00"/>
                </a:solidFill>
                <a:latin typeface="Times New Roman" pitchFamily="18" charset="0"/>
                <a:cs typeface="Times New Roman" pitchFamily="18" charset="0"/>
              </a:rPr>
              <a:t>)</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 name="Picture 2"/>
          <p:cNvPicPr>
            <a:picLocks noChangeAspect="1" noChangeArrowheads="1"/>
          </p:cNvPicPr>
          <p:nvPr/>
        </p:nvPicPr>
        <p:blipFill>
          <a:blip r:embed="rId2" cstate="print"/>
          <a:srcRect l="52849" t="17259" r="2876" b="25627"/>
          <a:stretch>
            <a:fillRect/>
          </a:stretch>
        </p:blipFill>
        <p:spPr bwMode="auto">
          <a:xfrm>
            <a:off x="441360" y="1124744"/>
            <a:ext cx="3482568" cy="2394265"/>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l="42252" t="47923" r="24542" b="20923"/>
          <a:stretch>
            <a:fillRect/>
          </a:stretch>
        </p:blipFill>
        <p:spPr bwMode="auto">
          <a:xfrm>
            <a:off x="4067944" y="1124744"/>
            <a:ext cx="4752528" cy="2376264"/>
          </a:xfrm>
          <a:prstGeom prst="rect">
            <a:avLst/>
          </a:prstGeom>
          <a:noFill/>
          <a:ln w="9525">
            <a:noFill/>
            <a:miter lim="800000"/>
            <a:headEnd/>
            <a:tailEnd/>
          </a:ln>
        </p:spPr>
      </p:pic>
      <p:pic>
        <p:nvPicPr>
          <p:cNvPr id="6" name="Picture 4"/>
          <p:cNvPicPr>
            <a:picLocks noChangeAspect="1" noChangeArrowheads="1"/>
          </p:cNvPicPr>
          <p:nvPr/>
        </p:nvPicPr>
        <p:blipFill>
          <a:blip r:embed="rId4" cstate="print"/>
          <a:srcRect l="53321" t="15731" r="3512" b="28193"/>
          <a:stretch>
            <a:fillRect/>
          </a:stretch>
        </p:blipFill>
        <p:spPr bwMode="auto">
          <a:xfrm>
            <a:off x="467544" y="3905361"/>
            <a:ext cx="3024336" cy="2093771"/>
          </a:xfrm>
          <a:prstGeom prst="rect">
            <a:avLst/>
          </a:prstGeom>
          <a:noFill/>
          <a:ln w="9525">
            <a:noFill/>
            <a:miter lim="800000"/>
            <a:headEnd/>
            <a:tailEnd/>
          </a:ln>
        </p:spPr>
      </p:pic>
      <p:pic>
        <p:nvPicPr>
          <p:cNvPr id="7" name="Picture 5"/>
          <p:cNvPicPr>
            <a:picLocks noChangeAspect="1" noChangeArrowheads="1"/>
          </p:cNvPicPr>
          <p:nvPr/>
        </p:nvPicPr>
        <p:blipFill>
          <a:blip r:embed="rId5" cstate="print"/>
          <a:srcRect l="56641" t="17808" r="17348" b="43769"/>
          <a:stretch>
            <a:fillRect/>
          </a:stretch>
        </p:blipFill>
        <p:spPr bwMode="auto">
          <a:xfrm>
            <a:off x="6228185" y="3933056"/>
            <a:ext cx="2592288" cy="2040737"/>
          </a:xfrm>
          <a:prstGeom prst="rect">
            <a:avLst/>
          </a:prstGeom>
          <a:noFill/>
          <a:ln w="9525">
            <a:noFill/>
            <a:miter lim="800000"/>
            <a:headEnd/>
            <a:tailEnd/>
          </a:ln>
        </p:spPr>
      </p:pic>
      <p:pic>
        <p:nvPicPr>
          <p:cNvPr id="21510" name="Picture 6"/>
          <p:cNvPicPr>
            <a:picLocks noChangeAspect="1" noChangeArrowheads="1"/>
          </p:cNvPicPr>
          <p:nvPr/>
        </p:nvPicPr>
        <p:blipFill>
          <a:blip r:embed="rId6" cstate="print"/>
          <a:srcRect l="68817" t="31308" r="16240" b="37539"/>
          <a:stretch>
            <a:fillRect/>
          </a:stretch>
        </p:blipFill>
        <p:spPr bwMode="auto">
          <a:xfrm>
            <a:off x="3923928" y="3933056"/>
            <a:ext cx="1944216" cy="21602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1506" name="Picture 2"/>
          <p:cNvPicPr>
            <a:picLocks noChangeAspect="1" noChangeArrowheads="1"/>
          </p:cNvPicPr>
          <p:nvPr/>
        </p:nvPicPr>
        <p:blipFill>
          <a:blip r:embed="rId2" cstate="print"/>
          <a:srcRect l="18304" t="39336" r="55219" b="13611"/>
          <a:stretch>
            <a:fillRect/>
          </a:stretch>
        </p:blipFill>
        <p:spPr bwMode="auto">
          <a:xfrm>
            <a:off x="5292080" y="1196752"/>
            <a:ext cx="2701099" cy="2586160"/>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l="22960" t="47909" r="60140" b="19677"/>
          <a:stretch>
            <a:fillRect/>
          </a:stretch>
        </p:blipFill>
        <p:spPr bwMode="auto">
          <a:xfrm>
            <a:off x="5292080" y="3861048"/>
            <a:ext cx="2736304" cy="2827514"/>
          </a:xfrm>
          <a:prstGeom prst="rect">
            <a:avLst/>
          </a:prstGeom>
          <a:noFill/>
          <a:ln w="9525">
            <a:noFill/>
            <a:miter lim="800000"/>
            <a:headEnd/>
            <a:tailEnd/>
          </a:ln>
        </p:spPr>
      </p:pic>
      <p:pic>
        <p:nvPicPr>
          <p:cNvPr id="21508" name="Picture 4"/>
          <p:cNvPicPr>
            <a:picLocks noChangeAspect="1" noChangeArrowheads="1"/>
          </p:cNvPicPr>
          <p:nvPr/>
        </p:nvPicPr>
        <p:blipFill>
          <a:blip r:embed="rId4" cstate="print"/>
          <a:srcRect l="18453" t="40589" r="55634" b="12357"/>
          <a:stretch>
            <a:fillRect/>
          </a:stretch>
        </p:blipFill>
        <p:spPr bwMode="auto">
          <a:xfrm>
            <a:off x="1331640" y="3857917"/>
            <a:ext cx="2808312" cy="2747262"/>
          </a:xfrm>
          <a:prstGeom prst="rect">
            <a:avLst/>
          </a:prstGeom>
          <a:noFill/>
          <a:ln w="9525">
            <a:noFill/>
            <a:miter lim="800000"/>
            <a:headEnd/>
            <a:tailEnd/>
          </a:ln>
        </p:spPr>
      </p:pic>
      <p:pic>
        <p:nvPicPr>
          <p:cNvPr id="21509" name="Picture 5"/>
          <p:cNvPicPr>
            <a:picLocks noChangeAspect="1" noChangeArrowheads="1"/>
          </p:cNvPicPr>
          <p:nvPr/>
        </p:nvPicPr>
        <p:blipFill>
          <a:blip r:embed="rId5" cstate="print"/>
          <a:srcRect l="9577" t="41825" r="52680" b="14258"/>
          <a:stretch>
            <a:fillRect/>
          </a:stretch>
        </p:blipFill>
        <p:spPr bwMode="auto">
          <a:xfrm>
            <a:off x="899592" y="1395580"/>
            <a:ext cx="3600400" cy="22569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79388" y="260350"/>
            <a:ext cx="8640762" cy="1224434"/>
          </a:xfrm>
          <a:solidFill>
            <a:srgbClr val="FF0000"/>
          </a:solidFill>
        </p:spPr>
        <p:txBody>
          <a:bodyPr>
            <a:normAutofit/>
          </a:bodyPr>
          <a:lstStyle/>
          <a:p>
            <a:pPr eaLnBrk="1" hangingPunct="1"/>
            <a:r>
              <a:rPr lang="es-ES" sz="2400" b="1" dirty="0" smtClean="0">
                <a:solidFill>
                  <a:srgbClr val="FFFF00"/>
                </a:solidFill>
                <a:latin typeface="Times New Roman" pitchFamily="18" charset="0"/>
                <a:cs typeface="Times New Roman" pitchFamily="18" charset="0"/>
              </a:rPr>
              <a:t>CONTROL GENÉTICO DEL COLOR DE LOS OJOS EN DROSOPHILA MELANOGASTER</a:t>
            </a:r>
          </a:p>
        </p:txBody>
      </p:sp>
      <p:sp>
        <p:nvSpPr>
          <p:cNvPr id="24579" name="Rectangle 3"/>
          <p:cNvSpPr>
            <a:spLocks noGrp="1" noChangeArrowheads="1"/>
          </p:cNvSpPr>
          <p:nvPr>
            <p:ph type="body" idx="1"/>
          </p:nvPr>
        </p:nvSpPr>
        <p:spPr>
          <a:xfrm>
            <a:off x="179388" y="1772816"/>
            <a:ext cx="8713787" cy="4969297"/>
          </a:xfrm>
          <a:solidFill>
            <a:srgbClr val="002060"/>
          </a:solidFill>
        </p:spPr>
        <p:txBody>
          <a:bodyPr/>
          <a:lstStyle/>
          <a:p>
            <a:pPr>
              <a:buFontTx/>
              <a:buNone/>
              <a:defRPr/>
            </a:pPr>
            <a:endParaRPr lang="es-ES" sz="2800" b="1" dirty="0" smtClean="0">
              <a:solidFill>
                <a:schemeClr val="bg1"/>
              </a:solidFill>
            </a:endParaRPr>
          </a:p>
          <a:p>
            <a:pPr>
              <a:buFontTx/>
              <a:buNone/>
              <a:defRPr/>
            </a:pPr>
            <a:endParaRPr lang="es-ES" sz="2800" b="1" dirty="0" smtClean="0">
              <a:solidFill>
                <a:schemeClr val="bg1"/>
              </a:solidFill>
            </a:endParaRPr>
          </a:p>
          <a:p>
            <a:pPr>
              <a:buFontTx/>
              <a:buNone/>
              <a:defRPr/>
            </a:pPr>
            <a:r>
              <a:rPr lang="es-ES" sz="2400" b="1" dirty="0" smtClean="0">
                <a:solidFill>
                  <a:schemeClr val="bg1"/>
                </a:solidFill>
                <a:latin typeface="Times New Roman" pitchFamily="18" charset="0"/>
                <a:cs typeface="Times New Roman" pitchFamily="18" charset="0"/>
              </a:rPr>
              <a:t>Triptófano             </a:t>
            </a:r>
            <a:r>
              <a:rPr lang="es-ES" sz="2400" b="1" dirty="0" err="1" smtClean="0">
                <a:solidFill>
                  <a:schemeClr val="bg1"/>
                </a:solidFill>
                <a:latin typeface="Times New Roman" pitchFamily="18" charset="0"/>
                <a:cs typeface="Times New Roman" pitchFamily="18" charset="0"/>
              </a:rPr>
              <a:t>Formilquinurenina</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Hidroxiquinurenina</a:t>
            </a:r>
            <a:endParaRPr lang="es-ES" sz="2400" b="1" dirty="0" smtClean="0">
              <a:solidFill>
                <a:schemeClr val="bg1"/>
              </a:solidFill>
              <a:latin typeface="Times New Roman" pitchFamily="18" charset="0"/>
              <a:cs typeface="Times New Roman" pitchFamily="18" charset="0"/>
            </a:endParaRPr>
          </a:p>
          <a:p>
            <a:pPr>
              <a:buFontTx/>
              <a:buNone/>
              <a:defRPr/>
            </a:pPr>
            <a:endParaRPr lang="es-ES" sz="2400" b="1" dirty="0" smtClean="0">
              <a:solidFill>
                <a:schemeClr val="bg1"/>
              </a:solidFill>
              <a:latin typeface="Times New Roman" pitchFamily="18" charset="0"/>
              <a:cs typeface="Times New Roman" pitchFamily="18" charset="0"/>
            </a:endParaRPr>
          </a:p>
          <a:p>
            <a:pPr>
              <a:buFontTx/>
              <a:buNone/>
              <a:defRPr/>
            </a:pPr>
            <a:r>
              <a:rPr lang="es-ES" sz="2400" b="1" dirty="0" smtClean="0">
                <a:solidFill>
                  <a:schemeClr val="bg1"/>
                </a:solidFill>
                <a:latin typeface="Times New Roman" pitchFamily="18" charset="0"/>
                <a:cs typeface="Times New Roman" pitchFamily="18" charset="0"/>
              </a:rPr>
              <a:t>           triptófano </a:t>
            </a:r>
            <a:r>
              <a:rPr lang="es-ES" sz="2400" b="1" dirty="0" err="1" smtClean="0">
                <a:solidFill>
                  <a:schemeClr val="bg1"/>
                </a:solidFill>
                <a:latin typeface="Times New Roman" pitchFamily="18" charset="0"/>
                <a:cs typeface="Times New Roman" pitchFamily="18" charset="0"/>
              </a:rPr>
              <a:t>pirrolasa</a:t>
            </a:r>
            <a:r>
              <a:rPr lang="es-ES" sz="2400" b="1" dirty="0" smtClean="0">
                <a:solidFill>
                  <a:schemeClr val="bg1"/>
                </a:solidFill>
                <a:latin typeface="Times New Roman" pitchFamily="18" charset="0"/>
                <a:cs typeface="Times New Roman" pitchFamily="18" charset="0"/>
              </a:rPr>
              <a:t>           quinurenina-3-hidroxilasa    </a:t>
            </a:r>
          </a:p>
          <a:p>
            <a:pPr>
              <a:buFontTx/>
              <a:buNone/>
              <a:defRPr/>
            </a:pPr>
            <a:endParaRPr lang="es-ES" sz="2400" b="1" dirty="0" smtClean="0">
              <a:solidFill>
                <a:schemeClr val="bg1"/>
              </a:solidFill>
              <a:latin typeface="Times New Roman" pitchFamily="18" charset="0"/>
              <a:cs typeface="Times New Roman" pitchFamily="18" charset="0"/>
            </a:endParaRPr>
          </a:p>
          <a:p>
            <a:pPr>
              <a:buFontTx/>
              <a:buNone/>
              <a:defRPr/>
            </a:pPr>
            <a:r>
              <a:rPr lang="es-ES" sz="2400" b="1" dirty="0" smtClean="0">
                <a:solidFill>
                  <a:schemeClr val="bg1"/>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Vermilion</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Cinnabar</a:t>
            </a:r>
            <a:r>
              <a:rPr lang="es-ES" sz="2400" b="1" dirty="0" smtClean="0">
                <a:solidFill>
                  <a:srgbClr val="FFFF00"/>
                </a:solidFill>
                <a:latin typeface="Times New Roman" pitchFamily="18" charset="0"/>
                <a:cs typeface="Times New Roman" pitchFamily="18" charset="0"/>
              </a:rPr>
              <a:t> </a:t>
            </a:r>
          </a:p>
          <a:p>
            <a:pPr>
              <a:buFontTx/>
              <a:buNone/>
              <a:defRPr/>
            </a:pPr>
            <a:r>
              <a:rPr lang="es-ES" sz="2400" b="1" dirty="0" smtClean="0">
                <a:solidFill>
                  <a:srgbClr val="FFFF00"/>
                </a:solidFill>
                <a:latin typeface="Times New Roman" pitchFamily="18" charset="0"/>
                <a:cs typeface="Times New Roman" pitchFamily="18" charset="0"/>
              </a:rPr>
              <a:t>                      </a:t>
            </a:r>
          </a:p>
          <a:p>
            <a:pPr>
              <a:buFontTx/>
              <a:buNone/>
              <a:defRPr/>
            </a:pPr>
            <a:r>
              <a:rPr lang="es-ES" sz="2400" b="1" dirty="0" smtClean="0">
                <a:solidFill>
                  <a:schemeClr val="bg1"/>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  </a:t>
            </a:r>
            <a:r>
              <a:rPr lang="es-ES" sz="2800" b="1" dirty="0" smtClean="0">
                <a:solidFill>
                  <a:schemeClr val="bg1"/>
                </a:solidFill>
              </a:rPr>
              <a:t>          </a:t>
            </a:r>
          </a:p>
          <a:p>
            <a:pPr>
              <a:buFontTx/>
              <a:buNone/>
              <a:defRPr/>
            </a:pPr>
            <a:endParaRPr lang="es-ES" sz="2400" dirty="0" smtClean="0">
              <a:solidFill>
                <a:schemeClr val="bg1"/>
              </a:solidFill>
              <a:latin typeface="Times New Roman" pitchFamily="18" charset="0"/>
              <a:cs typeface="Times New Roman" pitchFamily="18" charset="0"/>
            </a:endParaRPr>
          </a:p>
        </p:txBody>
      </p:sp>
      <p:cxnSp>
        <p:nvCxnSpPr>
          <p:cNvPr id="5" name="4 Conector recto de flecha"/>
          <p:cNvCxnSpPr/>
          <p:nvPr/>
        </p:nvCxnSpPr>
        <p:spPr>
          <a:xfrm>
            <a:off x="1763688" y="3068960"/>
            <a:ext cx="792088"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p:nvPr/>
        </p:nvCxnSpPr>
        <p:spPr>
          <a:xfrm>
            <a:off x="5148064" y="3068960"/>
            <a:ext cx="936104"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p:nvPr/>
        </p:nvCxnSpPr>
        <p:spPr>
          <a:xfrm flipV="1">
            <a:off x="2123728" y="4077072"/>
            <a:ext cx="0" cy="576064"/>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10 Conector recto de flecha"/>
          <p:cNvCxnSpPr/>
          <p:nvPr/>
        </p:nvCxnSpPr>
        <p:spPr>
          <a:xfrm flipV="1">
            <a:off x="2123728" y="3212976"/>
            <a:ext cx="0" cy="43204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12 Conector recto de flecha"/>
          <p:cNvCxnSpPr/>
          <p:nvPr/>
        </p:nvCxnSpPr>
        <p:spPr>
          <a:xfrm flipV="1">
            <a:off x="5652120" y="4077072"/>
            <a:ext cx="0" cy="504056"/>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flipV="1">
            <a:off x="5652120" y="3284984"/>
            <a:ext cx="0" cy="43204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79388" y="260350"/>
            <a:ext cx="8640762" cy="1224434"/>
          </a:xfrm>
          <a:solidFill>
            <a:srgbClr val="FF0000"/>
          </a:solidFill>
        </p:spPr>
        <p:txBody>
          <a:bodyPr>
            <a:normAutofit/>
          </a:bodyPr>
          <a:lstStyle/>
          <a:p>
            <a:pPr algn="l" eaLnBrk="1" hangingPunct="1"/>
            <a:r>
              <a:rPr lang="es-ES" sz="2400" b="1" dirty="0" smtClean="0">
                <a:solidFill>
                  <a:srgbClr val="FFFF00"/>
                </a:solidFill>
                <a:latin typeface="Times New Roman" pitchFamily="18" charset="0"/>
                <a:cs typeface="Times New Roman" pitchFamily="18" charset="0"/>
              </a:rPr>
              <a:t>	CONTROL GENÉTICO RUTAS METABÓLICAS  	MUTANTES NUTRICIONALES </a:t>
            </a:r>
            <a:r>
              <a:rPr lang="es-ES" sz="2400" b="1" i="1" dirty="0" smtClean="0">
                <a:solidFill>
                  <a:srgbClr val="FFFF00"/>
                </a:solidFill>
                <a:latin typeface="Times New Roman" pitchFamily="18" charset="0"/>
                <a:cs typeface="Times New Roman" pitchFamily="18" charset="0"/>
              </a:rPr>
              <a:t>NEUROSPORA                   </a:t>
            </a:r>
            <a:r>
              <a:rPr lang="es-ES" sz="2400" b="1" dirty="0" smtClean="0">
                <a:solidFill>
                  <a:schemeClr val="bg1"/>
                </a:solidFill>
                <a:latin typeface="Times New Roman" pitchFamily="18" charset="0"/>
                <a:cs typeface="Times New Roman" pitchFamily="18" charset="0"/>
              </a:rPr>
              <a:t>Ácido </a:t>
            </a:r>
            <a:r>
              <a:rPr lang="es-ES" sz="2400" b="1" dirty="0" err="1" smtClean="0">
                <a:solidFill>
                  <a:schemeClr val="bg1"/>
                </a:solidFill>
                <a:latin typeface="Times New Roman" pitchFamily="18" charset="0"/>
                <a:cs typeface="Times New Roman" pitchFamily="18" charset="0"/>
              </a:rPr>
              <a:t>antranílico</a:t>
            </a:r>
            <a:r>
              <a:rPr lang="es-ES" sz="2400" b="1" dirty="0" smtClean="0">
                <a:solidFill>
                  <a:schemeClr val="bg1"/>
                </a:solidFill>
                <a:latin typeface="Times New Roman" pitchFamily="18" charset="0"/>
                <a:cs typeface="Times New Roman" pitchFamily="18" charset="0"/>
              </a:rPr>
              <a:t>                 Triptófano                Ácido nicotínico</a:t>
            </a:r>
          </a:p>
        </p:txBody>
      </p:sp>
      <p:sp>
        <p:nvSpPr>
          <p:cNvPr id="24579" name="Rectangle 3"/>
          <p:cNvSpPr>
            <a:spLocks noGrp="1" noChangeArrowheads="1"/>
          </p:cNvSpPr>
          <p:nvPr>
            <p:ph type="body" idx="1"/>
          </p:nvPr>
        </p:nvSpPr>
        <p:spPr>
          <a:xfrm>
            <a:off x="179388" y="1772816"/>
            <a:ext cx="8713787" cy="4969297"/>
          </a:xfrm>
          <a:solidFill>
            <a:srgbClr val="002060"/>
          </a:solidFill>
        </p:spPr>
        <p:txBody>
          <a:bodyPr>
            <a:normAutofit lnSpcReduction="10000"/>
          </a:bodyPr>
          <a:lstStyle/>
          <a:p>
            <a:pPr>
              <a:buFontTx/>
              <a:buNone/>
              <a:defRPr/>
            </a:pPr>
            <a:endParaRPr lang="es-ES" sz="2800" b="1" dirty="0" smtClean="0">
              <a:solidFill>
                <a:schemeClr val="bg1"/>
              </a:solidFill>
            </a:endParaRPr>
          </a:p>
          <a:p>
            <a:pPr>
              <a:buFontTx/>
              <a:buNone/>
              <a:defRPr/>
            </a:pPr>
            <a:endParaRPr lang="es-ES" sz="2800" b="1" dirty="0" smtClean="0">
              <a:solidFill>
                <a:schemeClr val="bg1"/>
              </a:solidFill>
            </a:endParaRPr>
          </a:p>
          <a:p>
            <a:pPr>
              <a:buFontTx/>
              <a:buNone/>
              <a:defRPr/>
            </a:pPr>
            <a:r>
              <a:rPr lang="es-ES" sz="2800" b="1" dirty="0" smtClean="0">
                <a:solidFill>
                  <a:schemeClr val="bg1"/>
                </a:solidFill>
              </a:rPr>
              <a:t> </a:t>
            </a:r>
            <a:r>
              <a:rPr lang="es-ES" sz="2800" b="1" dirty="0" smtClean="0">
                <a:solidFill>
                  <a:schemeClr val="bg1"/>
                </a:solidFill>
                <a:latin typeface="Times New Roman" pitchFamily="18" charset="0"/>
                <a:cs typeface="Times New Roman" pitchFamily="18" charset="0"/>
              </a:rPr>
              <a:t>Producto   →    A     →   B     →    C     →      Producto          inicial       ↑              ↑             ↑             ↑        final </a:t>
            </a:r>
            <a:r>
              <a:rPr lang="es-ES" sz="2800" b="1" dirty="0" smtClean="0">
                <a:solidFill>
                  <a:schemeClr val="accent1">
                    <a:lumMod val="60000"/>
                    <a:lumOff val="40000"/>
                  </a:schemeClr>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 enzima 1   enzima 2   enzima 3   enzima 4</a:t>
            </a:r>
          </a:p>
          <a:p>
            <a:pPr>
              <a:buFontTx/>
              <a:buNone/>
              <a:defRPr/>
            </a:pPr>
            <a:r>
              <a:rPr lang="es-ES" sz="2400" b="1" dirty="0" smtClean="0">
                <a:solidFill>
                  <a:schemeClr val="bg1"/>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 ↑              ↑             ↑             ↑</a:t>
            </a:r>
          </a:p>
          <a:p>
            <a:pPr>
              <a:buFontTx/>
              <a:buNone/>
              <a:defRPr/>
            </a:pPr>
            <a:r>
              <a:rPr lang="es-ES" sz="2400" b="1" dirty="0" smtClean="0">
                <a:solidFill>
                  <a:schemeClr val="bg1"/>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Gen 1         Gen 2       Gen 3        Gen 4</a:t>
            </a:r>
          </a:p>
          <a:p>
            <a:pPr>
              <a:buFontTx/>
              <a:buNone/>
              <a:defRPr/>
            </a:pPr>
            <a:endParaRPr lang="es-ES" sz="2400" b="1" dirty="0" smtClean="0">
              <a:solidFill>
                <a:srgbClr val="FF0000"/>
              </a:solidFill>
              <a:latin typeface="Times New Roman" pitchFamily="18" charset="0"/>
              <a:cs typeface="Times New Roman" pitchFamily="18" charset="0"/>
            </a:endParaRPr>
          </a:p>
          <a:p>
            <a:pPr>
              <a:buFontTx/>
              <a:buNone/>
              <a:defRPr/>
            </a:pPr>
            <a:endParaRPr lang="es-ES" sz="2400" b="1" dirty="0" smtClean="0">
              <a:solidFill>
                <a:schemeClr val="bg1"/>
              </a:solidFill>
              <a:latin typeface="Times New Roman" pitchFamily="18" charset="0"/>
              <a:cs typeface="Times New Roman" pitchFamily="18" charset="0"/>
            </a:endParaRPr>
          </a:p>
          <a:p>
            <a:pPr>
              <a:buFontTx/>
              <a:buNone/>
              <a:defRPr/>
            </a:pPr>
            <a:r>
              <a:rPr lang="es-ES" sz="2400" b="1" dirty="0" smtClean="0">
                <a:solidFill>
                  <a:schemeClr val="bg1"/>
                </a:solidFill>
                <a:latin typeface="Times New Roman" pitchFamily="18" charset="0"/>
                <a:cs typeface="Times New Roman" pitchFamily="18" charset="0"/>
              </a:rPr>
              <a:t>                      </a:t>
            </a:r>
          </a:p>
          <a:p>
            <a:pPr>
              <a:buFontTx/>
              <a:buNone/>
              <a:defRPr/>
            </a:pPr>
            <a:r>
              <a:rPr lang="es-ES" sz="2400" b="1" dirty="0" smtClean="0">
                <a:solidFill>
                  <a:schemeClr val="bg1"/>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  </a:t>
            </a:r>
            <a:r>
              <a:rPr lang="es-ES" sz="2800" b="1" dirty="0" smtClean="0">
                <a:solidFill>
                  <a:schemeClr val="bg1"/>
                </a:solidFill>
              </a:rPr>
              <a:t>          </a:t>
            </a:r>
          </a:p>
          <a:p>
            <a:pPr>
              <a:buFontTx/>
              <a:buNone/>
              <a:defRPr/>
            </a:pPr>
            <a:endParaRPr lang="es-ES" sz="2400" dirty="0" smtClean="0">
              <a:solidFill>
                <a:schemeClr val="bg1"/>
              </a:solidFill>
            </a:endParaRPr>
          </a:p>
        </p:txBody>
      </p:sp>
      <p:cxnSp>
        <p:nvCxnSpPr>
          <p:cNvPr id="5" name="4 Conector recto de flecha"/>
          <p:cNvCxnSpPr/>
          <p:nvPr/>
        </p:nvCxnSpPr>
        <p:spPr>
          <a:xfrm>
            <a:off x="2627784" y="1268760"/>
            <a:ext cx="1152128"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p:nvPr/>
        </p:nvCxnSpPr>
        <p:spPr>
          <a:xfrm>
            <a:off x="5364088" y="1268760"/>
            <a:ext cx="1008112"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1008111"/>
          </a:xfrm>
          <a:solidFill>
            <a:srgbClr val="FF0000"/>
          </a:solidFill>
        </p:spPr>
        <p:txBody>
          <a:bodyPr>
            <a:normAutofit/>
          </a:bodyPr>
          <a:lstStyle/>
          <a:p>
            <a:pPr algn="l"/>
            <a:r>
              <a:rPr lang="es-ES" sz="2400" b="1" dirty="0" smtClean="0">
                <a:solidFill>
                  <a:srgbClr val="FFFF00"/>
                </a:solidFill>
                <a:latin typeface="Times New Roman" pitchFamily="18" charset="0"/>
                <a:cs typeface="Times New Roman" pitchFamily="18" charset="0"/>
              </a:rPr>
              <a:t>DE LA HIPÓTESIS UN GEN – UNA ENZIMA (</a:t>
            </a:r>
            <a:r>
              <a:rPr lang="es-ES" sz="2400" b="1" dirty="0" err="1" smtClean="0">
                <a:solidFill>
                  <a:srgbClr val="FFFF00"/>
                </a:solidFill>
                <a:latin typeface="Times New Roman" pitchFamily="18" charset="0"/>
                <a:cs typeface="Times New Roman" pitchFamily="18" charset="0"/>
              </a:rPr>
              <a:t>Beadle</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Tatum</a:t>
            </a:r>
            <a:r>
              <a:rPr lang="es-ES" sz="2400" b="1" dirty="0" smtClean="0">
                <a:solidFill>
                  <a:srgbClr val="FFFF00"/>
                </a:solidFill>
                <a:latin typeface="Times New Roman" pitchFamily="18" charset="0"/>
                <a:cs typeface="Times New Roman" pitchFamily="18" charset="0"/>
              </a:rPr>
              <a:t>, 1941) A LA HIPÓTESIS DE LA SECUENCIA (</a:t>
            </a:r>
            <a:r>
              <a:rPr lang="es-ES" sz="2400" b="1" dirty="0" err="1" smtClean="0">
                <a:solidFill>
                  <a:srgbClr val="FFFF00"/>
                </a:solidFill>
                <a:latin typeface="Times New Roman" pitchFamily="18" charset="0"/>
                <a:cs typeface="Times New Roman" pitchFamily="18" charset="0"/>
              </a:rPr>
              <a:t>Crick</a:t>
            </a:r>
            <a:r>
              <a:rPr lang="es-ES" sz="2400" b="1" dirty="0" smtClean="0">
                <a:solidFill>
                  <a:srgbClr val="FFFF00"/>
                </a:solidFill>
                <a:latin typeface="Times New Roman" pitchFamily="18" charset="0"/>
                <a:cs typeface="Times New Roman" pitchFamily="18" charset="0"/>
              </a:rPr>
              <a:t>, 1958)</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96752"/>
            <a:ext cx="8784976" cy="5472608"/>
          </a:xfrm>
          <a:solidFill>
            <a:srgbClr val="002060"/>
          </a:solidFill>
        </p:spPr>
        <p:txBody>
          <a:bodyPr>
            <a:normAutofit fontScale="92500" lnSpcReduction="10000"/>
          </a:bodyPr>
          <a:lstStyle/>
          <a:p>
            <a:pPr algn="l"/>
            <a:r>
              <a:rPr lang="es-ES" sz="2400" b="1" dirty="0" smtClean="0">
                <a:solidFill>
                  <a:schemeClr val="bg1"/>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HIPÓTESIS UN GEN – UNA ENZIMA  (</a:t>
            </a:r>
            <a:r>
              <a:rPr lang="es-ES" sz="2600" b="1" dirty="0" err="1" smtClean="0">
                <a:solidFill>
                  <a:srgbClr val="FFFF00"/>
                </a:solidFill>
                <a:latin typeface="Times New Roman" pitchFamily="18" charset="0"/>
                <a:cs typeface="Times New Roman" pitchFamily="18" charset="0"/>
              </a:rPr>
              <a:t>Beadle</a:t>
            </a:r>
            <a:r>
              <a:rPr lang="es-ES" sz="2600" b="1" dirty="0" smtClean="0">
                <a:solidFill>
                  <a:srgbClr val="FFFF00"/>
                </a:solidFill>
                <a:latin typeface="Times New Roman" pitchFamily="18" charset="0"/>
                <a:cs typeface="Times New Roman" pitchFamily="18" charset="0"/>
              </a:rPr>
              <a:t> y </a:t>
            </a:r>
            <a:r>
              <a:rPr lang="es-ES" sz="2600" b="1" dirty="0" err="1" smtClean="0">
                <a:solidFill>
                  <a:srgbClr val="FFFF00"/>
                </a:solidFill>
                <a:latin typeface="Times New Roman" pitchFamily="18" charset="0"/>
                <a:cs typeface="Times New Roman" pitchFamily="18" charset="0"/>
              </a:rPr>
              <a:t>Tatum</a:t>
            </a:r>
            <a:r>
              <a:rPr lang="es-ES" sz="2600" b="1" dirty="0" smtClean="0">
                <a:solidFill>
                  <a:srgbClr val="FFFF00"/>
                </a:solidFill>
                <a:latin typeface="Times New Roman" pitchFamily="18" charset="0"/>
                <a:cs typeface="Times New Roman" pitchFamily="18" charset="0"/>
              </a:rPr>
              <a:t>, 1941)    </a:t>
            </a:r>
          </a:p>
          <a:p>
            <a:pPr algn="l"/>
            <a:endParaRPr lang="es-ES" sz="2400" b="1" dirty="0" smtClean="0">
              <a:solidFill>
                <a:schemeClr val="bg1"/>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Relación informacional entre el gen (ADN) y la enzima (proteína)</a:t>
            </a:r>
            <a:r>
              <a:rPr lang="es-ES" sz="2400" b="1" dirty="0" smtClean="0">
                <a:solidFill>
                  <a:schemeClr val="bg1"/>
                </a:solidFill>
                <a:latin typeface="Times New Roman" pitchFamily="18" charset="0"/>
                <a:cs typeface="Times New Roman" pitchFamily="18" charset="0"/>
              </a:rPr>
              <a:t>                           </a:t>
            </a:r>
          </a:p>
          <a:p>
            <a:pPr algn="l"/>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 Relación gen – proteína (hemoglobinas humanas) (</a:t>
            </a:r>
            <a:r>
              <a:rPr lang="es-ES" sz="2400" b="1" dirty="0" smtClean="0">
                <a:solidFill>
                  <a:srgbClr val="FFFF00"/>
                </a:solidFill>
                <a:latin typeface="Times New Roman" pitchFamily="18" charset="0"/>
                <a:cs typeface="Times New Roman" pitchFamily="18" charset="0"/>
              </a:rPr>
              <a:t>Pauling</a:t>
            </a:r>
            <a:r>
              <a:rPr lang="es-ES" sz="2400" b="1" dirty="0" smtClean="0">
                <a:solidFill>
                  <a:schemeClr val="bg1"/>
                </a:solidFill>
                <a:latin typeface="Times New Roman" pitchFamily="18" charset="0"/>
                <a:cs typeface="Times New Roman" pitchFamily="18" charset="0"/>
              </a:rPr>
              <a:t>, 	1949)</a:t>
            </a:r>
          </a:p>
          <a:p>
            <a:pPr algn="l"/>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 Especificidad funcional de las proteínas (</a:t>
            </a:r>
            <a:r>
              <a:rPr lang="es-ES" sz="2400" b="1" dirty="0" err="1" smtClean="0">
                <a:solidFill>
                  <a:srgbClr val="FFFF00"/>
                </a:solidFill>
                <a:latin typeface="Times New Roman" pitchFamily="18" charset="0"/>
                <a:cs typeface="Times New Roman" pitchFamily="18" charset="0"/>
              </a:rPr>
              <a:t>Sanger</a:t>
            </a:r>
            <a:r>
              <a:rPr lang="es-ES" sz="2400" b="1" dirty="0" smtClean="0">
                <a:solidFill>
                  <a:schemeClr val="bg1"/>
                </a:solidFill>
                <a:latin typeface="Times New Roman" pitchFamily="18" charset="0"/>
                <a:cs typeface="Times New Roman" pitchFamily="18" charset="0"/>
              </a:rPr>
              <a:t>, 1955; 	</a:t>
            </a:r>
            <a:r>
              <a:rPr lang="es-ES" sz="2400" b="1" dirty="0" err="1" smtClean="0">
                <a:solidFill>
                  <a:schemeClr val="bg1"/>
                </a:solidFill>
                <a:latin typeface="Times New Roman" pitchFamily="18" charset="0"/>
                <a:cs typeface="Times New Roman" pitchFamily="18" charset="0"/>
              </a:rPr>
              <a:t>Ingram</a:t>
            </a:r>
            <a:r>
              <a:rPr lang="es-ES" sz="2400" b="1" dirty="0" smtClean="0">
                <a:solidFill>
                  <a:schemeClr val="bg1"/>
                </a:solidFill>
                <a:latin typeface="Times New Roman" pitchFamily="18" charset="0"/>
                <a:cs typeface="Times New Roman" pitchFamily="18" charset="0"/>
              </a:rPr>
              <a:t>, 1956)</a:t>
            </a:r>
          </a:p>
          <a:p>
            <a:pPr algn="l"/>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 Comparación estructura química  de los genes (ADN, poli-	nucleótido) y las proteínas (</a:t>
            </a:r>
            <a:r>
              <a:rPr lang="es-ES" sz="2400" b="1" dirty="0" err="1" smtClean="0">
                <a:solidFill>
                  <a:schemeClr val="bg1"/>
                </a:solidFill>
                <a:latin typeface="Times New Roman" pitchFamily="18" charset="0"/>
                <a:cs typeface="Times New Roman" pitchFamily="18" charset="0"/>
              </a:rPr>
              <a:t>polipéptido</a:t>
            </a:r>
            <a:r>
              <a:rPr lang="es-ES" sz="2400" b="1" dirty="0" smtClean="0">
                <a:solidFill>
                  <a:schemeClr val="bg1"/>
                </a:solidFill>
                <a:latin typeface="Times New Roman" pitchFamily="18" charset="0"/>
                <a:cs typeface="Times New Roman" pitchFamily="18" charset="0"/>
              </a:rPr>
              <a:t>)</a:t>
            </a:r>
          </a:p>
          <a:p>
            <a:endParaRPr lang="es-ES" sz="2400" b="1" dirty="0" smtClean="0">
              <a:solidFill>
                <a:srgbClr val="FFFF00"/>
              </a:solidFill>
              <a:latin typeface="Times New Roman" pitchFamily="18" charset="0"/>
              <a:cs typeface="Times New Roman" pitchFamily="18" charset="0"/>
            </a:endParaRPr>
          </a:p>
          <a:p>
            <a:endParaRPr lang="es-ES" sz="3100" b="1" dirty="0" smtClean="0">
              <a:solidFill>
                <a:srgbClr val="FFFF00"/>
              </a:solidFill>
              <a:latin typeface="Times New Roman" pitchFamily="18" charset="0"/>
              <a:cs typeface="Times New Roman" pitchFamily="18" charset="0"/>
            </a:endParaRPr>
          </a:p>
          <a:p>
            <a:r>
              <a:rPr lang="es-ES" sz="3100" b="1" dirty="0" smtClean="0">
                <a:solidFill>
                  <a:srgbClr val="FFFF00"/>
                </a:solidFill>
                <a:latin typeface="Times New Roman" pitchFamily="18" charset="0"/>
                <a:cs typeface="Times New Roman" pitchFamily="18" charset="0"/>
              </a:rPr>
              <a:t>HIPÓTESIS DE LA SECUENCIA (CRICK, 1958)</a:t>
            </a:r>
          </a:p>
        </p:txBody>
      </p:sp>
      <p:cxnSp>
        <p:nvCxnSpPr>
          <p:cNvPr id="8" name="7 Conector recto de flecha"/>
          <p:cNvCxnSpPr/>
          <p:nvPr/>
        </p:nvCxnSpPr>
        <p:spPr>
          <a:xfrm>
            <a:off x="4211960" y="1916832"/>
            <a:ext cx="0" cy="72008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13 Conector recto de flecha"/>
          <p:cNvCxnSpPr/>
          <p:nvPr/>
        </p:nvCxnSpPr>
        <p:spPr>
          <a:xfrm>
            <a:off x="4139952" y="5013176"/>
            <a:ext cx="0" cy="864096"/>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95288" y="609600"/>
            <a:ext cx="8353425" cy="1143000"/>
          </a:xfrm>
          <a:solidFill>
            <a:srgbClr val="FF3300"/>
          </a:solidFill>
        </p:spPr>
        <p:txBody>
          <a:bodyPr>
            <a:normAutofit fontScale="90000"/>
          </a:bodyPr>
          <a:lstStyle/>
          <a:p>
            <a:r>
              <a:rPr lang="es-ES_tradnl" sz="3600" b="1" dirty="0" smtClean="0">
                <a:solidFill>
                  <a:srgbClr val="FFFF00"/>
                </a:solidFill>
                <a:latin typeface="Times New Roman" pitchFamily="18" charset="0"/>
                <a:cs typeface="Times New Roman" pitchFamily="18" charset="0"/>
              </a:rPr>
              <a:t>HIPÓTESIS DE LA SECUENCIA                    (</a:t>
            </a:r>
            <a:r>
              <a:rPr lang="es-ES_tradnl" sz="3600" b="1" dirty="0" err="1" smtClean="0">
                <a:solidFill>
                  <a:srgbClr val="FFFF00"/>
                </a:solidFill>
                <a:latin typeface="Times New Roman" pitchFamily="18" charset="0"/>
                <a:cs typeface="Times New Roman" pitchFamily="18" charset="0"/>
              </a:rPr>
              <a:t>Crick</a:t>
            </a:r>
            <a:r>
              <a:rPr lang="es-ES_tradnl" sz="3600" b="1" dirty="0" smtClean="0">
                <a:solidFill>
                  <a:srgbClr val="FFFF00"/>
                </a:solidFill>
                <a:latin typeface="Times New Roman" pitchFamily="18" charset="0"/>
                <a:cs typeface="Times New Roman" pitchFamily="18" charset="0"/>
              </a:rPr>
              <a:t>, 1958)</a:t>
            </a:r>
            <a:endParaRPr lang="es-ES" sz="3600" b="1" dirty="0" smtClean="0">
              <a:solidFill>
                <a:srgbClr val="FFFF00"/>
              </a:solidFill>
              <a:latin typeface="Times New Roman" pitchFamily="18" charset="0"/>
              <a:cs typeface="Times New Roman" pitchFamily="18" charset="0"/>
            </a:endParaRPr>
          </a:p>
        </p:txBody>
      </p:sp>
      <p:sp>
        <p:nvSpPr>
          <p:cNvPr id="3075" name="Rectangle 3"/>
          <p:cNvSpPr>
            <a:spLocks noGrp="1" noChangeArrowheads="1"/>
          </p:cNvSpPr>
          <p:nvPr>
            <p:ph type="body" idx="1"/>
          </p:nvPr>
        </p:nvSpPr>
        <p:spPr>
          <a:xfrm>
            <a:off x="395288" y="1981200"/>
            <a:ext cx="8353425" cy="4114800"/>
          </a:xfrm>
          <a:solidFill>
            <a:srgbClr val="002060"/>
          </a:solidFill>
        </p:spPr>
        <p:txBody>
          <a:bodyPr/>
          <a:lstStyle/>
          <a:p>
            <a:pPr eaLnBrk="1" hangingPunct="1">
              <a:buFontTx/>
              <a:buNone/>
            </a:pPr>
            <a:r>
              <a:rPr lang="es-ES_tradnl" b="1" dirty="0" smtClean="0">
                <a:solidFill>
                  <a:schemeClr val="bg1"/>
                </a:solidFill>
              </a:rPr>
              <a:t>	</a:t>
            </a:r>
            <a:endParaRPr lang="es-ES_tradnl" sz="2800" b="1" dirty="0" smtClean="0">
              <a:solidFill>
                <a:srgbClr val="FFFF00"/>
              </a:solidFill>
              <a:latin typeface="Times New Roman" pitchFamily="18" charset="0"/>
              <a:cs typeface="Times New Roman" pitchFamily="18" charset="0"/>
            </a:endParaRPr>
          </a:p>
          <a:p>
            <a:pPr eaLnBrk="1" hangingPunct="1">
              <a:buFontTx/>
              <a:buNone/>
            </a:pPr>
            <a:r>
              <a:rPr lang="es-ES_tradnl" b="1" dirty="0" smtClean="0">
                <a:solidFill>
                  <a:schemeClr val="bg1"/>
                </a:solidFill>
                <a:latin typeface="Times New Roman" pitchFamily="18" charset="0"/>
                <a:cs typeface="Times New Roman" pitchFamily="18" charset="0"/>
              </a:rPr>
              <a:t>	La ordenación secuencial de las bases nitrogenadas (A, T, G, C) que componen el ADN determina la secuencia de aminoácidos de la proteína que tal gen codifica y, por tanto, su especificidad funcional</a:t>
            </a:r>
            <a:endParaRPr lang="es-E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79388" y="260350"/>
            <a:ext cx="8640762" cy="1224434"/>
          </a:xfrm>
          <a:solidFill>
            <a:srgbClr val="FF0000"/>
          </a:solidFill>
        </p:spPr>
        <p:txBody>
          <a:bodyPr>
            <a:normAutofit/>
          </a:bodyPr>
          <a:lstStyle/>
          <a:p>
            <a:pPr algn="l" eaLnBrk="1" hangingPunct="1"/>
            <a:r>
              <a:rPr lang="es-ES" sz="2400" b="1" dirty="0" smtClean="0">
                <a:solidFill>
                  <a:srgbClr val="FFFF00"/>
                </a:solidFill>
                <a:latin typeface="Times New Roman" pitchFamily="18" charset="0"/>
                <a:cs typeface="Times New Roman" pitchFamily="18" charset="0"/>
              </a:rPr>
              <a:t>	       </a:t>
            </a:r>
            <a:r>
              <a:rPr lang="es-ES" sz="2800" b="1" dirty="0" smtClean="0">
                <a:solidFill>
                  <a:srgbClr val="FFFF00"/>
                </a:solidFill>
                <a:latin typeface="Times New Roman" pitchFamily="18" charset="0"/>
                <a:cs typeface="Times New Roman" pitchFamily="18" charset="0"/>
              </a:rPr>
              <a:t>FRANCIS H.C.CRICK (1916 – 2004)</a:t>
            </a:r>
            <a:br>
              <a:rPr lang="es-ES" sz="28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                   HIPÓTESIS DE LA SECUENCIA</a:t>
            </a:r>
            <a:endParaRPr lang="es-ES" sz="2800" b="1" dirty="0" smtClean="0">
              <a:solidFill>
                <a:schemeClr val="bg1"/>
              </a:solidFill>
              <a:latin typeface="Times New Roman" pitchFamily="18" charset="0"/>
              <a:cs typeface="Times New Roman" pitchFamily="18" charset="0"/>
            </a:endParaRPr>
          </a:p>
        </p:txBody>
      </p:sp>
      <p:sp>
        <p:nvSpPr>
          <p:cNvPr id="24579" name="Rectangle 3"/>
          <p:cNvSpPr>
            <a:spLocks noGrp="1" noChangeArrowheads="1"/>
          </p:cNvSpPr>
          <p:nvPr>
            <p:ph type="body" idx="1"/>
          </p:nvPr>
        </p:nvSpPr>
        <p:spPr>
          <a:xfrm>
            <a:off x="4355976" y="1916833"/>
            <a:ext cx="4537199" cy="4608512"/>
          </a:xfrm>
          <a:solidFill>
            <a:srgbClr val="002060"/>
          </a:solidFill>
        </p:spPr>
        <p:txBody>
          <a:bodyPr>
            <a:normAutofit/>
          </a:bodyPr>
          <a:lstStyle/>
          <a:p>
            <a:pPr>
              <a:defRPr/>
            </a:pPr>
            <a:r>
              <a:rPr lang="es-ES" sz="2400" b="1" dirty="0" smtClean="0">
                <a:solidFill>
                  <a:schemeClr val="bg1"/>
                </a:solidFill>
                <a:latin typeface="Times New Roman" pitchFamily="18" charset="0"/>
                <a:cs typeface="Times New Roman" pitchFamily="18" charset="0"/>
              </a:rPr>
              <a:t>Estructura del ADN</a:t>
            </a:r>
          </a:p>
          <a:p>
            <a:pPr>
              <a:defRPr/>
            </a:pPr>
            <a:endParaRPr lang="es-ES" sz="2400" b="1" dirty="0" smtClean="0">
              <a:solidFill>
                <a:schemeClr val="bg1"/>
              </a:solidFill>
              <a:latin typeface="Times New Roman" pitchFamily="18" charset="0"/>
              <a:cs typeface="Times New Roman" pitchFamily="18" charset="0"/>
            </a:endParaRPr>
          </a:p>
          <a:p>
            <a:pPr>
              <a:defRPr/>
            </a:pPr>
            <a:r>
              <a:rPr lang="es-ES" sz="2400" b="1" dirty="0" smtClean="0">
                <a:solidFill>
                  <a:schemeClr val="bg1"/>
                </a:solidFill>
                <a:latin typeface="Times New Roman" pitchFamily="18" charset="0"/>
                <a:cs typeface="Times New Roman" pitchFamily="18" charset="0"/>
              </a:rPr>
              <a:t>Hipótesis de la secuencia</a:t>
            </a:r>
          </a:p>
          <a:p>
            <a:pPr>
              <a:buNone/>
              <a:defRPr/>
            </a:pPr>
            <a:endParaRPr lang="es-ES" sz="2400" b="1" dirty="0" smtClean="0">
              <a:solidFill>
                <a:schemeClr val="bg1"/>
              </a:solidFill>
              <a:latin typeface="Times New Roman" pitchFamily="18" charset="0"/>
              <a:cs typeface="Times New Roman" pitchFamily="18" charset="0"/>
            </a:endParaRPr>
          </a:p>
          <a:p>
            <a:pPr>
              <a:defRPr/>
            </a:pPr>
            <a:r>
              <a:rPr lang="es-ES" sz="2400" b="1" dirty="0" smtClean="0">
                <a:solidFill>
                  <a:schemeClr val="bg1"/>
                </a:solidFill>
                <a:latin typeface="Times New Roman" pitchFamily="18" charset="0"/>
                <a:cs typeface="Times New Roman" pitchFamily="18" charset="0"/>
              </a:rPr>
              <a:t>Características del código genético</a:t>
            </a:r>
          </a:p>
          <a:p>
            <a:pPr>
              <a:defRPr/>
            </a:pPr>
            <a:endParaRPr lang="es-ES" sz="2400" b="1" dirty="0" smtClean="0">
              <a:solidFill>
                <a:schemeClr val="bg1"/>
              </a:solidFill>
              <a:latin typeface="Times New Roman" pitchFamily="18" charset="0"/>
              <a:cs typeface="Times New Roman" pitchFamily="18" charset="0"/>
            </a:endParaRPr>
          </a:p>
          <a:p>
            <a:pPr>
              <a:defRPr/>
            </a:pPr>
            <a:r>
              <a:rPr lang="es-ES" sz="2400" b="1" dirty="0" smtClean="0">
                <a:solidFill>
                  <a:schemeClr val="bg1"/>
                </a:solidFill>
                <a:latin typeface="Times New Roman" pitchFamily="18" charset="0"/>
                <a:cs typeface="Times New Roman" pitchFamily="18" charset="0"/>
              </a:rPr>
              <a:t>Dogma central de la Biología Molecular</a:t>
            </a:r>
          </a:p>
        </p:txBody>
      </p:sp>
      <p:pic>
        <p:nvPicPr>
          <p:cNvPr id="1026" name="Picture 2"/>
          <p:cNvPicPr>
            <a:picLocks noChangeAspect="1" noChangeArrowheads="1"/>
          </p:cNvPicPr>
          <p:nvPr/>
        </p:nvPicPr>
        <p:blipFill>
          <a:blip r:embed="rId2" cstate="print"/>
          <a:srcRect l="72072" t="48747" r="17424" b="28249"/>
          <a:stretch>
            <a:fillRect/>
          </a:stretch>
        </p:blipFill>
        <p:spPr bwMode="auto">
          <a:xfrm>
            <a:off x="251520" y="1916832"/>
            <a:ext cx="3889446" cy="4623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39"/>
            <a:ext cx="8712968" cy="792089"/>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REGLA DE ORO DE LA INVESTIGACIÓN GENÉTICA Y PREMIOS NOBEL</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196752"/>
            <a:ext cx="8712968" cy="5544616"/>
          </a:xfrm>
          <a:solidFill>
            <a:srgbClr val="002060"/>
          </a:solidFill>
        </p:spPr>
        <p:txBody>
          <a:bodyPr>
            <a:normAutofit fontScale="55000" lnSpcReduction="20000"/>
          </a:bodyPr>
          <a:lstStyle/>
          <a:p>
            <a:pPr algn="l"/>
            <a:endParaRPr lang="es-ES" sz="2400" b="1" dirty="0" smtClean="0">
              <a:solidFill>
                <a:srgbClr val="FFFF00"/>
              </a:solidFill>
              <a:latin typeface="Times New Roman" pitchFamily="18" charset="0"/>
              <a:cs typeface="Times New Roman" pitchFamily="18" charset="0"/>
            </a:endParaRPr>
          </a:p>
          <a:p>
            <a:r>
              <a:rPr lang="es-ES" sz="4400" b="1" dirty="0" smtClean="0">
                <a:solidFill>
                  <a:srgbClr val="FFFF00"/>
                </a:solidFill>
                <a:latin typeface="Times New Roman" pitchFamily="18" charset="0"/>
                <a:cs typeface="Times New Roman" pitchFamily="18" charset="0"/>
              </a:rPr>
              <a:t>TÉCNICA S  INSTRUMENTALES</a:t>
            </a:r>
          </a:p>
          <a:p>
            <a:pPr algn="l"/>
            <a:r>
              <a:rPr lang="es-ES" sz="4400" b="1" dirty="0" smtClean="0">
                <a:solidFill>
                  <a:srgbClr val="FFFF00"/>
                </a:solidFill>
                <a:latin typeface="Times New Roman" pitchFamily="18" charset="0"/>
                <a:cs typeface="Times New Roman" pitchFamily="18" charset="0"/>
              </a:rPr>
              <a:t>Tecnología de ácidos </a:t>
            </a:r>
            <a:r>
              <a:rPr lang="es-ES" sz="4400" b="1" dirty="0" err="1" smtClean="0">
                <a:solidFill>
                  <a:srgbClr val="FFFF00"/>
                </a:solidFill>
                <a:latin typeface="Times New Roman" pitchFamily="18" charset="0"/>
                <a:cs typeface="Times New Roman" pitchFamily="18" charset="0"/>
              </a:rPr>
              <a:t>nucleicos</a:t>
            </a:r>
            <a:endParaRPr lang="es-ES" sz="4400" b="1" dirty="0" smtClean="0">
              <a:solidFill>
                <a:srgbClr val="FFFF00"/>
              </a:solidFill>
              <a:latin typeface="Times New Roman" pitchFamily="18" charset="0"/>
              <a:cs typeface="Times New Roman" pitchFamily="18" charset="0"/>
            </a:endParaRPr>
          </a:p>
          <a:p>
            <a:pPr lvl="1" algn="l">
              <a:buFont typeface="Arial" pitchFamily="34" charset="0"/>
              <a:buChar char="•"/>
            </a:pPr>
            <a:r>
              <a:rPr lang="es-ES" sz="4000" b="1" dirty="0" smtClean="0">
                <a:solidFill>
                  <a:schemeClr val="bg1"/>
                </a:solidFill>
                <a:latin typeface="Times New Roman" pitchFamily="18" charset="0"/>
                <a:cs typeface="Times New Roman" pitchFamily="18" charset="0"/>
              </a:rPr>
              <a:t>   Moléculas de ADN recombinante (1972): </a:t>
            </a:r>
            <a:r>
              <a:rPr lang="es-ES" sz="4000" b="1" dirty="0" err="1" smtClean="0">
                <a:solidFill>
                  <a:srgbClr val="FFFF00"/>
                </a:solidFill>
                <a:latin typeface="Times New Roman" pitchFamily="18" charset="0"/>
                <a:cs typeface="Times New Roman" pitchFamily="18" charset="0"/>
              </a:rPr>
              <a:t>Berg</a:t>
            </a:r>
            <a:r>
              <a:rPr lang="es-ES" sz="4000" b="1" dirty="0" smtClean="0">
                <a:solidFill>
                  <a:srgbClr val="FFFF00"/>
                </a:solidFill>
                <a:latin typeface="Times New Roman" pitchFamily="18" charset="0"/>
                <a:cs typeface="Times New Roman" pitchFamily="18" charset="0"/>
              </a:rPr>
              <a:t> (1980)</a:t>
            </a:r>
            <a:endParaRPr lang="es-ES" sz="4000" b="1" dirty="0" smtClean="0">
              <a:solidFill>
                <a:schemeClr val="bg1"/>
              </a:solidFill>
              <a:latin typeface="Times New Roman" pitchFamily="18" charset="0"/>
              <a:cs typeface="Times New Roman" pitchFamily="18" charset="0"/>
            </a:endParaRPr>
          </a:p>
          <a:p>
            <a:pPr lvl="1" algn="l">
              <a:buFont typeface="Arial" pitchFamily="34" charset="0"/>
              <a:buChar char="•"/>
            </a:pPr>
            <a:r>
              <a:rPr lang="es-ES" sz="4000" b="1" dirty="0" smtClean="0">
                <a:solidFill>
                  <a:schemeClr val="bg1"/>
                </a:solidFill>
                <a:latin typeface="Times New Roman" pitchFamily="18" charset="0"/>
                <a:cs typeface="Times New Roman" pitchFamily="18" charset="0"/>
              </a:rPr>
              <a:t>   </a:t>
            </a:r>
            <a:r>
              <a:rPr lang="es-ES" sz="4000" b="1" dirty="0" err="1" smtClean="0">
                <a:solidFill>
                  <a:schemeClr val="bg1"/>
                </a:solidFill>
                <a:latin typeface="Times New Roman" pitchFamily="18" charset="0"/>
                <a:cs typeface="Times New Roman" pitchFamily="18" charset="0"/>
              </a:rPr>
              <a:t>Endonucleasas</a:t>
            </a:r>
            <a:r>
              <a:rPr lang="es-ES" sz="4000" b="1" dirty="0" smtClean="0">
                <a:solidFill>
                  <a:schemeClr val="bg1"/>
                </a:solidFill>
                <a:latin typeface="Times New Roman" pitchFamily="18" charset="0"/>
                <a:cs typeface="Times New Roman" pitchFamily="18" charset="0"/>
              </a:rPr>
              <a:t> de restricción (1973): </a:t>
            </a:r>
            <a:r>
              <a:rPr lang="es-ES" sz="4000" b="1" dirty="0" err="1" smtClean="0">
                <a:solidFill>
                  <a:srgbClr val="FFFF00"/>
                </a:solidFill>
                <a:latin typeface="Times New Roman" pitchFamily="18" charset="0"/>
                <a:cs typeface="Times New Roman" pitchFamily="18" charset="0"/>
              </a:rPr>
              <a:t>Arber</a:t>
            </a:r>
            <a:r>
              <a:rPr lang="es-ES" sz="4000" b="1" dirty="0" smtClean="0">
                <a:solidFill>
                  <a:srgbClr val="FFFF00"/>
                </a:solidFill>
                <a:latin typeface="Times New Roman" pitchFamily="18" charset="0"/>
                <a:cs typeface="Times New Roman" pitchFamily="18" charset="0"/>
              </a:rPr>
              <a:t>, Smith</a:t>
            </a:r>
            <a:r>
              <a:rPr lang="es-ES_tradnl" sz="4000" b="1" dirty="0" smtClean="0">
                <a:solidFill>
                  <a:srgbClr val="FFFF00"/>
                </a:solidFill>
                <a:latin typeface="Times New Roman" pitchFamily="18" charset="0"/>
                <a:cs typeface="Times New Roman" pitchFamily="18" charset="0"/>
              </a:rPr>
              <a:t> y</a:t>
            </a:r>
            <a:r>
              <a:rPr lang="es-ES" sz="4000" b="1" dirty="0" smtClean="0">
                <a:solidFill>
                  <a:srgbClr val="FFFF00"/>
                </a:solidFill>
                <a:latin typeface="Times New Roman" pitchFamily="18" charset="0"/>
                <a:cs typeface="Times New Roman" pitchFamily="18" charset="0"/>
              </a:rPr>
              <a:t> </a:t>
            </a:r>
            <a:r>
              <a:rPr lang="es-ES" sz="4000" b="1" dirty="0" err="1" smtClean="0">
                <a:solidFill>
                  <a:srgbClr val="FFFF00"/>
                </a:solidFill>
                <a:latin typeface="Times New Roman" pitchFamily="18" charset="0"/>
                <a:cs typeface="Times New Roman" pitchFamily="18" charset="0"/>
              </a:rPr>
              <a:t>Nathans</a:t>
            </a:r>
            <a:r>
              <a:rPr lang="es-ES" sz="4000" b="1" dirty="0" smtClean="0">
                <a:solidFill>
                  <a:srgbClr val="FFFF00"/>
                </a:solidFill>
                <a:latin typeface="Times New Roman" pitchFamily="18" charset="0"/>
                <a:cs typeface="Times New Roman" pitchFamily="18" charset="0"/>
              </a:rPr>
              <a:t>  	(1978)</a:t>
            </a:r>
          </a:p>
          <a:p>
            <a:pPr lvl="1" algn="l">
              <a:buFont typeface="Arial" pitchFamily="34" charset="0"/>
              <a:buChar char="•"/>
            </a:pPr>
            <a:r>
              <a:rPr lang="es-ES" sz="4000" b="1" dirty="0" smtClean="0">
                <a:solidFill>
                  <a:schemeClr val="bg1"/>
                </a:solidFill>
                <a:latin typeface="Times New Roman" pitchFamily="18" charset="0"/>
                <a:cs typeface="Times New Roman" pitchFamily="18" charset="0"/>
              </a:rPr>
              <a:t>   Secuenciación del ADN (1975, 1977): </a:t>
            </a:r>
            <a:r>
              <a:rPr lang="es-ES" sz="4000" b="1" dirty="0" smtClean="0">
                <a:solidFill>
                  <a:srgbClr val="FFFF00"/>
                </a:solidFill>
                <a:latin typeface="Times New Roman" pitchFamily="18" charset="0"/>
                <a:cs typeface="Times New Roman" pitchFamily="18" charset="0"/>
              </a:rPr>
              <a:t>Gilbert y </a:t>
            </a:r>
            <a:r>
              <a:rPr lang="es-ES" sz="4000" b="1" dirty="0" err="1" smtClean="0">
                <a:solidFill>
                  <a:srgbClr val="FFFF00"/>
                </a:solidFill>
                <a:latin typeface="Times New Roman" pitchFamily="18" charset="0"/>
                <a:cs typeface="Times New Roman" pitchFamily="18" charset="0"/>
              </a:rPr>
              <a:t>Sanger</a:t>
            </a:r>
            <a:r>
              <a:rPr lang="es-ES" sz="4000" b="1" dirty="0" smtClean="0">
                <a:solidFill>
                  <a:srgbClr val="FFFF00"/>
                </a:solidFill>
                <a:latin typeface="Times New Roman" pitchFamily="18" charset="0"/>
                <a:cs typeface="Times New Roman" pitchFamily="18" charset="0"/>
              </a:rPr>
              <a:t> (1980)</a:t>
            </a:r>
          </a:p>
          <a:p>
            <a:pPr lvl="1" algn="l">
              <a:buFont typeface="Arial" pitchFamily="34" charset="0"/>
              <a:buChar char="•"/>
            </a:pPr>
            <a:r>
              <a:rPr lang="es-ES" sz="4000" b="1" dirty="0" smtClean="0">
                <a:solidFill>
                  <a:schemeClr val="bg1"/>
                </a:solidFill>
                <a:latin typeface="Times New Roman" pitchFamily="18" charset="0"/>
                <a:cs typeface="Times New Roman" pitchFamily="18" charset="0"/>
              </a:rPr>
              <a:t>  Reacción en cadena de la polimerasa, PCR (1985): </a:t>
            </a:r>
            <a:r>
              <a:rPr lang="es-ES" sz="4000" b="1" dirty="0" err="1" smtClean="0">
                <a:solidFill>
                  <a:srgbClr val="FFFF00"/>
                </a:solidFill>
                <a:latin typeface="Times New Roman" pitchFamily="18" charset="0"/>
                <a:cs typeface="Times New Roman" pitchFamily="18" charset="0"/>
              </a:rPr>
              <a:t>Mullis</a:t>
            </a:r>
            <a:r>
              <a:rPr lang="es-ES" sz="4000" b="1" dirty="0" smtClean="0">
                <a:solidFill>
                  <a:srgbClr val="FFFF00"/>
                </a:solidFill>
                <a:latin typeface="Times New Roman" pitchFamily="18" charset="0"/>
                <a:cs typeface="Times New Roman" pitchFamily="18" charset="0"/>
              </a:rPr>
              <a:t> (1993)</a:t>
            </a:r>
          </a:p>
          <a:p>
            <a:pPr lvl="1" algn="l">
              <a:buFont typeface="Arial" pitchFamily="34" charset="0"/>
              <a:buChar char="•"/>
            </a:pPr>
            <a:r>
              <a:rPr lang="es-ES" sz="4000" b="1" dirty="0" smtClean="0">
                <a:solidFill>
                  <a:schemeClr val="bg1"/>
                </a:solidFill>
                <a:latin typeface="Times New Roman" pitchFamily="18" charset="0"/>
                <a:cs typeface="Times New Roman" pitchFamily="18" charset="0"/>
              </a:rPr>
              <a:t>  </a:t>
            </a:r>
            <a:r>
              <a:rPr lang="es-ES" sz="4000" b="1" dirty="0" err="1" smtClean="0">
                <a:solidFill>
                  <a:schemeClr val="bg1"/>
                </a:solidFill>
                <a:latin typeface="Times New Roman" pitchFamily="18" charset="0"/>
                <a:cs typeface="Times New Roman" pitchFamily="18" charset="0"/>
              </a:rPr>
              <a:t>Mutagénesis</a:t>
            </a:r>
            <a:r>
              <a:rPr lang="es-ES" sz="4000" b="1" dirty="0" smtClean="0">
                <a:solidFill>
                  <a:schemeClr val="bg1"/>
                </a:solidFill>
                <a:latin typeface="Times New Roman" pitchFamily="18" charset="0"/>
                <a:cs typeface="Times New Roman" pitchFamily="18" charset="0"/>
              </a:rPr>
              <a:t> dirigida (1979): </a:t>
            </a:r>
            <a:r>
              <a:rPr lang="es-ES" sz="4000" b="1" dirty="0" smtClean="0">
                <a:solidFill>
                  <a:srgbClr val="FFFF00"/>
                </a:solidFill>
                <a:latin typeface="Times New Roman" pitchFamily="18" charset="0"/>
                <a:cs typeface="Times New Roman" pitchFamily="18" charset="0"/>
              </a:rPr>
              <a:t>Smith (1993)</a:t>
            </a:r>
          </a:p>
          <a:p>
            <a:pPr lvl="1" algn="l">
              <a:buFont typeface="Arial" pitchFamily="34" charset="0"/>
              <a:buChar char="•"/>
            </a:pPr>
            <a:r>
              <a:rPr lang="en-GB" sz="4000" b="1" dirty="0" smtClean="0">
                <a:solidFill>
                  <a:schemeClr val="bg1"/>
                </a:solidFill>
                <a:latin typeface="Times New Roman" pitchFamily="18" charset="0"/>
                <a:cs typeface="Times New Roman" pitchFamily="18" charset="0"/>
              </a:rPr>
              <a:t>  </a:t>
            </a:r>
            <a:r>
              <a:rPr lang="en-GB" sz="4000" b="1" dirty="0" err="1" smtClean="0">
                <a:solidFill>
                  <a:schemeClr val="bg1"/>
                </a:solidFill>
                <a:latin typeface="Times New Roman" pitchFamily="18" charset="0"/>
                <a:cs typeface="Times New Roman" pitchFamily="18" charset="0"/>
              </a:rPr>
              <a:t>Tecnología</a:t>
            </a:r>
            <a:r>
              <a:rPr lang="en-GB" sz="4000" b="1" dirty="0" smtClean="0">
                <a:solidFill>
                  <a:schemeClr val="bg1"/>
                </a:solidFill>
                <a:latin typeface="Times New Roman" pitchFamily="18" charset="0"/>
                <a:cs typeface="Times New Roman" pitchFamily="18" charset="0"/>
              </a:rPr>
              <a:t> </a:t>
            </a:r>
            <a:r>
              <a:rPr lang="en-GB" sz="4000" b="1" i="1" dirty="0" smtClean="0">
                <a:solidFill>
                  <a:schemeClr val="bg1"/>
                </a:solidFill>
                <a:latin typeface="Times New Roman" pitchFamily="18" charset="0"/>
                <a:cs typeface="Times New Roman" pitchFamily="18" charset="0"/>
              </a:rPr>
              <a:t>knock-out</a:t>
            </a:r>
            <a:r>
              <a:rPr lang="en-GB" sz="4000" b="1" dirty="0" smtClean="0">
                <a:solidFill>
                  <a:schemeClr val="bg1"/>
                </a:solidFill>
                <a:latin typeface="Times New Roman" pitchFamily="18" charset="0"/>
                <a:cs typeface="Times New Roman" pitchFamily="18" charset="0"/>
              </a:rPr>
              <a:t> (1981, 1986, 1987): </a:t>
            </a:r>
            <a:r>
              <a:rPr lang="en-GB" sz="4000" b="1" dirty="0" err="1" smtClean="0">
                <a:solidFill>
                  <a:srgbClr val="FFFF00"/>
                </a:solidFill>
                <a:latin typeface="Times New Roman" pitchFamily="18" charset="0"/>
                <a:cs typeface="Times New Roman" pitchFamily="18" charset="0"/>
              </a:rPr>
              <a:t>Capecchi</a:t>
            </a:r>
            <a:r>
              <a:rPr lang="en-GB" sz="4000" b="1" dirty="0" smtClean="0">
                <a:solidFill>
                  <a:srgbClr val="FFFF00"/>
                </a:solidFill>
                <a:latin typeface="Times New Roman" pitchFamily="18" charset="0"/>
                <a:cs typeface="Times New Roman" pitchFamily="18" charset="0"/>
              </a:rPr>
              <a:t>, Evans y 	Smithies (2007)</a:t>
            </a:r>
          </a:p>
          <a:p>
            <a:pPr lvl="1" algn="l">
              <a:buFont typeface="Arial" pitchFamily="34" charset="0"/>
              <a:buChar char="•"/>
            </a:pPr>
            <a:r>
              <a:rPr lang="es-ES" sz="4000" b="1" dirty="0" smtClean="0">
                <a:solidFill>
                  <a:schemeClr val="bg1"/>
                </a:solidFill>
                <a:latin typeface="Times New Roman" pitchFamily="18" charset="0"/>
                <a:cs typeface="Times New Roman" pitchFamily="18" charset="0"/>
              </a:rPr>
              <a:t>  Proteína fluorescente verde, GFP (1962, 1994): </a:t>
            </a:r>
            <a:r>
              <a:rPr lang="es-ES" sz="4000" b="1" dirty="0" err="1" smtClean="0">
                <a:solidFill>
                  <a:srgbClr val="FFFF00"/>
                </a:solidFill>
                <a:latin typeface="Times New Roman" pitchFamily="18" charset="0"/>
                <a:cs typeface="Times New Roman" pitchFamily="18" charset="0"/>
              </a:rPr>
              <a:t>Shimomura</a:t>
            </a:r>
            <a:r>
              <a:rPr lang="es-ES" sz="4000" b="1" dirty="0" smtClean="0">
                <a:solidFill>
                  <a:srgbClr val="FFFF00"/>
                </a:solidFill>
                <a:latin typeface="Times New Roman" pitchFamily="18" charset="0"/>
                <a:cs typeface="Times New Roman" pitchFamily="18" charset="0"/>
              </a:rPr>
              <a:t>, 	</a:t>
            </a:r>
            <a:r>
              <a:rPr lang="es-ES" sz="4000" b="1" dirty="0" err="1" smtClean="0">
                <a:solidFill>
                  <a:srgbClr val="FFFF00"/>
                </a:solidFill>
                <a:latin typeface="Times New Roman" pitchFamily="18" charset="0"/>
                <a:cs typeface="Times New Roman" pitchFamily="18" charset="0"/>
              </a:rPr>
              <a:t>Chalfie</a:t>
            </a:r>
            <a:r>
              <a:rPr lang="es-ES" sz="4000" b="1" dirty="0" smtClean="0">
                <a:solidFill>
                  <a:srgbClr val="FFFF00"/>
                </a:solidFill>
                <a:latin typeface="Times New Roman" pitchFamily="18" charset="0"/>
                <a:cs typeface="Times New Roman" pitchFamily="18" charset="0"/>
              </a:rPr>
              <a:t> y </a:t>
            </a:r>
            <a:r>
              <a:rPr lang="es-ES" sz="4000" b="1" dirty="0" err="1" smtClean="0">
                <a:solidFill>
                  <a:srgbClr val="FFFF00"/>
                </a:solidFill>
                <a:latin typeface="Times New Roman" pitchFamily="18" charset="0"/>
                <a:cs typeface="Times New Roman" pitchFamily="18" charset="0"/>
              </a:rPr>
              <a:t>Tsien</a:t>
            </a:r>
            <a:r>
              <a:rPr lang="es-ES" sz="4000" b="1" dirty="0" smtClean="0">
                <a:solidFill>
                  <a:srgbClr val="FFFF00"/>
                </a:solidFill>
                <a:latin typeface="Times New Roman" pitchFamily="18" charset="0"/>
                <a:cs typeface="Times New Roman" pitchFamily="18" charset="0"/>
              </a:rPr>
              <a:t>(2008)</a:t>
            </a:r>
          </a:p>
          <a:p>
            <a:pPr lvl="1" algn="l">
              <a:buFont typeface="Arial" pitchFamily="34" charset="0"/>
              <a:buChar char="•"/>
            </a:pPr>
            <a:r>
              <a:rPr lang="es-ES" sz="4000" b="1" dirty="0" smtClean="0">
                <a:solidFill>
                  <a:schemeClr val="bg1"/>
                </a:solidFill>
                <a:latin typeface="Times New Roman" pitchFamily="18" charset="0"/>
                <a:cs typeface="Times New Roman" pitchFamily="18" charset="0"/>
              </a:rPr>
              <a:t>  Evolución dirigida de enzimas (1993): </a:t>
            </a:r>
            <a:r>
              <a:rPr lang="es-ES" sz="4000" b="1" dirty="0" err="1" smtClean="0">
                <a:solidFill>
                  <a:srgbClr val="FFFF00"/>
                </a:solidFill>
                <a:latin typeface="Times New Roman" pitchFamily="18" charset="0"/>
                <a:cs typeface="Times New Roman" pitchFamily="18" charset="0"/>
              </a:rPr>
              <a:t>Arnold</a:t>
            </a:r>
            <a:r>
              <a:rPr lang="es-ES" sz="4000" b="1" dirty="0" smtClean="0">
                <a:solidFill>
                  <a:srgbClr val="FFFF00"/>
                </a:solidFill>
                <a:latin typeface="Times New Roman" pitchFamily="18" charset="0"/>
                <a:cs typeface="Times New Roman" pitchFamily="18" charset="0"/>
              </a:rPr>
              <a:t> (2018)</a:t>
            </a:r>
            <a:r>
              <a:rPr lang="es-ES" sz="4000" b="1" dirty="0" smtClean="0">
                <a:solidFill>
                  <a:schemeClr val="bg1"/>
                </a:solidFill>
                <a:latin typeface="Times New Roman" pitchFamily="18" charset="0"/>
                <a:cs typeface="Times New Roman" pitchFamily="18" charset="0"/>
              </a:rPr>
              <a:t> </a:t>
            </a:r>
          </a:p>
          <a:p>
            <a:pPr lvl="1" algn="l">
              <a:buFont typeface="Arial" pitchFamily="34" charset="0"/>
              <a:buChar char="•"/>
            </a:pPr>
            <a:r>
              <a:rPr lang="es-ES" sz="4000" b="1" dirty="0" smtClean="0">
                <a:solidFill>
                  <a:schemeClr val="bg1"/>
                </a:solidFill>
                <a:latin typeface="Times New Roman" pitchFamily="18" charset="0"/>
                <a:cs typeface="Times New Roman" pitchFamily="18" charset="0"/>
              </a:rPr>
              <a:t>  Evolución dirigida de péptidos y anticuerpos mediante  	muestrario de fagos  (1985, 1988) (1990): </a:t>
            </a:r>
            <a:r>
              <a:rPr lang="es-ES" sz="4000" b="1" dirty="0" smtClean="0">
                <a:solidFill>
                  <a:srgbClr val="FFFF00"/>
                </a:solidFill>
                <a:latin typeface="Times New Roman" pitchFamily="18" charset="0"/>
                <a:cs typeface="Times New Roman" pitchFamily="18" charset="0"/>
              </a:rPr>
              <a:t>Smith y Winter (2018)</a:t>
            </a:r>
          </a:p>
          <a:p>
            <a:pPr lvl="0" algn="l"/>
            <a:endParaRPr lang="es-ES" sz="3800" b="1" dirty="0" smtClean="0">
              <a:solidFill>
                <a:schemeClr val="bg1"/>
              </a:solidFill>
              <a:latin typeface="Times New Roman" pitchFamily="18" charset="0"/>
              <a:cs typeface="Times New Roman" pitchFamily="18" charset="0"/>
            </a:endParaRPr>
          </a:p>
          <a:p>
            <a:pPr algn="l"/>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0"/>
            <a:ext cx="8712968" cy="1224135"/>
          </a:xfrm>
          <a:solidFill>
            <a:srgbClr val="FF0000"/>
          </a:solidFill>
        </p:spPr>
        <p:txBody>
          <a:bodyPr>
            <a:normAutofit/>
          </a:bodyPr>
          <a:lstStyle/>
          <a:p>
            <a:r>
              <a:rPr lang="es-ES" sz="2800" b="1" dirty="0" smtClean="0">
                <a:solidFill>
                  <a:srgbClr val="FFFF00"/>
                </a:solidFill>
                <a:latin typeface="Times New Roman" pitchFamily="18" charset="0"/>
                <a:cs typeface="Times New Roman" pitchFamily="18" charset="0"/>
              </a:rPr>
              <a:t>MANIPULACIÓN GENÉTICA</a:t>
            </a:r>
            <a:endParaRPr lang="es-ES" sz="28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700808"/>
            <a:ext cx="8712968" cy="5040560"/>
          </a:xfrm>
          <a:solidFill>
            <a:srgbClr val="002060"/>
          </a:solidFill>
        </p:spPr>
        <p:txBody>
          <a:bodyPr>
            <a:normAutofit/>
          </a:bodyPr>
          <a:lstStyle/>
          <a:p>
            <a:pPr algn="l"/>
            <a:r>
              <a:rPr lang="es-ES" sz="2400" b="1" dirty="0" smtClean="0">
                <a:solidFill>
                  <a:srgbClr val="FFFF00"/>
                </a:solidFill>
                <a:latin typeface="Times New Roman" pitchFamily="18" charset="0"/>
                <a:cs typeface="Times New Roman" pitchFamily="18" charset="0"/>
              </a:rPr>
              <a:t>LA NUEVA GENÉTICA (NATHANS, 1979) BASADA EN LA TECNOLOGÍA DE LOS ÁCIDOS NUCLEICOS</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RESTRICCIÓN (FRAGMENTACIÓN) Y RECOMBINA-	CIÓN DEL ADN </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HIBRIDACIÓN</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SECUENCIACIÓN DEL ADN</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AMPLIFICACIÓN DEL ADN</a:t>
            </a:r>
            <a:endParaRPr lang="es-ES"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1"/>
            <a:ext cx="8712968" cy="792088"/>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MOLÉCULAS DE ADN RECOMBINANTE</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1052736"/>
            <a:ext cx="8712968" cy="5688632"/>
          </a:xfrm>
          <a:solidFill>
            <a:srgbClr val="002060"/>
          </a:solidFill>
        </p:spPr>
        <p:txBody>
          <a:bodyPr>
            <a:normAutofit/>
          </a:bodyPr>
          <a:lstStyle/>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Paul </a:t>
            </a:r>
            <a:r>
              <a:rPr lang="es-ES" sz="2400" b="1" dirty="0" err="1" smtClean="0">
                <a:solidFill>
                  <a:srgbClr val="FFFF00"/>
                </a:solidFill>
                <a:latin typeface="Times New Roman" pitchFamily="18" charset="0"/>
                <a:cs typeface="Times New Roman" pitchFamily="18" charset="0"/>
              </a:rPr>
              <a:t>Berg</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recibió el Premio Nobel en Química 1980</a:t>
            </a:r>
            <a:r>
              <a:rPr lang="es-ES" sz="2400" dirty="0" smtClean="0"/>
              <a:t> </a:t>
            </a:r>
            <a:r>
              <a:rPr lang="es-ES" sz="2400" b="1" dirty="0" smtClean="0">
                <a:solidFill>
                  <a:schemeClr val="bg1"/>
                </a:solidFill>
                <a:latin typeface="Times New Roman" pitchFamily="18" charset="0"/>
                <a:cs typeface="Times New Roman" pitchFamily="18" charset="0"/>
              </a:rPr>
              <a:t>“por sus estudios fundamentales de bioquímica sobre ácidos </a:t>
            </a:r>
            <a:r>
              <a:rPr lang="es-ES" sz="2400" b="1" dirty="0" err="1" smtClean="0">
                <a:solidFill>
                  <a:schemeClr val="bg1"/>
                </a:solidFill>
                <a:latin typeface="Times New Roman" pitchFamily="18" charset="0"/>
                <a:cs typeface="Times New Roman" pitchFamily="18" charset="0"/>
              </a:rPr>
              <a:t>nucleicos</a:t>
            </a:r>
            <a:r>
              <a:rPr lang="es-ES" sz="2400" b="1" dirty="0" smtClean="0">
                <a:solidFill>
                  <a:schemeClr val="bg1"/>
                </a:solidFill>
                <a:latin typeface="Times New Roman" pitchFamily="18" charset="0"/>
                <a:cs typeface="Times New Roman" pitchFamily="18" charset="0"/>
              </a:rPr>
              <a:t>,    en particular el ADN recombinante”</a:t>
            </a:r>
          </a:p>
          <a:p>
            <a:pPr algn="l"/>
            <a:r>
              <a:rPr lang="es-ES" sz="24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Moléculas de ADN recombinante:</a:t>
            </a:r>
            <a:r>
              <a:rPr lang="es-ES" sz="2400" b="1" dirty="0" smtClean="0">
                <a:solidFill>
                  <a:schemeClr val="bg1"/>
                </a:solidFill>
                <a:latin typeface="Times New Roman" pitchFamily="18" charset="0"/>
                <a:cs typeface="Times New Roman" pitchFamily="18" charset="0"/>
              </a:rPr>
              <a:t> Extremos cohesivos 	utilizando </a:t>
            </a:r>
            <a:r>
              <a:rPr lang="es-ES" sz="2400" b="1" dirty="0" err="1" smtClean="0">
                <a:solidFill>
                  <a:schemeClr val="bg1"/>
                </a:solidFill>
                <a:latin typeface="Times New Roman" pitchFamily="18" charset="0"/>
                <a:cs typeface="Times New Roman" pitchFamily="18" charset="0"/>
              </a:rPr>
              <a:t>nucleotidil</a:t>
            </a:r>
            <a:r>
              <a:rPr lang="es-ES" sz="2400" b="1" dirty="0" smtClean="0">
                <a:solidFill>
                  <a:schemeClr val="bg1"/>
                </a:solidFill>
                <a:latin typeface="Times New Roman" pitchFamily="18" charset="0"/>
                <a:cs typeface="Times New Roman" pitchFamily="18" charset="0"/>
              </a:rPr>
              <a:t> terminal </a:t>
            </a:r>
            <a:r>
              <a:rPr lang="es-ES" sz="2400" b="1" dirty="0" err="1" smtClean="0">
                <a:solidFill>
                  <a:schemeClr val="bg1"/>
                </a:solidFill>
                <a:latin typeface="Times New Roman" pitchFamily="18" charset="0"/>
                <a:cs typeface="Times New Roman" pitchFamily="18" charset="0"/>
              </a:rPr>
              <a:t>transferasas</a:t>
            </a:r>
            <a:r>
              <a:rPr lang="es-ES" sz="2400" b="1" dirty="0" smtClean="0">
                <a:solidFill>
                  <a:schemeClr val="bg1"/>
                </a:solidFill>
                <a:latin typeface="Times New Roman" pitchFamily="18" charset="0"/>
                <a:cs typeface="Times New Roman" pitchFamily="18" charset="0"/>
              </a:rPr>
              <a:t> (1972) </a:t>
            </a:r>
          </a:p>
          <a:p>
            <a:pPr algn="l"/>
            <a:r>
              <a:rPr lang="es-ES" sz="2400" b="1" dirty="0" smtClean="0">
                <a:solidFill>
                  <a:schemeClr val="bg1"/>
                </a:solidFill>
                <a:latin typeface="Times New Roman" pitchFamily="18" charset="0"/>
                <a:cs typeface="Times New Roman" pitchFamily="18" charset="0"/>
              </a:rPr>
              <a:t>	Manipulación genética y Bioética: Conferencia </a:t>
            </a:r>
            <a:r>
              <a:rPr lang="es-ES" sz="2400" b="1" dirty="0" err="1" smtClean="0">
                <a:solidFill>
                  <a:schemeClr val="bg1"/>
                </a:solidFill>
                <a:latin typeface="Times New Roman" pitchFamily="18" charset="0"/>
                <a:cs typeface="Times New Roman" pitchFamily="18" charset="0"/>
              </a:rPr>
              <a:t>Asilomar</a:t>
            </a:r>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Werner </a:t>
            </a:r>
            <a:r>
              <a:rPr lang="es-ES" sz="2400" b="1" dirty="0" err="1" smtClean="0">
                <a:solidFill>
                  <a:srgbClr val="FFFF00"/>
                </a:solidFill>
                <a:latin typeface="Times New Roman" pitchFamily="18" charset="0"/>
                <a:cs typeface="Times New Roman" pitchFamily="18" charset="0"/>
              </a:rPr>
              <a:t>Arber</a:t>
            </a:r>
            <a:r>
              <a:rPr lang="es-ES" sz="2400" b="1" dirty="0" smtClean="0">
                <a:solidFill>
                  <a:srgbClr val="FFFF00"/>
                </a:solidFill>
                <a:latin typeface="Times New Roman" pitchFamily="18" charset="0"/>
                <a:cs typeface="Times New Roman" pitchFamily="18" charset="0"/>
              </a:rPr>
              <a:t>, Hamilton O. Smith y Daniel </a:t>
            </a:r>
            <a:r>
              <a:rPr lang="es-ES" sz="2400" b="1" dirty="0" err="1" smtClean="0">
                <a:solidFill>
                  <a:srgbClr val="FFFF00"/>
                </a:solidFill>
                <a:latin typeface="Times New Roman" pitchFamily="18" charset="0"/>
                <a:cs typeface="Times New Roman" pitchFamily="18" charset="0"/>
              </a:rPr>
              <a:t>Nathans</a:t>
            </a:r>
            <a:r>
              <a:rPr lang="es-ES" sz="2400" b="1" dirty="0" smtClean="0">
                <a:solidFill>
                  <a:schemeClr val="bg1"/>
                </a:solidFill>
                <a:latin typeface="Times New Roman" pitchFamily="18" charset="0"/>
                <a:cs typeface="Times New Roman" pitchFamily="18" charset="0"/>
              </a:rPr>
              <a:t> recibieron  el Premio Nobel en Fisiología o Medicina 1978 “por su descubrimiento de las </a:t>
            </a:r>
            <a:r>
              <a:rPr lang="es-ES" sz="2400" b="1" dirty="0" err="1" smtClean="0">
                <a:solidFill>
                  <a:schemeClr val="bg1"/>
                </a:solidFill>
                <a:latin typeface="Times New Roman" pitchFamily="18" charset="0"/>
                <a:cs typeface="Times New Roman" pitchFamily="18" charset="0"/>
              </a:rPr>
              <a:t>endonucleasas</a:t>
            </a:r>
            <a:r>
              <a:rPr lang="es-ES" sz="2400" b="1" dirty="0" smtClean="0">
                <a:solidFill>
                  <a:schemeClr val="bg1"/>
                </a:solidFill>
                <a:latin typeface="Times New Roman" pitchFamily="18" charset="0"/>
                <a:cs typeface="Times New Roman" pitchFamily="18" charset="0"/>
              </a:rPr>
              <a:t> de restricción y su aplicación a problemas de genética molecular”</a:t>
            </a:r>
          </a:p>
          <a:p>
            <a:pPr algn="l"/>
            <a:r>
              <a:rPr lang="es-ES" sz="24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Moléculas de ADN recombinante:</a:t>
            </a:r>
            <a:r>
              <a:rPr lang="es-ES" sz="2400" b="1" dirty="0" smtClean="0">
                <a:solidFill>
                  <a:schemeClr val="bg1"/>
                </a:solidFill>
                <a:latin typeface="Times New Roman" pitchFamily="18" charset="0"/>
                <a:cs typeface="Times New Roman" pitchFamily="18" charset="0"/>
              </a:rPr>
              <a:t> Extremos cohesivos 	utilizando </a:t>
            </a:r>
            <a:r>
              <a:rPr lang="es-ES" sz="2400" b="1" dirty="0" err="1" smtClean="0">
                <a:solidFill>
                  <a:schemeClr val="bg1"/>
                </a:solidFill>
                <a:latin typeface="Times New Roman" pitchFamily="18" charset="0"/>
                <a:cs typeface="Times New Roman" pitchFamily="18" charset="0"/>
              </a:rPr>
              <a:t>endonucleasas</a:t>
            </a:r>
            <a:r>
              <a:rPr lang="es-ES" sz="2400" b="1" dirty="0" smtClean="0">
                <a:solidFill>
                  <a:schemeClr val="bg1"/>
                </a:solidFill>
                <a:latin typeface="Times New Roman" pitchFamily="18" charset="0"/>
                <a:cs typeface="Times New Roman" pitchFamily="18" charset="0"/>
              </a:rPr>
              <a:t> de restricción (1973)</a:t>
            </a:r>
            <a:endParaRPr lang="es-ES"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84976" cy="2664296"/>
          </a:xfrm>
          <a:solidFill>
            <a:srgbClr val="FF0000"/>
          </a:solidFill>
        </p:spPr>
        <p:txBody>
          <a:bodyPr>
            <a:normAutofit fontScale="90000"/>
          </a:bodyPr>
          <a:lstStyle/>
          <a:p>
            <a:pPr algn="l"/>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PAUL BERG (1972): MOLÉCULAS DE ADN RECOMBINANTE                   	    NUCLEOTIDIL TERMINAL TRANSFERASAS</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5’ --------- AAAA 3’                                 </a:t>
            </a:r>
            <a:r>
              <a:rPr lang="es-ES" sz="2400" b="1" dirty="0" smtClean="0">
                <a:solidFill>
                  <a:srgbClr val="00B050"/>
                </a:solidFill>
                <a:latin typeface="Times New Roman" pitchFamily="18" charset="0"/>
                <a:cs typeface="Times New Roman" pitchFamily="18" charset="0"/>
              </a:rPr>
              <a:t> </a:t>
            </a:r>
            <a:r>
              <a:rPr lang="es-ES" sz="2400" b="1" dirty="0" smtClean="0">
                <a:latin typeface="Times New Roman" pitchFamily="18" charset="0"/>
                <a:cs typeface="Times New Roman" pitchFamily="18" charset="0"/>
              </a:rPr>
              <a:t>5’ -------- TTTT 3’ </a:t>
            </a:r>
            <a:r>
              <a:rPr lang="es-ES" sz="2400" b="1" dirty="0" smtClean="0">
                <a:solidFill>
                  <a:srgbClr val="00B05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3’ AAAA ---------- 5’                                  </a:t>
            </a:r>
            <a:r>
              <a:rPr lang="es-ES" sz="2400" b="1" dirty="0" smtClean="0">
                <a:latin typeface="Times New Roman" pitchFamily="18" charset="0"/>
                <a:cs typeface="Times New Roman" pitchFamily="18" charset="0"/>
              </a:rPr>
              <a:t>3’ TTTT --------- 5’</a:t>
            </a:r>
            <a:r>
              <a:rPr lang="es-ES" sz="2400" b="1" dirty="0" smtClean="0">
                <a:solidFill>
                  <a:srgbClr val="00B050"/>
                </a:solidFill>
                <a:latin typeface="Times New Roman" pitchFamily="18" charset="0"/>
                <a:cs typeface="Times New Roman" pitchFamily="18" charset="0"/>
              </a:rPr>
              <a:t/>
            </a:r>
            <a:br>
              <a:rPr lang="es-ES" sz="2400" b="1" dirty="0" smtClean="0">
                <a:solidFill>
                  <a:srgbClr val="00B050"/>
                </a:solidFill>
                <a:latin typeface="Times New Roman" pitchFamily="18" charset="0"/>
                <a:cs typeface="Times New Roman" pitchFamily="18" charset="0"/>
              </a:rPr>
            </a:br>
            <a:r>
              <a:rPr lang="es-ES" sz="2400" b="1" dirty="0" smtClean="0">
                <a:solidFill>
                  <a:srgbClr val="00B050"/>
                </a:solidFill>
                <a:latin typeface="Times New Roman" pitchFamily="18" charset="0"/>
                <a:cs typeface="Times New Roman" pitchFamily="18" charset="0"/>
              </a:rPr>
              <a:t/>
            </a:r>
            <a:br>
              <a:rPr lang="es-ES" sz="2400" b="1" dirty="0" smtClean="0">
                <a:solidFill>
                  <a:srgbClr val="00B050"/>
                </a:solidFill>
                <a:latin typeface="Times New Roman" pitchFamily="18" charset="0"/>
                <a:cs typeface="Times New Roman" pitchFamily="18" charset="0"/>
              </a:rPr>
            </a:br>
            <a:r>
              <a:rPr lang="es-ES" sz="2400" b="1" dirty="0" smtClean="0">
                <a:solidFill>
                  <a:srgbClr val="00B05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5’ ---------AAAA</a:t>
            </a:r>
            <a:r>
              <a:rPr lang="es-ES" sz="2400" b="1" dirty="0" smtClean="0">
                <a:latin typeface="Times New Roman" pitchFamily="18" charset="0"/>
                <a:cs typeface="Times New Roman" pitchFamily="18" charset="0"/>
              </a:rPr>
              <a:t>---------TTTT 3’</a:t>
            </a:r>
            <a:r>
              <a:rPr lang="es-ES" sz="2400" b="1" dirty="0" smtClean="0">
                <a:solidFill>
                  <a:srgbClr val="00B050"/>
                </a:solidFill>
                <a:latin typeface="Times New Roman" pitchFamily="18" charset="0"/>
                <a:cs typeface="Times New Roman" pitchFamily="18" charset="0"/>
              </a:rPr>
              <a:t/>
            </a:r>
            <a:br>
              <a:rPr lang="es-ES" sz="2400" b="1" dirty="0" smtClean="0">
                <a:solidFill>
                  <a:srgbClr val="00B050"/>
                </a:solidFill>
                <a:latin typeface="Times New Roman" pitchFamily="18" charset="0"/>
                <a:cs typeface="Times New Roman" pitchFamily="18" charset="0"/>
              </a:rPr>
            </a:br>
            <a:r>
              <a:rPr lang="es-ES" sz="2400" b="1" dirty="0" smtClean="0">
                <a:solidFill>
                  <a:srgbClr val="00B05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3’ AAAA</a:t>
            </a:r>
            <a:r>
              <a:rPr lang="es-ES" sz="2400" b="1" dirty="0" smtClean="0">
                <a:solidFill>
                  <a:srgbClr val="00B05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a:t>
            </a:r>
            <a:r>
              <a:rPr lang="es-ES" sz="2400" b="1" dirty="0" smtClean="0">
                <a:latin typeface="Times New Roman" pitchFamily="18" charset="0"/>
                <a:cs typeface="Times New Roman" pitchFamily="18" charset="0"/>
              </a:rPr>
              <a:t>TTTT ---------5’</a:t>
            </a:r>
            <a:r>
              <a:rPr lang="es-ES" sz="2400" b="1" dirty="0" smtClean="0">
                <a:solidFill>
                  <a:schemeClr val="bg1"/>
                </a:solidFill>
                <a:latin typeface="Times New Roman" pitchFamily="18" charset="0"/>
                <a:cs typeface="Times New Roman" pitchFamily="18" charset="0"/>
              </a:rPr>
              <a:t/>
            </a:r>
            <a:br>
              <a:rPr lang="es-ES" sz="2400" b="1" dirty="0" smtClean="0">
                <a:solidFill>
                  <a:schemeClr val="bg1"/>
                </a:solidFill>
                <a:latin typeface="Times New Roman" pitchFamily="18" charset="0"/>
                <a:cs typeface="Times New Roman" pitchFamily="18" charset="0"/>
              </a:rPr>
            </a:br>
            <a:r>
              <a:rPr lang="es-ES" sz="2400" b="1" dirty="0" smtClean="0">
                <a:solidFill>
                  <a:schemeClr val="bg1"/>
                </a:solidFill>
                <a:latin typeface="Times New Roman" pitchFamily="18" charset="0"/>
                <a:cs typeface="Times New Roman" pitchFamily="18" charset="0"/>
              </a:rPr>
              <a:t/>
            </a:r>
            <a:br>
              <a:rPr lang="es-ES" sz="2400" b="1" dirty="0" smtClean="0">
                <a:solidFill>
                  <a:schemeClr val="bg1"/>
                </a:solidFill>
                <a:latin typeface="Times New Roman" pitchFamily="18" charset="0"/>
                <a:cs typeface="Times New Roman" pitchFamily="18" charset="0"/>
              </a:rPr>
            </a:br>
            <a:r>
              <a:rPr lang="es-ES" sz="2400" b="1" dirty="0" smtClean="0">
                <a:solidFill>
                  <a:schemeClr val="bg1"/>
                </a:solidFill>
                <a:latin typeface="Times New Roman" pitchFamily="18" charset="0"/>
                <a:cs typeface="Times New Roman" pitchFamily="18" charset="0"/>
              </a:rPr>
              <a:t/>
            </a:r>
            <a:br>
              <a:rPr lang="es-ES" sz="2400" b="1" dirty="0" smtClean="0">
                <a:solidFill>
                  <a:schemeClr val="bg1"/>
                </a:solidFill>
                <a:latin typeface="Times New Roman" pitchFamily="18" charset="0"/>
                <a:cs typeface="Times New Roman" pitchFamily="18" charset="0"/>
              </a:rPr>
            </a:br>
            <a:r>
              <a:rPr lang="es-ES" sz="2400" b="1" dirty="0" smtClean="0">
                <a:solidFill>
                  <a:schemeClr val="bg1"/>
                </a:solidFill>
                <a:latin typeface="Times New Roman" pitchFamily="18" charset="0"/>
                <a:cs typeface="Times New Roman" pitchFamily="18" charset="0"/>
              </a:rPr>
              <a:t/>
            </a:r>
            <a:br>
              <a:rPr lang="es-ES" sz="2400" b="1" dirty="0" smtClean="0">
                <a:solidFill>
                  <a:schemeClr val="bg1"/>
                </a:solidFill>
                <a:latin typeface="Times New Roman" pitchFamily="18" charset="0"/>
                <a:cs typeface="Times New Roman" pitchFamily="18" charset="0"/>
              </a:rPr>
            </a:br>
            <a:r>
              <a:rPr lang="es-ES" sz="2400" b="1" dirty="0" smtClean="0">
                <a:solidFill>
                  <a:schemeClr val="bg1"/>
                </a:solidFill>
                <a:latin typeface="Times New Roman" pitchFamily="18" charset="0"/>
                <a:cs typeface="Times New Roman" pitchFamily="18" charset="0"/>
              </a:rPr>
              <a:t/>
            </a:r>
            <a:br>
              <a:rPr lang="es-ES" sz="2400" b="1" dirty="0" smtClean="0">
                <a:solidFill>
                  <a:schemeClr val="bg1"/>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 </a:t>
            </a:r>
            <a:endParaRPr lang="es-ES" sz="2800" dirty="0">
              <a:solidFill>
                <a:srgbClr val="FFFF00"/>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l="22811" t="37998" r="59726" b="17270"/>
          <a:stretch>
            <a:fillRect/>
          </a:stretch>
        </p:blipFill>
        <p:spPr bwMode="auto">
          <a:xfrm>
            <a:off x="2973214" y="2897581"/>
            <a:ext cx="2750914" cy="3796262"/>
          </a:xfrm>
          <a:prstGeom prst="rect">
            <a:avLst/>
          </a:prstGeom>
          <a:noFill/>
          <a:ln w="9525">
            <a:noFill/>
            <a:miter lim="800000"/>
            <a:headEnd/>
            <a:tailEnd/>
          </a:ln>
        </p:spPr>
      </p:pic>
      <p:cxnSp>
        <p:nvCxnSpPr>
          <p:cNvPr id="20" name="19 Conector recto de flecha"/>
          <p:cNvCxnSpPr/>
          <p:nvPr/>
        </p:nvCxnSpPr>
        <p:spPr>
          <a:xfrm>
            <a:off x="3779912" y="1556792"/>
            <a:ext cx="0" cy="504056"/>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1"/>
            <a:ext cx="8568952"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ENDONUCLEASAS DE RESTRICCIÓN</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30698" t="32017" r="10716" b="7337"/>
          <a:stretch>
            <a:fillRect/>
          </a:stretch>
        </p:blipFill>
        <p:spPr bwMode="auto">
          <a:xfrm>
            <a:off x="4716016" y="1340768"/>
            <a:ext cx="4260887" cy="2376264"/>
          </a:xfrm>
          <a:prstGeom prst="rect">
            <a:avLst/>
          </a:prstGeom>
          <a:noFill/>
          <a:ln w="9525">
            <a:noFill/>
            <a:miter lim="800000"/>
            <a:headEnd/>
            <a:tailEnd/>
          </a:ln>
        </p:spPr>
      </p:pic>
      <p:pic>
        <p:nvPicPr>
          <p:cNvPr id="4098" name="Picture 2"/>
          <p:cNvPicPr>
            <a:picLocks noChangeAspect="1" noChangeArrowheads="1"/>
          </p:cNvPicPr>
          <p:nvPr/>
        </p:nvPicPr>
        <p:blipFill>
          <a:blip r:embed="rId3" cstate="print"/>
          <a:srcRect l="23938" t="46077" r="60852" b="21975"/>
          <a:stretch>
            <a:fillRect/>
          </a:stretch>
        </p:blipFill>
        <p:spPr bwMode="auto">
          <a:xfrm>
            <a:off x="323528" y="1340768"/>
            <a:ext cx="4355322" cy="49285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848872" cy="936103"/>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SECUENCIACIÓN DEL ADN</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539552" y="1196752"/>
            <a:ext cx="7920880" cy="5256584"/>
          </a:xfrm>
          <a:solidFill>
            <a:srgbClr val="002060"/>
          </a:solidFill>
        </p:spPr>
        <p:txBody>
          <a:bodyPr>
            <a:normAutofit/>
          </a:bodyPr>
          <a:lstStyle/>
          <a:p>
            <a:pPr algn="l"/>
            <a:endParaRPr lang="es-ES" sz="2400" b="1" dirty="0" smtClean="0">
              <a:solidFill>
                <a:srgbClr val="FFFF00"/>
              </a:solidFill>
              <a:latin typeface="Times New Roman" pitchFamily="18" charset="0"/>
              <a:cs typeface="Times New Roman" pitchFamily="18" charset="0"/>
            </a:endParaRPr>
          </a:p>
          <a:p>
            <a:pPr algn="l"/>
            <a:endParaRPr lang="es-ES" sz="2800" b="1" dirty="0" smtClean="0">
              <a:solidFill>
                <a:srgbClr val="FFFF00"/>
              </a:solidFill>
              <a:latin typeface="Times New Roman" pitchFamily="18" charset="0"/>
              <a:cs typeface="Times New Roman" pitchFamily="18" charset="0"/>
            </a:endParaRPr>
          </a:p>
          <a:p>
            <a:pPr algn="l"/>
            <a:endParaRPr lang="es-ES" sz="2800" b="1" dirty="0" smtClean="0">
              <a:solidFill>
                <a:srgbClr val="FFFF00"/>
              </a:solidFill>
              <a:latin typeface="Times New Roman" pitchFamily="18" charset="0"/>
              <a:cs typeface="Times New Roman" pitchFamily="18" charset="0"/>
            </a:endParaRPr>
          </a:p>
          <a:p>
            <a:pPr algn="l"/>
            <a:r>
              <a:rPr lang="es-ES" sz="2800" b="1" dirty="0" smtClean="0">
                <a:solidFill>
                  <a:schemeClr val="bg1"/>
                </a:solidFill>
                <a:latin typeface="Times New Roman" pitchFamily="18" charset="0"/>
                <a:cs typeface="Times New Roman" pitchFamily="18" charset="0"/>
              </a:rPr>
              <a:t>(1975, 1977): </a:t>
            </a:r>
            <a:r>
              <a:rPr lang="es-ES" sz="2800" b="1" dirty="0" smtClean="0">
                <a:solidFill>
                  <a:srgbClr val="FFFF00"/>
                </a:solidFill>
                <a:latin typeface="Times New Roman" pitchFamily="18" charset="0"/>
                <a:cs typeface="Times New Roman" pitchFamily="18" charset="0"/>
              </a:rPr>
              <a:t>Walter Gilbert y Frederick </a:t>
            </a:r>
            <a:r>
              <a:rPr lang="es-ES" sz="2800" b="1" dirty="0" err="1" smtClean="0">
                <a:solidFill>
                  <a:srgbClr val="FFFF00"/>
                </a:solidFill>
                <a:latin typeface="Times New Roman" pitchFamily="18" charset="0"/>
                <a:cs typeface="Times New Roman" pitchFamily="18" charset="0"/>
              </a:rPr>
              <a:t>Sanger</a:t>
            </a:r>
            <a:r>
              <a:rPr lang="es-ES" sz="2800" b="1" dirty="0" smtClean="0">
                <a:solidFill>
                  <a:schemeClr val="bg1"/>
                </a:solidFill>
                <a:latin typeface="Times New Roman" pitchFamily="18" charset="0"/>
                <a:cs typeface="Times New Roman" pitchFamily="18" charset="0"/>
              </a:rPr>
              <a:t> recibieron el  Premio Nobel en Química 1980   “por sus contribuciones a la determinación de     las secuencias de bases en los ácidos </a:t>
            </a:r>
            <a:r>
              <a:rPr lang="es-ES" sz="2800" b="1" dirty="0" err="1" smtClean="0">
                <a:solidFill>
                  <a:schemeClr val="bg1"/>
                </a:solidFill>
                <a:latin typeface="Times New Roman" pitchFamily="18" charset="0"/>
                <a:cs typeface="Times New Roman" pitchFamily="18" charset="0"/>
              </a:rPr>
              <a:t>nucleicos</a:t>
            </a:r>
            <a:r>
              <a:rPr lang="es-ES" sz="2800" b="1" dirty="0" smtClean="0">
                <a:solidFill>
                  <a:schemeClr val="bg1"/>
                </a:solidFill>
                <a:latin typeface="Times New Roman" pitchFamily="18" charset="0"/>
                <a:cs typeface="Times New Roman" pitchFamily="18" charset="0"/>
              </a:rPr>
              <a:t>”</a:t>
            </a:r>
          </a:p>
          <a:p>
            <a:pPr algn="l"/>
            <a:endParaRPr lang="es-ES" sz="3800" b="1" dirty="0" smtClean="0">
              <a:solidFill>
                <a:schemeClr val="bg1"/>
              </a:solidFill>
              <a:latin typeface="Times New Roman" pitchFamily="18" charset="0"/>
              <a:cs typeface="Times New Roman" pitchFamily="18" charset="0"/>
            </a:endParaRPr>
          </a:p>
          <a:p>
            <a:pPr lvl="0" algn="l"/>
            <a:endParaRPr lang="es-ES" sz="3800" b="1" dirty="0" smtClean="0">
              <a:solidFill>
                <a:srgbClr val="FFFF00"/>
              </a:solidFill>
              <a:latin typeface="Times New Roman" pitchFamily="18" charset="0"/>
              <a:cs typeface="Times New Roman" pitchFamily="18" charset="0"/>
            </a:endParaRPr>
          </a:p>
          <a:p>
            <a:pPr algn="l"/>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95288" y="609600"/>
            <a:ext cx="8353425" cy="1143000"/>
          </a:xfrm>
          <a:solidFill>
            <a:srgbClr val="FF3300"/>
          </a:solidFill>
        </p:spPr>
        <p:txBody>
          <a:bodyPr/>
          <a:lstStyle/>
          <a:p>
            <a:pPr eaLnBrk="1" hangingPunct="1"/>
            <a:r>
              <a:rPr lang="es-ES" sz="3600" b="1" dirty="0" smtClean="0">
                <a:solidFill>
                  <a:srgbClr val="FFFF00"/>
                </a:solidFill>
                <a:latin typeface="Times New Roman" pitchFamily="18" charset="0"/>
                <a:cs typeface="Times New Roman" pitchFamily="18" charset="0"/>
              </a:rPr>
              <a:t>GENÓMICA</a:t>
            </a:r>
          </a:p>
        </p:txBody>
      </p:sp>
      <p:sp>
        <p:nvSpPr>
          <p:cNvPr id="3075" name="Rectangle 3"/>
          <p:cNvSpPr>
            <a:spLocks noGrp="1" noChangeArrowheads="1"/>
          </p:cNvSpPr>
          <p:nvPr>
            <p:ph type="body" idx="1"/>
          </p:nvPr>
        </p:nvSpPr>
        <p:spPr>
          <a:xfrm>
            <a:off x="395288" y="1981200"/>
            <a:ext cx="8353425" cy="4114800"/>
          </a:xfrm>
          <a:solidFill>
            <a:srgbClr val="002060"/>
          </a:solidFill>
        </p:spPr>
        <p:txBody>
          <a:bodyPr/>
          <a:lstStyle/>
          <a:p>
            <a:pPr eaLnBrk="1" hangingPunct="1">
              <a:buFontTx/>
              <a:buNone/>
            </a:pPr>
            <a:r>
              <a:rPr lang="es-ES_tradnl" b="1" dirty="0" smtClean="0">
                <a:solidFill>
                  <a:schemeClr val="bg1"/>
                </a:solidFill>
              </a:rPr>
              <a:t>	</a:t>
            </a:r>
            <a:r>
              <a:rPr lang="es-ES_tradnl" sz="2800" b="1" dirty="0" smtClean="0">
                <a:solidFill>
                  <a:srgbClr val="FFFF00"/>
                </a:solidFill>
                <a:latin typeface="Times New Roman" pitchFamily="18" charset="0"/>
                <a:cs typeface="Times New Roman" pitchFamily="18" charset="0"/>
              </a:rPr>
              <a:t>HIPÓTESIS DE LA SECUENCIA (</a:t>
            </a:r>
            <a:r>
              <a:rPr lang="es-ES_tradnl" sz="2800" b="1" dirty="0" err="1" smtClean="0">
                <a:solidFill>
                  <a:srgbClr val="FFFF00"/>
                </a:solidFill>
                <a:latin typeface="Times New Roman" pitchFamily="18" charset="0"/>
                <a:cs typeface="Times New Roman" pitchFamily="18" charset="0"/>
              </a:rPr>
              <a:t>Crick</a:t>
            </a:r>
            <a:r>
              <a:rPr lang="es-ES_tradnl" sz="2800" b="1" dirty="0" smtClean="0">
                <a:solidFill>
                  <a:srgbClr val="FFFF00"/>
                </a:solidFill>
                <a:latin typeface="Times New Roman" pitchFamily="18" charset="0"/>
                <a:cs typeface="Times New Roman" pitchFamily="18" charset="0"/>
              </a:rPr>
              <a:t>, 1958)</a:t>
            </a:r>
          </a:p>
          <a:p>
            <a:pPr eaLnBrk="1" hangingPunct="1">
              <a:buFontTx/>
              <a:buNone/>
            </a:pPr>
            <a:r>
              <a:rPr lang="es-ES_tradnl" b="1" dirty="0" smtClean="0">
                <a:solidFill>
                  <a:schemeClr val="bg1"/>
                </a:solidFill>
                <a:latin typeface="Times New Roman" pitchFamily="18" charset="0"/>
                <a:cs typeface="Times New Roman" pitchFamily="18" charset="0"/>
              </a:rPr>
              <a:t>	La ordenación secuencial de las bases nitrogenadas (A, T, G, C) que componen el ADN determina la secuencia de aminoácidos de la proteína que tal gen codifica y, por tanto, su especificidad funcional</a:t>
            </a:r>
            <a:endParaRPr lang="es-E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23850" y="188913"/>
            <a:ext cx="8569325" cy="863600"/>
          </a:xfrm>
          <a:solidFill>
            <a:srgbClr val="FF3300"/>
          </a:solidFill>
        </p:spPr>
        <p:txBody>
          <a:bodyPr>
            <a:normAutofit fontScale="90000"/>
          </a:bodyPr>
          <a:lstStyle/>
          <a:p>
            <a:pPr eaLnBrk="1" hangingPunct="1"/>
            <a:r>
              <a:rPr lang="es-ES" sz="2800" b="1" dirty="0" smtClean="0">
                <a:solidFill>
                  <a:srgbClr val="FFFF00"/>
                </a:solidFill>
                <a:latin typeface="Times New Roman" pitchFamily="18" charset="0"/>
                <a:cs typeface="Times New Roman" pitchFamily="18" charset="0"/>
              </a:rPr>
              <a:t>EL DOGMA CENTRAL  DE LA BIOLOGÍA MOLECULAR</a:t>
            </a:r>
          </a:p>
        </p:txBody>
      </p:sp>
      <p:sp>
        <p:nvSpPr>
          <p:cNvPr id="4099" name="Rectangle 3"/>
          <p:cNvSpPr>
            <a:spLocks noGrp="1" noChangeArrowheads="1"/>
          </p:cNvSpPr>
          <p:nvPr>
            <p:ph type="body" idx="1"/>
          </p:nvPr>
        </p:nvSpPr>
        <p:spPr>
          <a:xfrm>
            <a:off x="323850" y="1196975"/>
            <a:ext cx="8569325" cy="5327650"/>
          </a:xfrm>
          <a:solidFill>
            <a:srgbClr val="002060"/>
          </a:solidFill>
          <a:ln>
            <a:solidFill>
              <a:schemeClr val="bg1"/>
            </a:solidFill>
          </a:ln>
        </p:spPr>
        <p:txBody>
          <a:bodyPr/>
          <a:lstStyle/>
          <a:p>
            <a:pPr eaLnBrk="1" hangingPunct="1">
              <a:buFontTx/>
              <a:buNone/>
            </a:pPr>
            <a:r>
              <a:rPr lang="es-ES" b="1" dirty="0" smtClean="0">
                <a:solidFill>
                  <a:srgbClr val="FFFF00"/>
                </a:solidFill>
                <a:latin typeface="Times New Roman" pitchFamily="18" charset="0"/>
                <a:cs typeface="Times New Roman" pitchFamily="18" charset="0"/>
              </a:rPr>
              <a:t>ADN                                   </a:t>
            </a:r>
            <a:r>
              <a:rPr lang="es-ES" sz="2400" b="1" dirty="0" smtClean="0">
                <a:solidFill>
                  <a:srgbClr val="FFFF00"/>
                </a:solidFill>
                <a:latin typeface="Times New Roman" pitchFamily="18" charset="0"/>
                <a:cs typeface="Times New Roman" pitchFamily="18" charset="0"/>
              </a:rPr>
              <a:t>hélice codificadora</a:t>
            </a:r>
            <a:r>
              <a:rPr lang="es-ES" b="1" dirty="0" smtClean="0">
                <a:solidFill>
                  <a:srgbClr val="FFFF00"/>
                </a:solidFill>
                <a:latin typeface="Times New Roman" pitchFamily="18" charset="0"/>
                <a:cs typeface="Times New Roman" pitchFamily="18" charset="0"/>
              </a:rPr>
              <a:t>  	       	                                    	                                   </a:t>
            </a:r>
            <a:r>
              <a:rPr lang="es-ES" sz="2000" b="1" dirty="0" smtClean="0">
                <a:solidFill>
                  <a:srgbClr val="FFFF00"/>
                </a:solidFill>
                <a:latin typeface="Times New Roman" pitchFamily="18" charset="0"/>
                <a:cs typeface="Times New Roman" pitchFamily="18" charset="0"/>
              </a:rPr>
              <a:t>(secuencia de bases nitrogenadas)</a:t>
            </a:r>
          </a:p>
          <a:p>
            <a:pPr eaLnBrk="1" hangingPunct="1">
              <a:buFontTx/>
              <a:buNone/>
            </a:pPr>
            <a:r>
              <a:rPr lang="es-ES" sz="2400" b="1" dirty="0" smtClean="0">
                <a:solidFill>
                  <a:srgbClr val="FFFF00"/>
                </a:solidFill>
                <a:latin typeface="Times New Roman" pitchFamily="18" charset="0"/>
                <a:cs typeface="Times New Roman" pitchFamily="18" charset="0"/>
              </a:rPr>
              <a:t>       </a:t>
            </a:r>
            <a:r>
              <a:rPr lang="es-ES" sz="2400" b="1" dirty="0" smtClean="0">
                <a:solidFill>
                  <a:srgbClr val="FF3300"/>
                </a:solidFill>
                <a:latin typeface="Times New Roman" pitchFamily="18" charset="0"/>
                <a:cs typeface="Times New Roman" pitchFamily="18" charset="0"/>
              </a:rPr>
              <a:t>transcripción</a:t>
            </a:r>
          </a:p>
          <a:p>
            <a:pPr eaLnBrk="1" hangingPunct="1">
              <a:buFontTx/>
              <a:buNone/>
            </a:pPr>
            <a:endParaRPr lang="es-ES" b="1" dirty="0" smtClean="0">
              <a:solidFill>
                <a:srgbClr val="FF3300"/>
              </a:solidFill>
              <a:latin typeface="Times New Roman" pitchFamily="18" charset="0"/>
              <a:cs typeface="Times New Roman" pitchFamily="18" charset="0"/>
            </a:endParaRPr>
          </a:p>
          <a:p>
            <a:pPr eaLnBrk="1" hangingPunct="1">
              <a:buFontTx/>
              <a:buNone/>
            </a:pPr>
            <a:r>
              <a:rPr lang="es-ES" b="1" dirty="0" err="1" smtClean="0">
                <a:solidFill>
                  <a:srgbClr val="FFFF00"/>
                </a:solidFill>
                <a:latin typeface="Times New Roman" pitchFamily="18" charset="0"/>
                <a:cs typeface="Times New Roman" pitchFamily="18" charset="0"/>
              </a:rPr>
              <a:t>ARNm</a:t>
            </a:r>
            <a:r>
              <a:rPr lang="es-ES" b="1" dirty="0" smtClean="0">
                <a:solidFill>
                  <a:srgbClr val="FFFF00"/>
                </a:solidFill>
                <a:latin typeface="Times New Roman" pitchFamily="18" charset="0"/>
                <a:cs typeface="Times New Roman" pitchFamily="18" charset="0"/>
              </a:rPr>
              <a:t>                                </a:t>
            </a:r>
            <a:r>
              <a:rPr lang="es-ES" sz="2000" b="1" dirty="0" smtClean="0">
                <a:solidFill>
                  <a:srgbClr val="FFFF00"/>
                </a:solidFill>
                <a:latin typeface="Times New Roman" pitchFamily="18" charset="0"/>
                <a:cs typeface="Times New Roman" pitchFamily="18" charset="0"/>
              </a:rPr>
              <a:t>(secuencia de bases nitrogenadas)</a:t>
            </a:r>
            <a:endParaRPr lang="es-ES" b="1" dirty="0" smtClean="0">
              <a:solidFill>
                <a:srgbClr val="FFFF00"/>
              </a:solidFill>
              <a:latin typeface="Times New Roman" pitchFamily="18" charset="0"/>
              <a:cs typeface="Times New Roman" pitchFamily="18" charset="0"/>
            </a:endParaRPr>
          </a:p>
          <a:p>
            <a:pPr eaLnBrk="1" hangingPunct="1">
              <a:buFontTx/>
              <a:buNone/>
            </a:pPr>
            <a:r>
              <a:rPr lang="es-ES" sz="2400" b="1" dirty="0" smtClean="0">
                <a:solidFill>
                  <a:srgbClr val="FFFF00"/>
                </a:solidFill>
                <a:latin typeface="Times New Roman" pitchFamily="18" charset="0"/>
                <a:cs typeface="Times New Roman" pitchFamily="18" charset="0"/>
              </a:rPr>
              <a:t>                                                                                                                            	</a:t>
            </a:r>
            <a:r>
              <a:rPr lang="es-ES" sz="2400" b="1" dirty="0" smtClean="0">
                <a:solidFill>
                  <a:srgbClr val="FF3300"/>
                </a:solidFill>
                <a:latin typeface="Times New Roman" pitchFamily="18" charset="0"/>
                <a:cs typeface="Times New Roman" pitchFamily="18" charset="0"/>
              </a:rPr>
              <a:t>traducción</a:t>
            </a:r>
          </a:p>
          <a:p>
            <a:pPr eaLnBrk="1" hangingPunct="1">
              <a:buFontTx/>
              <a:buNone/>
            </a:pPr>
            <a:endParaRPr lang="es-ES" b="1" dirty="0" smtClean="0">
              <a:solidFill>
                <a:srgbClr val="FF3300"/>
              </a:solidFill>
              <a:latin typeface="Times New Roman" pitchFamily="18" charset="0"/>
              <a:cs typeface="Times New Roman" pitchFamily="18" charset="0"/>
            </a:endParaRPr>
          </a:p>
          <a:p>
            <a:pPr eaLnBrk="1" hangingPunct="1">
              <a:buFontTx/>
              <a:buNone/>
            </a:pPr>
            <a:r>
              <a:rPr lang="es-ES" b="1" dirty="0" smtClean="0">
                <a:solidFill>
                  <a:srgbClr val="FFFF00"/>
                </a:solidFill>
                <a:latin typeface="Times New Roman" pitchFamily="18" charset="0"/>
                <a:cs typeface="Times New Roman" pitchFamily="18" charset="0"/>
              </a:rPr>
              <a:t>PROTEÍNA  </a:t>
            </a:r>
            <a:r>
              <a:rPr lang="es-ES" b="1" dirty="0" err="1" smtClean="0">
                <a:solidFill>
                  <a:schemeClr val="bg1"/>
                </a:solidFill>
                <a:latin typeface="Times New Roman" pitchFamily="18" charset="0"/>
                <a:cs typeface="Times New Roman" pitchFamily="18" charset="0"/>
              </a:rPr>
              <a:t>oooooooo</a:t>
            </a:r>
            <a:r>
              <a:rPr lang="es-ES" b="1" dirty="0" smtClean="0">
                <a:solidFill>
                  <a:srgbClr val="FFFF00"/>
                </a:solidFill>
                <a:latin typeface="Times New Roman" pitchFamily="18" charset="0"/>
                <a:cs typeface="Times New Roman" pitchFamily="18" charset="0"/>
              </a:rPr>
              <a:t>      </a:t>
            </a:r>
            <a:r>
              <a:rPr lang="es-ES" sz="2000" b="1" dirty="0" smtClean="0">
                <a:solidFill>
                  <a:srgbClr val="FFFF00"/>
                </a:solidFill>
                <a:latin typeface="Times New Roman" pitchFamily="18" charset="0"/>
                <a:cs typeface="Times New Roman" pitchFamily="18" charset="0"/>
              </a:rPr>
              <a:t>(secuencia de aminoácidos)</a:t>
            </a:r>
          </a:p>
          <a:p>
            <a:pPr eaLnBrk="1" hangingPunct="1">
              <a:buFontTx/>
              <a:buNone/>
            </a:pPr>
            <a:r>
              <a:rPr lang="es-ES" sz="2000" b="1" dirty="0" smtClean="0">
                <a:solidFill>
                  <a:srgbClr val="FFFF00"/>
                </a:solidFill>
                <a:latin typeface="Times New Roman" pitchFamily="18" charset="0"/>
                <a:cs typeface="Times New Roman" pitchFamily="18" charset="0"/>
              </a:rPr>
              <a:t>                                                                    especificidad funcional de la proteína     </a:t>
            </a:r>
            <a:r>
              <a:rPr lang="es-ES" sz="2000" b="1" dirty="0" smtClean="0">
                <a:solidFill>
                  <a:srgbClr val="FFFF00"/>
                </a:solidFill>
              </a:rPr>
              <a:t>                                                        </a:t>
            </a:r>
          </a:p>
          <a:p>
            <a:pPr eaLnBrk="1" hangingPunct="1">
              <a:buFontTx/>
              <a:buNone/>
            </a:pPr>
            <a:endParaRPr lang="es-ES" b="1" dirty="0" smtClean="0">
              <a:solidFill>
                <a:srgbClr val="FFFF00"/>
              </a:solidFill>
            </a:endParaRPr>
          </a:p>
          <a:p>
            <a:pPr eaLnBrk="1" hangingPunct="1">
              <a:buFontTx/>
              <a:buNone/>
            </a:pPr>
            <a:endParaRPr lang="es-ES" dirty="0" smtClean="0"/>
          </a:p>
        </p:txBody>
      </p:sp>
      <p:sp>
        <p:nvSpPr>
          <p:cNvPr id="4100" name="Line 4"/>
          <p:cNvSpPr>
            <a:spLocks noChangeShapeType="1"/>
          </p:cNvSpPr>
          <p:nvPr/>
        </p:nvSpPr>
        <p:spPr bwMode="auto">
          <a:xfrm>
            <a:off x="2124075" y="1341438"/>
            <a:ext cx="935038" cy="0"/>
          </a:xfrm>
          <a:prstGeom prst="line">
            <a:avLst/>
          </a:prstGeom>
          <a:noFill/>
          <a:ln w="9525">
            <a:solidFill>
              <a:schemeClr val="bg1"/>
            </a:solidFill>
            <a:round/>
            <a:headEnd/>
            <a:tailEnd/>
          </a:ln>
        </p:spPr>
        <p:txBody>
          <a:bodyPr/>
          <a:lstStyle/>
          <a:p>
            <a:endParaRPr lang="es-ES"/>
          </a:p>
        </p:txBody>
      </p:sp>
      <p:sp>
        <p:nvSpPr>
          <p:cNvPr id="4101" name="Line 5"/>
          <p:cNvSpPr>
            <a:spLocks noChangeShapeType="1"/>
          </p:cNvSpPr>
          <p:nvPr/>
        </p:nvSpPr>
        <p:spPr bwMode="auto">
          <a:xfrm>
            <a:off x="3059113" y="1341438"/>
            <a:ext cx="1512887" cy="0"/>
          </a:xfrm>
          <a:prstGeom prst="line">
            <a:avLst/>
          </a:prstGeom>
          <a:noFill/>
          <a:ln w="9525">
            <a:solidFill>
              <a:schemeClr val="bg1"/>
            </a:solidFill>
            <a:round/>
            <a:headEnd/>
            <a:tailEnd/>
          </a:ln>
        </p:spPr>
        <p:txBody>
          <a:bodyPr/>
          <a:lstStyle/>
          <a:p>
            <a:endParaRPr lang="es-ES"/>
          </a:p>
        </p:txBody>
      </p:sp>
      <p:sp>
        <p:nvSpPr>
          <p:cNvPr id="4102" name="Line 6"/>
          <p:cNvSpPr>
            <a:spLocks noChangeShapeType="1"/>
          </p:cNvSpPr>
          <p:nvPr/>
        </p:nvSpPr>
        <p:spPr bwMode="auto">
          <a:xfrm>
            <a:off x="2124075" y="1628775"/>
            <a:ext cx="2447925" cy="0"/>
          </a:xfrm>
          <a:prstGeom prst="line">
            <a:avLst/>
          </a:prstGeom>
          <a:noFill/>
          <a:ln w="9525">
            <a:solidFill>
              <a:schemeClr val="bg1"/>
            </a:solidFill>
            <a:round/>
            <a:headEnd/>
            <a:tailEnd/>
          </a:ln>
        </p:spPr>
        <p:txBody>
          <a:bodyPr/>
          <a:lstStyle/>
          <a:p>
            <a:endParaRPr lang="es-ES"/>
          </a:p>
        </p:txBody>
      </p:sp>
      <p:sp>
        <p:nvSpPr>
          <p:cNvPr id="4103" name="Line 7"/>
          <p:cNvSpPr>
            <a:spLocks noChangeShapeType="1"/>
          </p:cNvSpPr>
          <p:nvPr/>
        </p:nvSpPr>
        <p:spPr bwMode="auto">
          <a:xfrm>
            <a:off x="2268538" y="3789363"/>
            <a:ext cx="2303462" cy="0"/>
          </a:xfrm>
          <a:prstGeom prst="line">
            <a:avLst/>
          </a:prstGeom>
          <a:noFill/>
          <a:ln w="9525">
            <a:solidFill>
              <a:schemeClr val="bg1"/>
            </a:solidFill>
            <a:round/>
            <a:headEnd/>
            <a:tailEnd/>
          </a:ln>
        </p:spPr>
        <p:txBody>
          <a:bodyPr/>
          <a:lstStyle/>
          <a:p>
            <a:endParaRPr lang="es-ES"/>
          </a:p>
        </p:txBody>
      </p:sp>
      <p:sp>
        <p:nvSpPr>
          <p:cNvPr id="4104" name="Line 8"/>
          <p:cNvSpPr>
            <a:spLocks noChangeShapeType="1"/>
          </p:cNvSpPr>
          <p:nvPr/>
        </p:nvSpPr>
        <p:spPr bwMode="auto">
          <a:xfrm>
            <a:off x="3348038" y="3860800"/>
            <a:ext cx="0" cy="1511300"/>
          </a:xfrm>
          <a:prstGeom prst="line">
            <a:avLst/>
          </a:prstGeom>
          <a:noFill/>
          <a:ln w="9525">
            <a:solidFill>
              <a:schemeClr val="bg1"/>
            </a:solidFill>
            <a:round/>
            <a:headEnd/>
            <a:tailEnd type="triangle" w="med" len="med"/>
          </a:ln>
        </p:spPr>
        <p:txBody>
          <a:bodyPr/>
          <a:lstStyle/>
          <a:p>
            <a:endParaRPr lang="es-ES"/>
          </a:p>
        </p:txBody>
      </p:sp>
      <p:sp>
        <p:nvSpPr>
          <p:cNvPr id="4105" name="Line 9"/>
          <p:cNvSpPr>
            <a:spLocks noChangeShapeType="1"/>
          </p:cNvSpPr>
          <p:nvPr/>
        </p:nvSpPr>
        <p:spPr bwMode="auto">
          <a:xfrm>
            <a:off x="3348038" y="1700213"/>
            <a:ext cx="0" cy="1944687"/>
          </a:xfrm>
          <a:prstGeom prst="line">
            <a:avLst/>
          </a:prstGeom>
          <a:noFill/>
          <a:ln w="9525">
            <a:solidFill>
              <a:schemeClr val="bg1"/>
            </a:solidFill>
            <a:round/>
            <a:headEnd/>
            <a:tailEnd type="triangle" w="med" len="med"/>
          </a:ln>
        </p:spPr>
        <p:txBody>
          <a:bodyPr/>
          <a:lstStyle/>
          <a:p>
            <a:endParaRPr lang="es-E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hidden="1"/>
          <p:cNvSpPr>
            <a:spLocks noGrp="1" noChangeArrowheads="1"/>
          </p:cNvSpPr>
          <p:nvPr>
            <p:ph type="title"/>
          </p:nvPr>
        </p:nvSpPr>
        <p:spPr/>
        <p:txBody>
          <a:bodyPr/>
          <a:lstStyle/>
          <a:p>
            <a:pPr eaLnBrk="1" hangingPunct="1"/>
            <a:endParaRPr lang="es-ES" smtClean="0"/>
          </a:p>
        </p:txBody>
      </p:sp>
      <p:sp>
        <p:nvSpPr>
          <p:cNvPr id="7171" name="Rectangle 3" descr="19-2771"/>
          <p:cNvSpPr>
            <a:spLocks noGrp="1" noChangeAspect="1" noChangeArrowheads="1"/>
          </p:cNvSpPr>
          <p:nvPr isPhoto="1"/>
        </p:nvSpPr>
        <p:spPr bwMode="auto">
          <a:xfrm>
            <a:off x="2640013" y="685800"/>
            <a:ext cx="3863975" cy="5486400"/>
          </a:xfrm>
          <a:prstGeom prst="rect">
            <a:avLst/>
          </a:prstGeom>
          <a:blipFill dpi="0" rotWithShape="1">
            <a:blip r:embed="rId2" cstate="print"/>
            <a:srcRect/>
            <a:stretch>
              <a:fillRect/>
            </a:stretch>
          </a:blipFill>
          <a:ln w="76200">
            <a:solidFill>
              <a:schemeClr val="tx1"/>
            </a:solidFill>
            <a:miter lim="800000"/>
            <a:headEnd/>
            <a:tailEnd/>
          </a:ln>
        </p:spPr>
        <p:txBody>
          <a:bodyPr/>
          <a:lstStyle/>
          <a:p>
            <a:endParaRPr lang="es-E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hidden="1"/>
          <p:cNvSpPr>
            <a:spLocks noGrp="1" noChangeArrowheads="1"/>
          </p:cNvSpPr>
          <p:nvPr>
            <p:ph type="title"/>
          </p:nvPr>
        </p:nvSpPr>
        <p:spPr/>
        <p:txBody>
          <a:bodyPr/>
          <a:lstStyle/>
          <a:p>
            <a:pPr eaLnBrk="1" hangingPunct="1"/>
            <a:endParaRPr lang="es-ES" smtClean="0"/>
          </a:p>
        </p:txBody>
      </p:sp>
      <p:sp>
        <p:nvSpPr>
          <p:cNvPr id="8195" name="Rectangle 3" descr="02-2612"/>
          <p:cNvSpPr>
            <a:spLocks noGrp="1" noChangeAspect="1" noChangeArrowheads="1"/>
          </p:cNvSpPr>
          <p:nvPr isPhoto="1"/>
        </p:nvSpPr>
        <p:spPr bwMode="auto">
          <a:xfrm>
            <a:off x="2378075" y="685800"/>
            <a:ext cx="4387850" cy="5486400"/>
          </a:xfrm>
          <a:prstGeom prst="rect">
            <a:avLst/>
          </a:prstGeom>
          <a:blipFill dpi="0" rotWithShape="1">
            <a:blip r:embed="rId2" cstate="print"/>
            <a:srcRect/>
            <a:stretch>
              <a:fillRect/>
            </a:stretch>
          </a:blipFill>
          <a:ln w="76200">
            <a:solidFill>
              <a:schemeClr val="tx1"/>
            </a:solidFill>
            <a:miter lim="800000"/>
            <a:headEnd/>
            <a:tailEnd/>
          </a:ln>
        </p:spPr>
        <p:txBody>
          <a:bodyPr/>
          <a:lstStyle/>
          <a:p>
            <a:endParaRPr lang="es-E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hidden="1"/>
          <p:cNvSpPr>
            <a:spLocks noGrp="1" noChangeArrowheads="1"/>
          </p:cNvSpPr>
          <p:nvPr>
            <p:ph type="title"/>
          </p:nvPr>
        </p:nvSpPr>
        <p:spPr/>
        <p:txBody>
          <a:bodyPr/>
          <a:lstStyle/>
          <a:p>
            <a:pPr eaLnBrk="1" hangingPunct="1"/>
            <a:endParaRPr lang="es-ES" smtClean="0"/>
          </a:p>
        </p:txBody>
      </p:sp>
      <p:sp>
        <p:nvSpPr>
          <p:cNvPr id="9219" name="Rectangle 3" descr="18-3018"/>
          <p:cNvSpPr>
            <a:spLocks noGrp="1" noChangeAspect="1" noChangeArrowheads="1"/>
          </p:cNvSpPr>
          <p:nvPr isPhoto="1"/>
        </p:nvSpPr>
        <p:spPr bwMode="auto">
          <a:xfrm>
            <a:off x="245306" y="908720"/>
            <a:ext cx="8656112" cy="5040559"/>
          </a:xfrm>
          <a:prstGeom prst="rect">
            <a:avLst/>
          </a:prstGeom>
          <a:blipFill dpi="0" rotWithShape="1">
            <a:blip r:embed="rId2" cstate="print"/>
            <a:srcRect/>
            <a:stretch>
              <a:fillRect/>
            </a:stretch>
          </a:blipFill>
          <a:ln w="76200">
            <a:solidFill>
              <a:schemeClr val="tx1"/>
            </a:solidFill>
            <a:miter lim="800000"/>
            <a:headEnd/>
            <a:tailEnd/>
          </a:ln>
        </p:spPr>
        <p:txBody>
          <a:bodyPr/>
          <a:lstStyle/>
          <a:p>
            <a:endParaRPr lang="es-E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9750" y="188912"/>
            <a:ext cx="8280400" cy="935831"/>
          </a:xfrm>
          <a:solidFill>
            <a:srgbClr val="FF3300"/>
          </a:solidFill>
        </p:spPr>
        <p:txBody>
          <a:bodyPr>
            <a:normAutofit fontScale="90000"/>
          </a:bodyPr>
          <a:lstStyle/>
          <a:p>
            <a:pPr eaLnBrk="1" hangingPunct="1"/>
            <a:r>
              <a:rPr lang="es-ES" sz="3200" b="1" dirty="0" smtClean="0">
                <a:solidFill>
                  <a:srgbClr val="FFFF00"/>
                </a:solidFill>
                <a:latin typeface="Times New Roman" pitchFamily="18" charset="0"/>
                <a:cs typeface="Times New Roman" pitchFamily="18" charset="0"/>
              </a:rPr>
              <a:t>TÉCNICAS DE SECUENCIACIÓN DEL ADN</a:t>
            </a:r>
          </a:p>
        </p:txBody>
      </p:sp>
      <p:sp>
        <p:nvSpPr>
          <p:cNvPr id="10243" name="Rectangle 3"/>
          <p:cNvSpPr>
            <a:spLocks noGrp="1" noChangeArrowheads="1"/>
          </p:cNvSpPr>
          <p:nvPr>
            <p:ph type="body" idx="1"/>
          </p:nvPr>
        </p:nvSpPr>
        <p:spPr>
          <a:xfrm>
            <a:off x="539750" y="1268760"/>
            <a:ext cx="8280400" cy="5400328"/>
          </a:xfrm>
          <a:solidFill>
            <a:srgbClr val="002060"/>
          </a:solidFill>
        </p:spPr>
        <p:txBody>
          <a:bodyPr>
            <a:normAutofit/>
          </a:bodyPr>
          <a:lstStyle/>
          <a:p>
            <a:pPr algn="ctr" eaLnBrk="1" hangingPunct="1">
              <a:buFontTx/>
              <a:buNone/>
            </a:pPr>
            <a:r>
              <a:rPr lang="es-ES_tradnl" b="1" dirty="0" smtClean="0">
                <a:solidFill>
                  <a:srgbClr val="FFFF00"/>
                </a:solidFill>
                <a:latin typeface="Times New Roman" pitchFamily="18" charset="0"/>
                <a:cs typeface="Times New Roman" pitchFamily="18" charset="0"/>
              </a:rPr>
              <a:t>         </a:t>
            </a:r>
            <a:endParaRPr lang="es-ES_tradnl" b="1" dirty="0" smtClean="0">
              <a:solidFill>
                <a:schemeClr val="bg1"/>
              </a:solidFill>
              <a:latin typeface="Times New Roman" pitchFamily="18" charset="0"/>
              <a:cs typeface="Times New Roman" pitchFamily="18" charset="0"/>
            </a:endParaRPr>
          </a:p>
          <a:p>
            <a:pPr algn="just" eaLnBrk="1" hangingPunct="1"/>
            <a:r>
              <a:rPr lang="es-ES_tradnl" sz="2800" b="1" dirty="0" smtClean="0">
                <a:solidFill>
                  <a:srgbClr val="FFFF00"/>
                </a:solidFill>
                <a:latin typeface="Times New Roman" pitchFamily="18" charset="0"/>
                <a:cs typeface="Times New Roman" pitchFamily="18" charset="0"/>
              </a:rPr>
              <a:t>Frederick </a:t>
            </a:r>
            <a:r>
              <a:rPr lang="es-ES_tradnl" sz="2800" b="1" dirty="0" err="1" smtClean="0">
                <a:solidFill>
                  <a:srgbClr val="FFFF00"/>
                </a:solidFill>
                <a:latin typeface="Times New Roman" pitchFamily="18" charset="0"/>
                <a:cs typeface="Times New Roman" pitchFamily="18" charset="0"/>
              </a:rPr>
              <a:t>Sanger</a:t>
            </a:r>
            <a:r>
              <a:rPr lang="es-ES_tradnl" sz="2800" b="1" dirty="0" smtClean="0">
                <a:solidFill>
                  <a:srgbClr val="FFFF00"/>
                </a:solidFill>
                <a:latin typeface="Times New Roman" pitchFamily="18" charset="0"/>
                <a:cs typeface="Times New Roman" pitchFamily="18" charset="0"/>
              </a:rPr>
              <a:t> </a:t>
            </a:r>
          </a:p>
          <a:p>
            <a:pPr eaLnBrk="1" hangingPunct="1">
              <a:buNone/>
            </a:pPr>
            <a:r>
              <a:rPr lang="es-ES_tradnl" sz="2800" b="1" dirty="0" smtClean="0">
                <a:solidFill>
                  <a:schemeClr val="bg1"/>
                </a:solidFill>
                <a:latin typeface="Times New Roman" pitchFamily="18" charset="0"/>
                <a:cs typeface="Times New Roman" pitchFamily="18" charset="0"/>
              </a:rPr>
              <a:t>	Método “menos–más” (</a:t>
            </a:r>
            <a:r>
              <a:rPr lang="es-ES_tradnl" sz="2800" b="1" dirty="0" err="1" smtClean="0">
                <a:solidFill>
                  <a:schemeClr val="bg1"/>
                </a:solidFill>
                <a:latin typeface="Times New Roman" pitchFamily="18" charset="0"/>
                <a:cs typeface="Times New Roman" pitchFamily="18" charset="0"/>
              </a:rPr>
              <a:t>Sanger</a:t>
            </a:r>
            <a:r>
              <a:rPr lang="es-ES_tradnl" sz="2800" b="1" dirty="0" smtClean="0">
                <a:solidFill>
                  <a:schemeClr val="bg1"/>
                </a:solidFill>
                <a:latin typeface="Times New Roman" pitchFamily="18" charset="0"/>
                <a:cs typeface="Times New Roman" pitchFamily="18" charset="0"/>
              </a:rPr>
              <a:t> y </a:t>
            </a:r>
            <a:r>
              <a:rPr lang="es-ES_tradnl" sz="2800" b="1" dirty="0" err="1" smtClean="0">
                <a:solidFill>
                  <a:schemeClr val="bg1"/>
                </a:solidFill>
                <a:latin typeface="Times New Roman" pitchFamily="18" charset="0"/>
                <a:cs typeface="Times New Roman" pitchFamily="18" charset="0"/>
              </a:rPr>
              <a:t>Coulson</a:t>
            </a:r>
            <a:r>
              <a:rPr lang="es-ES_tradnl" sz="2800" b="1" dirty="0" smtClean="0">
                <a:solidFill>
                  <a:schemeClr val="bg1"/>
                </a:solidFill>
                <a:latin typeface="Times New Roman" pitchFamily="18" charset="0"/>
                <a:cs typeface="Times New Roman" pitchFamily="18" charset="0"/>
              </a:rPr>
              <a:t>, 1975)</a:t>
            </a:r>
          </a:p>
          <a:p>
            <a:pPr eaLnBrk="1" hangingPunct="1">
              <a:buNone/>
            </a:pPr>
            <a:r>
              <a:rPr lang="es-ES_tradnl" sz="2800" b="1" dirty="0" smtClean="0">
                <a:solidFill>
                  <a:schemeClr val="bg1"/>
                </a:solidFill>
                <a:latin typeface="Times New Roman" pitchFamily="18" charset="0"/>
                <a:cs typeface="Times New Roman" pitchFamily="18" charset="0"/>
              </a:rPr>
              <a:t>	Método “</a:t>
            </a:r>
            <a:r>
              <a:rPr lang="es-ES_tradnl" sz="2800" b="1" dirty="0" err="1" smtClean="0">
                <a:solidFill>
                  <a:schemeClr val="bg1"/>
                </a:solidFill>
                <a:latin typeface="Times New Roman" pitchFamily="18" charset="0"/>
                <a:cs typeface="Times New Roman" pitchFamily="18" charset="0"/>
              </a:rPr>
              <a:t>didesoxi</a:t>
            </a:r>
            <a:r>
              <a:rPr lang="es-ES_tradnl" sz="2800" b="1" dirty="0" smtClean="0">
                <a:solidFill>
                  <a:schemeClr val="bg1"/>
                </a:solidFill>
                <a:latin typeface="Times New Roman" pitchFamily="18" charset="0"/>
                <a:cs typeface="Times New Roman" pitchFamily="18" charset="0"/>
              </a:rPr>
              <a:t>” o de terminación de cadena (</a:t>
            </a:r>
            <a:r>
              <a:rPr lang="es-ES_tradnl" sz="2800" b="1" dirty="0" err="1" smtClean="0">
                <a:solidFill>
                  <a:schemeClr val="bg1"/>
                </a:solidFill>
                <a:latin typeface="Times New Roman" pitchFamily="18" charset="0"/>
                <a:cs typeface="Times New Roman" pitchFamily="18" charset="0"/>
              </a:rPr>
              <a:t>Sanger</a:t>
            </a:r>
            <a:r>
              <a:rPr lang="es-ES_tradnl" sz="2800" b="1" dirty="0" smtClean="0">
                <a:solidFill>
                  <a:schemeClr val="bg1"/>
                </a:solidFill>
                <a:latin typeface="Times New Roman" pitchFamily="18" charset="0"/>
                <a:cs typeface="Times New Roman" pitchFamily="18" charset="0"/>
              </a:rPr>
              <a:t>, </a:t>
            </a:r>
            <a:r>
              <a:rPr lang="es-ES_tradnl" sz="2800" b="1" dirty="0" err="1" smtClean="0">
                <a:solidFill>
                  <a:schemeClr val="bg1"/>
                </a:solidFill>
                <a:latin typeface="Times New Roman" pitchFamily="18" charset="0"/>
                <a:cs typeface="Times New Roman" pitchFamily="18" charset="0"/>
              </a:rPr>
              <a:t>Nicklen</a:t>
            </a:r>
            <a:r>
              <a:rPr lang="es-ES_tradnl" sz="2800" b="1" dirty="0" smtClean="0">
                <a:solidFill>
                  <a:schemeClr val="bg1"/>
                </a:solidFill>
                <a:latin typeface="Times New Roman" pitchFamily="18" charset="0"/>
                <a:cs typeface="Times New Roman" pitchFamily="18" charset="0"/>
              </a:rPr>
              <a:t> y </a:t>
            </a:r>
            <a:r>
              <a:rPr lang="es-ES_tradnl" sz="2800" b="1" dirty="0" err="1" smtClean="0">
                <a:solidFill>
                  <a:schemeClr val="bg1"/>
                </a:solidFill>
                <a:latin typeface="Times New Roman" pitchFamily="18" charset="0"/>
                <a:cs typeface="Times New Roman" pitchFamily="18" charset="0"/>
              </a:rPr>
              <a:t>Coulson</a:t>
            </a:r>
            <a:r>
              <a:rPr lang="es-ES_tradnl" sz="2800" b="1" dirty="0" smtClean="0">
                <a:solidFill>
                  <a:schemeClr val="bg1"/>
                </a:solidFill>
                <a:latin typeface="Times New Roman" pitchFamily="18" charset="0"/>
                <a:cs typeface="Times New Roman" pitchFamily="18" charset="0"/>
              </a:rPr>
              <a:t>, 1977)</a:t>
            </a:r>
          </a:p>
          <a:p>
            <a:pPr algn="just" eaLnBrk="1" hangingPunct="1">
              <a:buNone/>
            </a:pPr>
            <a:endParaRPr lang="es-ES_tradnl" sz="2800" b="1" dirty="0" smtClean="0">
              <a:solidFill>
                <a:schemeClr val="bg1"/>
              </a:solidFill>
              <a:latin typeface="Times New Roman" pitchFamily="18" charset="0"/>
              <a:cs typeface="Times New Roman" pitchFamily="18" charset="0"/>
            </a:endParaRPr>
          </a:p>
          <a:p>
            <a:pPr algn="just" eaLnBrk="1" hangingPunct="1"/>
            <a:r>
              <a:rPr lang="es-ES_tradnl" sz="2800" b="1" dirty="0" smtClean="0">
                <a:solidFill>
                  <a:srgbClr val="FFFF00"/>
                </a:solidFill>
                <a:latin typeface="Times New Roman" pitchFamily="18" charset="0"/>
                <a:cs typeface="Times New Roman" pitchFamily="18" charset="0"/>
              </a:rPr>
              <a:t>Walter Gilbert </a:t>
            </a:r>
          </a:p>
          <a:p>
            <a:pPr eaLnBrk="1" hangingPunct="1">
              <a:buNone/>
            </a:pPr>
            <a:r>
              <a:rPr lang="es-ES_tradnl" sz="2800" b="1" dirty="0" smtClean="0">
                <a:solidFill>
                  <a:schemeClr val="bg1"/>
                </a:solidFill>
                <a:latin typeface="Times New Roman" pitchFamily="18" charset="0"/>
                <a:cs typeface="Times New Roman" pitchFamily="18" charset="0"/>
              </a:rPr>
              <a:t>	Método de modificación química (</a:t>
            </a:r>
            <a:r>
              <a:rPr lang="es-ES_tradnl" sz="2800" b="1" dirty="0" err="1" smtClean="0">
                <a:solidFill>
                  <a:schemeClr val="bg1"/>
                </a:solidFill>
                <a:latin typeface="Times New Roman" pitchFamily="18" charset="0"/>
                <a:cs typeface="Times New Roman" pitchFamily="18" charset="0"/>
              </a:rPr>
              <a:t>Maxam</a:t>
            </a:r>
            <a:r>
              <a:rPr lang="es-ES_tradnl" sz="2800" b="1" dirty="0" smtClean="0">
                <a:solidFill>
                  <a:schemeClr val="bg1"/>
                </a:solidFill>
                <a:latin typeface="Times New Roman" pitchFamily="18" charset="0"/>
                <a:cs typeface="Times New Roman" pitchFamily="18" charset="0"/>
              </a:rPr>
              <a:t> y Gilbert, 1977)</a:t>
            </a:r>
          </a:p>
          <a:p>
            <a:pPr eaLnBrk="1" hangingPunct="1">
              <a:buFontTx/>
              <a:buNone/>
            </a:pPr>
            <a:endParaRPr lang="es-ES_tradnl" b="1" dirty="0" smtClean="0">
              <a:solidFill>
                <a:schemeClr val="bg1"/>
              </a:solidFill>
            </a:endParaRPr>
          </a:p>
          <a:p>
            <a:pPr eaLnBrk="1" hangingPunct="1">
              <a:buFontTx/>
              <a:buNone/>
            </a:pPr>
            <a:endParaRPr lang="es-ES" sz="4000" b="1" dirty="0" smtClean="0">
              <a:solidFill>
                <a:srgbClr val="FFFF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1447800" y="304800"/>
            <a:ext cx="6629400" cy="762000"/>
          </a:xfrm>
          <a:solidFill>
            <a:srgbClr val="FF0000"/>
          </a:solidFill>
        </p:spPr>
        <p:txBody>
          <a:bodyPr>
            <a:normAutofit fontScale="90000"/>
          </a:bodyPr>
          <a:lstStyle/>
          <a:p>
            <a:r>
              <a:rPr lang="es-ES_tradnl" sz="2400" b="1" dirty="0" smtClean="0">
                <a:solidFill>
                  <a:srgbClr val="FFFF00"/>
                </a:solidFill>
              </a:rPr>
              <a:t>S</a:t>
            </a:r>
            <a:r>
              <a:rPr lang="es-ES_tradnl" sz="2400" b="1" dirty="0" smtClean="0">
                <a:solidFill>
                  <a:srgbClr val="FFFF00"/>
                </a:solidFill>
                <a:latin typeface="Times New Roman" pitchFamily="18" charset="0"/>
                <a:cs typeface="Times New Roman" pitchFamily="18" charset="0"/>
              </a:rPr>
              <a:t>ECUENCIACIÓN DEL ADN                            Método “menos – más” (</a:t>
            </a:r>
            <a:r>
              <a:rPr lang="es-ES_tradnl" sz="2400" b="1" dirty="0" err="1" smtClean="0">
                <a:solidFill>
                  <a:srgbClr val="FFFF00"/>
                </a:solidFill>
                <a:latin typeface="Times New Roman" pitchFamily="18" charset="0"/>
                <a:cs typeface="Times New Roman" pitchFamily="18" charset="0"/>
              </a:rPr>
              <a:t>Sanger</a:t>
            </a:r>
            <a:r>
              <a:rPr lang="es-ES_tradnl" sz="2400" b="1" dirty="0" smtClean="0">
                <a:solidFill>
                  <a:srgbClr val="FFFF00"/>
                </a:solidFill>
                <a:latin typeface="Times New Roman" pitchFamily="18" charset="0"/>
                <a:cs typeface="Times New Roman" pitchFamily="18" charset="0"/>
              </a:rPr>
              <a:t> y </a:t>
            </a:r>
            <a:r>
              <a:rPr lang="es-ES_tradnl" sz="2400" b="1" dirty="0" err="1" smtClean="0">
                <a:solidFill>
                  <a:srgbClr val="FFFF00"/>
                </a:solidFill>
                <a:latin typeface="Times New Roman" pitchFamily="18" charset="0"/>
                <a:cs typeface="Times New Roman" pitchFamily="18" charset="0"/>
              </a:rPr>
              <a:t>Coulson</a:t>
            </a:r>
            <a:r>
              <a:rPr lang="es-ES_tradnl" sz="2400" b="1" dirty="0" smtClean="0">
                <a:solidFill>
                  <a:srgbClr val="FFFF00"/>
                </a:solidFill>
                <a:latin typeface="Times New Roman" pitchFamily="18" charset="0"/>
                <a:cs typeface="Times New Roman" pitchFamily="18" charset="0"/>
              </a:rPr>
              <a:t>, 1975)</a:t>
            </a:r>
            <a:endParaRPr lang="es-ES" sz="2400" b="1" dirty="0" smtClean="0">
              <a:solidFill>
                <a:srgbClr val="FFFF00"/>
              </a:solidFill>
              <a:latin typeface="Times New Roman" pitchFamily="18" charset="0"/>
              <a:cs typeface="Times New Roman" pitchFamily="18" charset="0"/>
            </a:endParaRPr>
          </a:p>
        </p:txBody>
      </p:sp>
      <p:pic>
        <p:nvPicPr>
          <p:cNvPr id="11267" name="Picture 1027" descr="Scan-070412-0001"/>
          <p:cNvPicPr>
            <a:picLocks noGrp="1" noChangeAspect="1" noChangeArrowheads="1"/>
          </p:cNvPicPr>
          <p:nvPr>
            <p:ph type="body" idx="1"/>
          </p:nvPr>
        </p:nvPicPr>
        <p:blipFill>
          <a:blip r:embed="rId2" cstate="print"/>
          <a:srcRect/>
          <a:stretch>
            <a:fillRect/>
          </a:stretch>
        </p:blipFill>
        <p:spPr>
          <a:xfrm>
            <a:off x="2699792" y="1600200"/>
            <a:ext cx="3735387" cy="5257800"/>
          </a:xfr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95400" y="228600"/>
            <a:ext cx="6705600" cy="838200"/>
          </a:xfrm>
          <a:solidFill>
            <a:srgbClr val="FF0000"/>
          </a:solidFill>
        </p:spPr>
        <p:txBody>
          <a:bodyPr/>
          <a:lstStyle/>
          <a:p>
            <a:r>
              <a:rPr lang="es-ES_tradnl" sz="2400" b="1" dirty="0" smtClean="0">
                <a:solidFill>
                  <a:srgbClr val="FFFF00"/>
                </a:solidFill>
                <a:latin typeface="Times New Roman" pitchFamily="18" charset="0"/>
                <a:cs typeface="Times New Roman" pitchFamily="18" charset="0"/>
              </a:rPr>
              <a:t>SECUENCIACIÓN DEL ADN 	             Método “menos – más” (</a:t>
            </a:r>
            <a:r>
              <a:rPr lang="es-ES_tradnl" sz="2400" b="1" dirty="0" err="1" smtClean="0">
                <a:solidFill>
                  <a:srgbClr val="FFFF00"/>
                </a:solidFill>
                <a:latin typeface="Times New Roman" pitchFamily="18" charset="0"/>
                <a:cs typeface="Times New Roman" pitchFamily="18" charset="0"/>
              </a:rPr>
              <a:t>Sanger</a:t>
            </a:r>
            <a:r>
              <a:rPr lang="es-ES_tradnl" sz="2400" b="1" dirty="0" smtClean="0">
                <a:solidFill>
                  <a:srgbClr val="FFFF00"/>
                </a:solidFill>
                <a:latin typeface="Times New Roman" pitchFamily="18" charset="0"/>
                <a:cs typeface="Times New Roman" pitchFamily="18" charset="0"/>
              </a:rPr>
              <a:t> y </a:t>
            </a:r>
            <a:r>
              <a:rPr lang="es-ES_tradnl" sz="2400" b="1" dirty="0" err="1" smtClean="0">
                <a:solidFill>
                  <a:srgbClr val="FFFF00"/>
                </a:solidFill>
                <a:latin typeface="Times New Roman" pitchFamily="18" charset="0"/>
                <a:cs typeface="Times New Roman" pitchFamily="18" charset="0"/>
              </a:rPr>
              <a:t>Coulson</a:t>
            </a:r>
            <a:r>
              <a:rPr lang="es-ES_tradnl" sz="2400" b="1" dirty="0" smtClean="0">
                <a:solidFill>
                  <a:srgbClr val="FFFF00"/>
                </a:solidFill>
                <a:latin typeface="Times New Roman" pitchFamily="18" charset="0"/>
                <a:cs typeface="Times New Roman" pitchFamily="18" charset="0"/>
              </a:rPr>
              <a:t>, 1975)</a:t>
            </a:r>
            <a:endParaRPr lang="es-ES" sz="2400" b="1" dirty="0" smtClean="0">
              <a:solidFill>
                <a:srgbClr val="FFFF00"/>
              </a:solidFill>
              <a:latin typeface="Times New Roman" pitchFamily="18" charset="0"/>
              <a:cs typeface="Times New Roman" pitchFamily="18" charset="0"/>
            </a:endParaRPr>
          </a:p>
        </p:txBody>
      </p:sp>
      <p:pic>
        <p:nvPicPr>
          <p:cNvPr id="12291" name="Picture 3" descr="Scan-070412-0002"/>
          <p:cNvPicPr>
            <a:picLocks noGrp="1" noChangeAspect="1" noChangeArrowheads="1"/>
          </p:cNvPicPr>
          <p:nvPr>
            <p:ph type="body" idx="1"/>
          </p:nvPr>
        </p:nvPicPr>
        <p:blipFill>
          <a:blip r:embed="rId2" cstate="print"/>
          <a:srcRect b="21888"/>
          <a:stretch>
            <a:fillRect/>
          </a:stretch>
        </p:blipFill>
        <p:spPr>
          <a:xfrm>
            <a:off x="2133600" y="1219200"/>
            <a:ext cx="4876800" cy="4226024"/>
          </a:xfr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304800"/>
            <a:ext cx="7772400" cy="1219200"/>
          </a:xfrm>
          <a:solidFill>
            <a:srgbClr val="FF0000"/>
          </a:solidFill>
        </p:spPr>
        <p:txBody>
          <a:bodyPr/>
          <a:lstStyle/>
          <a:p>
            <a:r>
              <a:rPr lang="es-ES_tradnl" sz="2400" b="1" dirty="0" smtClean="0">
                <a:solidFill>
                  <a:srgbClr val="FFFF00"/>
                </a:solidFill>
                <a:latin typeface="Times New Roman" pitchFamily="18" charset="0"/>
                <a:cs typeface="Times New Roman" pitchFamily="18" charset="0"/>
              </a:rPr>
              <a:t>SECUENCIACIÓN DEL ADN</a:t>
            </a:r>
            <a:br>
              <a:rPr lang="es-ES_tradnl" sz="2400" b="1" dirty="0" smtClean="0">
                <a:solidFill>
                  <a:srgbClr val="FFFF00"/>
                </a:solidFill>
                <a:latin typeface="Times New Roman" pitchFamily="18" charset="0"/>
                <a:cs typeface="Times New Roman" pitchFamily="18" charset="0"/>
              </a:rPr>
            </a:br>
            <a:r>
              <a:rPr lang="es-ES_tradnl" sz="2400" b="1" dirty="0" smtClean="0">
                <a:solidFill>
                  <a:srgbClr val="FFFF00"/>
                </a:solidFill>
                <a:latin typeface="Times New Roman" pitchFamily="18" charset="0"/>
                <a:cs typeface="Times New Roman" pitchFamily="18" charset="0"/>
              </a:rPr>
              <a:t>Método de modificación química (</a:t>
            </a:r>
            <a:r>
              <a:rPr lang="es-ES_tradnl" sz="2400" b="1" dirty="0" err="1" smtClean="0">
                <a:solidFill>
                  <a:srgbClr val="FFFF00"/>
                </a:solidFill>
                <a:latin typeface="Times New Roman" pitchFamily="18" charset="0"/>
                <a:cs typeface="Times New Roman" pitchFamily="18" charset="0"/>
              </a:rPr>
              <a:t>Maxam</a:t>
            </a:r>
            <a:r>
              <a:rPr lang="es-ES_tradnl" sz="2400" b="1" dirty="0" smtClean="0">
                <a:solidFill>
                  <a:srgbClr val="FFFF00"/>
                </a:solidFill>
                <a:latin typeface="Times New Roman" pitchFamily="18" charset="0"/>
                <a:cs typeface="Times New Roman" pitchFamily="18" charset="0"/>
              </a:rPr>
              <a:t> y Gilbert, 1977)</a:t>
            </a:r>
            <a:endParaRPr lang="es-ES" sz="2400" b="1" dirty="0" smtClean="0">
              <a:solidFill>
                <a:srgbClr val="FFFF00"/>
              </a:solidFill>
              <a:latin typeface="Times New Roman" pitchFamily="18" charset="0"/>
              <a:cs typeface="Times New Roman" pitchFamily="18" charset="0"/>
            </a:endParaRPr>
          </a:p>
        </p:txBody>
      </p:sp>
      <p:pic>
        <p:nvPicPr>
          <p:cNvPr id="13315" name="Picture 3" descr="Scan-070412-0003"/>
          <p:cNvPicPr>
            <a:picLocks noChangeAspect="1" noChangeArrowheads="1"/>
          </p:cNvPicPr>
          <p:nvPr/>
        </p:nvPicPr>
        <p:blipFill>
          <a:blip r:embed="rId2" cstate="print"/>
          <a:srcRect/>
          <a:stretch>
            <a:fillRect/>
          </a:stretch>
        </p:blipFill>
        <p:spPr bwMode="auto">
          <a:xfrm>
            <a:off x="2813050" y="1600200"/>
            <a:ext cx="3462338"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228600"/>
            <a:ext cx="7772400" cy="1219200"/>
          </a:xfrm>
          <a:solidFill>
            <a:srgbClr val="FF0000"/>
          </a:solidFill>
        </p:spPr>
        <p:txBody>
          <a:bodyPr/>
          <a:lstStyle/>
          <a:p>
            <a:r>
              <a:rPr lang="es-ES_tradnl" sz="2400" b="1" dirty="0" smtClean="0">
                <a:solidFill>
                  <a:srgbClr val="FFFF00"/>
                </a:solidFill>
                <a:latin typeface="Times New Roman" pitchFamily="18" charset="0"/>
                <a:cs typeface="Times New Roman" pitchFamily="18" charset="0"/>
              </a:rPr>
              <a:t>SECUENCIACIÓN DEL ADN</a:t>
            </a:r>
            <a:br>
              <a:rPr lang="es-ES_tradnl" sz="2400" b="1" dirty="0" smtClean="0">
                <a:solidFill>
                  <a:srgbClr val="FFFF00"/>
                </a:solidFill>
                <a:latin typeface="Times New Roman" pitchFamily="18" charset="0"/>
                <a:cs typeface="Times New Roman" pitchFamily="18" charset="0"/>
              </a:rPr>
            </a:br>
            <a:r>
              <a:rPr lang="es-ES_tradnl" sz="2400" b="1" dirty="0" smtClean="0">
                <a:solidFill>
                  <a:srgbClr val="FFFF00"/>
                </a:solidFill>
                <a:latin typeface="Times New Roman" pitchFamily="18" charset="0"/>
                <a:cs typeface="Times New Roman" pitchFamily="18" charset="0"/>
              </a:rPr>
              <a:t>Método de modificación química (</a:t>
            </a:r>
            <a:r>
              <a:rPr lang="es-ES_tradnl" sz="2400" b="1" dirty="0" err="1" smtClean="0">
                <a:solidFill>
                  <a:srgbClr val="FFFF00"/>
                </a:solidFill>
                <a:latin typeface="Times New Roman" pitchFamily="18" charset="0"/>
                <a:cs typeface="Times New Roman" pitchFamily="18" charset="0"/>
              </a:rPr>
              <a:t>Maxam</a:t>
            </a:r>
            <a:r>
              <a:rPr lang="es-ES_tradnl" sz="2400" b="1" dirty="0" smtClean="0">
                <a:solidFill>
                  <a:srgbClr val="FFFF00"/>
                </a:solidFill>
                <a:latin typeface="Times New Roman" pitchFamily="18" charset="0"/>
                <a:cs typeface="Times New Roman" pitchFamily="18" charset="0"/>
              </a:rPr>
              <a:t> y Gilbert, 1977)</a:t>
            </a:r>
            <a:endParaRPr lang="es-ES" sz="2400" b="1" dirty="0" smtClean="0">
              <a:solidFill>
                <a:srgbClr val="FFFF00"/>
              </a:solidFill>
              <a:latin typeface="Times New Roman" pitchFamily="18" charset="0"/>
              <a:cs typeface="Times New Roman" pitchFamily="18" charset="0"/>
            </a:endParaRPr>
          </a:p>
        </p:txBody>
      </p:sp>
      <p:pic>
        <p:nvPicPr>
          <p:cNvPr id="14339" name="Picture 3" descr="Scan-070412-0004"/>
          <p:cNvPicPr>
            <a:picLocks noChangeAspect="1" noChangeArrowheads="1"/>
          </p:cNvPicPr>
          <p:nvPr/>
        </p:nvPicPr>
        <p:blipFill>
          <a:blip r:embed="rId2" cstate="print"/>
          <a:srcRect/>
          <a:stretch>
            <a:fillRect/>
          </a:stretch>
        </p:blipFill>
        <p:spPr bwMode="auto">
          <a:xfrm>
            <a:off x="2362200" y="1676400"/>
            <a:ext cx="44196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609600"/>
            <a:ext cx="8458200" cy="1143000"/>
          </a:xfrm>
          <a:solidFill>
            <a:srgbClr val="FF3300"/>
          </a:solidFill>
        </p:spPr>
        <p:txBody>
          <a:bodyPr/>
          <a:lstStyle/>
          <a:p>
            <a:r>
              <a:rPr lang="es-ES_tradnl" sz="3200" b="1" dirty="0" smtClean="0">
                <a:solidFill>
                  <a:srgbClr val="FFFF00"/>
                </a:solidFill>
                <a:latin typeface="Times New Roman" pitchFamily="18" charset="0"/>
                <a:cs typeface="Times New Roman" pitchFamily="18" charset="0"/>
              </a:rPr>
              <a:t>SECUENCIACIÓN DEL ADN</a:t>
            </a:r>
            <a:endParaRPr lang="es-ES" sz="3200" b="1" dirty="0" smtClean="0">
              <a:solidFill>
                <a:srgbClr val="FFFF00"/>
              </a:solidFill>
            </a:endParaRPr>
          </a:p>
        </p:txBody>
      </p:sp>
      <p:sp>
        <p:nvSpPr>
          <p:cNvPr id="16387" name="Rectangle 3"/>
          <p:cNvSpPr>
            <a:spLocks noGrp="1" noChangeArrowheads="1"/>
          </p:cNvSpPr>
          <p:nvPr>
            <p:ph type="body" idx="1"/>
          </p:nvPr>
        </p:nvSpPr>
        <p:spPr>
          <a:xfrm>
            <a:off x="323850" y="1981200"/>
            <a:ext cx="8496300" cy="4419600"/>
          </a:xfrm>
          <a:solidFill>
            <a:srgbClr val="002060"/>
          </a:solidFill>
        </p:spPr>
        <p:txBody>
          <a:bodyPr/>
          <a:lstStyle/>
          <a:p>
            <a:pPr eaLnBrk="1" hangingPunct="1"/>
            <a:endParaRPr lang="es-ES_tradnl" b="1" dirty="0" smtClean="0">
              <a:solidFill>
                <a:srgbClr val="FFFF00"/>
              </a:solidFill>
            </a:endParaRPr>
          </a:p>
          <a:p>
            <a:pPr eaLnBrk="1" hangingPunct="1">
              <a:buNone/>
            </a:pPr>
            <a:r>
              <a:rPr lang="es-ES_tradnl" b="1" dirty="0" smtClean="0">
                <a:solidFill>
                  <a:srgbClr val="FFFF00"/>
                </a:solidFill>
              </a:rPr>
              <a:t>	</a:t>
            </a:r>
            <a:r>
              <a:rPr lang="es-ES_tradnl" b="1" dirty="0" smtClean="0">
                <a:solidFill>
                  <a:srgbClr val="FFFF00"/>
                </a:solidFill>
                <a:latin typeface="Times New Roman" pitchFamily="18" charset="0"/>
                <a:cs typeface="Times New Roman" pitchFamily="18" charset="0"/>
              </a:rPr>
              <a:t>Secuenciación de genomas de virus y ADN mitocondrial</a:t>
            </a:r>
          </a:p>
          <a:p>
            <a:pPr lvl="1" eaLnBrk="1" hangingPunct="1"/>
            <a:r>
              <a:rPr lang="es-ES_tradnl" b="1" dirty="0" smtClean="0">
                <a:solidFill>
                  <a:srgbClr val="FFFF00"/>
                </a:solidFill>
                <a:latin typeface="Times New Roman" pitchFamily="18" charset="0"/>
                <a:cs typeface="Times New Roman" pitchFamily="18" charset="0"/>
              </a:rPr>
              <a:t>Fago </a:t>
            </a:r>
            <a:r>
              <a:rPr lang="es-ES_tradnl" b="1" dirty="0" smtClean="0">
                <a:solidFill>
                  <a:srgbClr val="FFFF00"/>
                </a:solidFill>
                <a:latin typeface="Times New Roman" pitchFamily="18" charset="0"/>
                <a:cs typeface="Times New Roman" pitchFamily="18" charset="0"/>
                <a:sym typeface="Symbol" pitchFamily="18" charset="2"/>
              </a:rPr>
              <a:t>X 174</a:t>
            </a:r>
            <a:r>
              <a:rPr lang="es-ES_tradnl" b="1" dirty="0" smtClean="0">
                <a:solidFill>
                  <a:schemeClr val="bg1"/>
                </a:solidFill>
                <a:latin typeface="Times New Roman" pitchFamily="18" charset="0"/>
                <a:cs typeface="Times New Roman" pitchFamily="18" charset="0"/>
                <a:sym typeface="Symbol" pitchFamily="18" charset="2"/>
              </a:rPr>
              <a:t>: 5.386 b (</a:t>
            </a:r>
            <a:r>
              <a:rPr lang="es-ES_tradnl" b="1" dirty="0" err="1" smtClean="0">
                <a:solidFill>
                  <a:schemeClr val="bg1"/>
                </a:solidFill>
                <a:latin typeface="Times New Roman" pitchFamily="18" charset="0"/>
                <a:cs typeface="Times New Roman" pitchFamily="18" charset="0"/>
                <a:sym typeface="Symbol" pitchFamily="18" charset="2"/>
              </a:rPr>
              <a:t>Sanger</a:t>
            </a:r>
            <a:r>
              <a:rPr lang="es-ES_tradnl" b="1" dirty="0" smtClean="0">
                <a:solidFill>
                  <a:schemeClr val="bg1"/>
                </a:solidFill>
                <a:latin typeface="Times New Roman" pitchFamily="18" charset="0"/>
                <a:cs typeface="Times New Roman" pitchFamily="18" charset="0"/>
                <a:sym typeface="Symbol" pitchFamily="18" charset="2"/>
              </a:rPr>
              <a:t> et al., 1977)</a:t>
            </a:r>
          </a:p>
          <a:p>
            <a:pPr lvl="1" eaLnBrk="1" hangingPunct="1"/>
            <a:r>
              <a:rPr lang="es-ES_tradnl" b="1" dirty="0" err="1" smtClean="0">
                <a:solidFill>
                  <a:srgbClr val="FFFF00"/>
                </a:solidFill>
                <a:latin typeface="Times New Roman" pitchFamily="18" charset="0"/>
                <a:cs typeface="Times New Roman" pitchFamily="18" charset="0"/>
                <a:sym typeface="Symbol" pitchFamily="18" charset="2"/>
              </a:rPr>
              <a:t>ADNmt</a:t>
            </a:r>
            <a:r>
              <a:rPr lang="es-ES_tradnl" b="1" dirty="0" smtClean="0">
                <a:solidFill>
                  <a:srgbClr val="FFFF00"/>
                </a:solidFill>
                <a:latin typeface="Times New Roman" pitchFamily="18" charset="0"/>
                <a:cs typeface="Times New Roman" pitchFamily="18" charset="0"/>
                <a:sym typeface="Symbol" pitchFamily="18" charset="2"/>
              </a:rPr>
              <a:t> humano</a:t>
            </a:r>
            <a:r>
              <a:rPr lang="es-ES_tradnl" b="1" dirty="0" smtClean="0">
                <a:solidFill>
                  <a:schemeClr val="bg1"/>
                </a:solidFill>
                <a:latin typeface="Times New Roman" pitchFamily="18" charset="0"/>
                <a:cs typeface="Times New Roman" pitchFamily="18" charset="0"/>
                <a:sym typeface="Symbol" pitchFamily="18" charset="2"/>
              </a:rPr>
              <a:t>: 16.569 </a:t>
            </a:r>
            <a:r>
              <a:rPr lang="es-ES_tradnl" b="1" dirty="0" err="1" smtClean="0">
                <a:solidFill>
                  <a:schemeClr val="bg1"/>
                </a:solidFill>
                <a:latin typeface="Times New Roman" pitchFamily="18" charset="0"/>
                <a:cs typeface="Times New Roman" pitchFamily="18" charset="0"/>
                <a:sym typeface="Symbol" pitchFamily="18" charset="2"/>
              </a:rPr>
              <a:t>pb</a:t>
            </a:r>
            <a:r>
              <a:rPr lang="es-ES_tradnl" b="1" dirty="0" smtClean="0">
                <a:solidFill>
                  <a:schemeClr val="bg1"/>
                </a:solidFill>
                <a:latin typeface="Times New Roman" pitchFamily="18" charset="0"/>
                <a:cs typeface="Times New Roman" pitchFamily="18" charset="0"/>
                <a:sym typeface="Symbol" pitchFamily="18" charset="2"/>
              </a:rPr>
              <a:t> (</a:t>
            </a:r>
            <a:r>
              <a:rPr lang="es-ES_tradnl" b="1" dirty="0" err="1" smtClean="0">
                <a:solidFill>
                  <a:schemeClr val="bg1"/>
                </a:solidFill>
                <a:latin typeface="Times New Roman" pitchFamily="18" charset="0"/>
                <a:cs typeface="Times New Roman" pitchFamily="18" charset="0"/>
                <a:sym typeface="Symbol" pitchFamily="18" charset="2"/>
              </a:rPr>
              <a:t>Sanger</a:t>
            </a:r>
            <a:r>
              <a:rPr lang="es-ES_tradnl" b="1" dirty="0" smtClean="0">
                <a:solidFill>
                  <a:schemeClr val="bg1"/>
                </a:solidFill>
                <a:latin typeface="Times New Roman" pitchFamily="18" charset="0"/>
                <a:cs typeface="Times New Roman" pitchFamily="18" charset="0"/>
                <a:sym typeface="Symbol" pitchFamily="18" charset="2"/>
              </a:rPr>
              <a:t> et al., 1981)</a:t>
            </a:r>
          </a:p>
          <a:p>
            <a:pPr lvl="1" eaLnBrk="1" hangingPunct="1"/>
            <a:r>
              <a:rPr lang="es-ES_tradnl" b="1" dirty="0" smtClean="0">
                <a:solidFill>
                  <a:srgbClr val="FFFF00"/>
                </a:solidFill>
                <a:latin typeface="Times New Roman" pitchFamily="18" charset="0"/>
                <a:cs typeface="Times New Roman" pitchFamily="18" charset="0"/>
                <a:sym typeface="Symbol" pitchFamily="18" charset="2"/>
              </a:rPr>
              <a:t>Fago </a:t>
            </a:r>
            <a:r>
              <a:rPr lang="es-ES_tradnl" b="1" dirty="0" smtClean="0">
                <a:solidFill>
                  <a:schemeClr val="bg1"/>
                </a:solidFill>
                <a:latin typeface="Times New Roman" pitchFamily="18" charset="0"/>
                <a:cs typeface="Times New Roman" pitchFamily="18" charset="0"/>
                <a:sym typeface="Symbol" pitchFamily="18" charset="2"/>
              </a:rPr>
              <a:t>: 48.502 </a:t>
            </a:r>
            <a:r>
              <a:rPr lang="es-ES_tradnl" b="1" dirty="0" err="1" smtClean="0">
                <a:solidFill>
                  <a:schemeClr val="bg1"/>
                </a:solidFill>
                <a:latin typeface="Times New Roman" pitchFamily="18" charset="0"/>
                <a:cs typeface="Times New Roman" pitchFamily="18" charset="0"/>
                <a:sym typeface="Symbol" pitchFamily="18" charset="2"/>
              </a:rPr>
              <a:t>pb</a:t>
            </a:r>
            <a:r>
              <a:rPr lang="es-ES_tradnl" b="1" dirty="0" smtClean="0">
                <a:solidFill>
                  <a:schemeClr val="bg1"/>
                </a:solidFill>
                <a:latin typeface="Times New Roman" pitchFamily="18" charset="0"/>
                <a:cs typeface="Times New Roman" pitchFamily="18" charset="0"/>
                <a:sym typeface="Symbol" pitchFamily="18" charset="2"/>
              </a:rPr>
              <a:t> (</a:t>
            </a:r>
            <a:r>
              <a:rPr lang="es-ES_tradnl" b="1" dirty="0" err="1" smtClean="0">
                <a:solidFill>
                  <a:schemeClr val="bg1"/>
                </a:solidFill>
                <a:latin typeface="Times New Roman" pitchFamily="18" charset="0"/>
                <a:cs typeface="Times New Roman" pitchFamily="18" charset="0"/>
                <a:sym typeface="Symbol" pitchFamily="18" charset="2"/>
              </a:rPr>
              <a:t>Sanger</a:t>
            </a:r>
            <a:r>
              <a:rPr lang="es-ES_tradnl" b="1" dirty="0" smtClean="0">
                <a:solidFill>
                  <a:schemeClr val="bg1"/>
                </a:solidFill>
                <a:latin typeface="Times New Roman" pitchFamily="18" charset="0"/>
                <a:cs typeface="Times New Roman" pitchFamily="18" charset="0"/>
                <a:sym typeface="Symbol" pitchFamily="18" charset="2"/>
              </a:rPr>
              <a:t> et al., 1982)</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188640"/>
            <a:ext cx="8458200" cy="936104"/>
          </a:xfrm>
          <a:solidFill>
            <a:srgbClr val="FF3300"/>
          </a:solidFill>
        </p:spPr>
        <p:txBody>
          <a:bodyPr/>
          <a:lstStyle/>
          <a:p>
            <a:r>
              <a:rPr lang="es-ES_tradnl" sz="3200" b="1" dirty="0" smtClean="0">
                <a:solidFill>
                  <a:srgbClr val="FFFF00"/>
                </a:solidFill>
                <a:latin typeface="Times New Roman" pitchFamily="18" charset="0"/>
                <a:cs typeface="Times New Roman" pitchFamily="18" charset="0"/>
              </a:rPr>
              <a:t>SECUENCIACIÓN DEL ADN</a:t>
            </a:r>
            <a:endParaRPr lang="es-ES" sz="3200" b="1" dirty="0" smtClean="0">
              <a:solidFill>
                <a:srgbClr val="FFFF00"/>
              </a:solidFill>
            </a:endParaRPr>
          </a:p>
        </p:txBody>
      </p:sp>
      <p:sp>
        <p:nvSpPr>
          <p:cNvPr id="16387" name="Rectangle 3"/>
          <p:cNvSpPr>
            <a:spLocks noGrp="1" noChangeArrowheads="1"/>
          </p:cNvSpPr>
          <p:nvPr>
            <p:ph type="body" idx="1"/>
          </p:nvPr>
        </p:nvSpPr>
        <p:spPr>
          <a:xfrm>
            <a:off x="323850" y="1196752"/>
            <a:ext cx="8496300" cy="5204048"/>
          </a:xfrm>
          <a:solidFill>
            <a:srgbClr val="002060"/>
          </a:solidFill>
        </p:spPr>
        <p:txBody>
          <a:bodyPr/>
          <a:lstStyle/>
          <a:p>
            <a:pPr algn="ctr">
              <a:buNone/>
            </a:pPr>
            <a:endParaRPr lang="es-ES_tradnl" sz="2400" b="1" dirty="0" smtClean="0">
              <a:solidFill>
                <a:srgbClr val="FFFF00"/>
              </a:solidFill>
              <a:latin typeface="Times New Roman" pitchFamily="18" charset="0"/>
              <a:cs typeface="Times New Roman" pitchFamily="18" charset="0"/>
            </a:endParaRPr>
          </a:p>
          <a:p>
            <a:pPr algn="ctr">
              <a:buNone/>
            </a:pPr>
            <a:r>
              <a:rPr lang="es-ES_tradnl" sz="2400" b="1" dirty="0" smtClean="0">
                <a:solidFill>
                  <a:srgbClr val="FFFF00"/>
                </a:solidFill>
                <a:latin typeface="Times New Roman" pitchFamily="18" charset="0"/>
                <a:cs typeface="Times New Roman" pitchFamily="18" charset="0"/>
              </a:rPr>
              <a:t>     BACTERIAS (PRIMEROS GENOMAS SECUENCIADOS)</a:t>
            </a:r>
          </a:p>
          <a:p>
            <a:pPr lvl="1">
              <a:buNone/>
            </a:pPr>
            <a:r>
              <a:rPr lang="es-ES_tradnl" sz="2400" b="1" i="1" dirty="0" err="1" smtClean="0">
                <a:solidFill>
                  <a:schemeClr val="bg1"/>
                </a:solidFill>
                <a:latin typeface="Times New Roman" pitchFamily="18" charset="0"/>
                <a:cs typeface="Times New Roman" pitchFamily="18" charset="0"/>
              </a:rPr>
              <a:t>Haemophilus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influenzae</a:t>
            </a:r>
            <a:r>
              <a:rPr lang="es-ES_tradnl" sz="2400" b="1" dirty="0" smtClean="0">
                <a:solidFill>
                  <a:schemeClr val="bg1"/>
                </a:solidFill>
                <a:latin typeface="Times New Roman" pitchFamily="18" charset="0"/>
                <a:cs typeface="Times New Roman" pitchFamily="18" charset="0"/>
              </a:rPr>
              <a:t>:    1.830.137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Venter</a:t>
            </a:r>
            <a:r>
              <a:rPr lang="es-ES_tradnl" sz="2400" b="1" dirty="0" smtClean="0">
                <a:solidFill>
                  <a:schemeClr val="bg1"/>
                </a:solidFill>
                <a:latin typeface="Times New Roman" pitchFamily="18" charset="0"/>
                <a:cs typeface="Times New Roman" pitchFamily="18" charset="0"/>
              </a:rPr>
              <a:t> et al., 1995)</a:t>
            </a:r>
          </a:p>
          <a:p>
            <a:pPr lvl="1">
              <a:buNone/>
            </a:pPr>
            <a:r>
              <a:rPr lang="es-ES_tradnl" sz="2400" b="1" i="1" dirty="0" err="1" smtClean="0">
                <a:solidFill>
                  <a:schemeClr val="bg1"/>
                </a:solidFill>
                <a:latin typeface="Times New Roman" pitchFamily="18" charset="0"/>
                <a:cs typeface="Times New Roman" pitchFamily="18" charset="0"/>
              </a:rPr>
              <a:t>Mycoplasma</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genitalium</a:t>
            </a:r>
            <a:r>
              <a:rPr lang="es-ES_tradnl" sz="2400" b="1" dirty="0" smtClean="0">
                <a:solidFill>
                  <a:schemeClr val="bg1"/>
                </a:solidFill>
                <a:latin typeface="Times New Roman" pitchFamily="18" charset="0"/>
                <a:cs typeface="Times New Roman" pitchFamily="18" charset="0"/>
              </a:rPr>
              <a:t>:        580.070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Venter</a:t>
            </a:r>
            <a:r>
              <a:rPr lang="es-ES_tradnl" sz="2400" b="1" dirty="0" smtClean="0">
                <a:solidFill>
                  <a:schemeClr val="bg1"/>
                </a:solidFill>
                <a:latin typeface="Times New Roman" pitchFamily="18" charset="0"/>
                <a:cs typeface="Times New Roman" pitchFamily="18" charset="0"/>
              </a:rPr>
              <a:t> et al.,1995)</a:t>
            </a:r>
          </a:p>
          <a:p>
            <a:pPr lvl="1">
              <a:buNone/>
            </a:pPr>
            <a:r>
              <a:rPr lang="es-ES_tradnl" sz="2400" b="1" i="1" dirty="0" err="1" smtClean="0">
                <a:solidFill>
                  <a:schemeClr val="bg1"/>
                </a:solidFill>
                <a:latin typeface="Times New Roman" pitchFamily="18" charset="0"/>
                <a:cs typeface="Times New Roman" pitchFamily="18" charset="0"/>
              </a:rPr>
              <a:t>Methanococcus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jannaschii</a:t>
            </a:r>
            <a:r>
              <a:rPr lang="es-ES_tradnl" sz="2400" b="1" dirty="0" smtClean="0">
                <a:solidFill>
                  <a:schemeClr val="bg1"/>
                </a:solidFill>
                <a:latin typeface="Times New Roman" pitchFamily="18" charset="0"/>
                <a:cs typeface="Times New Roman" pitchFamily="18" charset="0"/>
              </a:rPr>
              <a:t>: 1.660.000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Venter</a:t>
            </a:r>
            <a:r>
              <a:rPr lang="es-ES_tradnl" sz="2400" b="1" dirty="0" smtClean="0">
                <a:solidFill>
                  <a:schemeClr val="bg1"/>
                </a:solidFill>
                <a:latin typeface="Times New Roman" pitchFamily="18" charset="0"/>
                <a:cs typeface="Times New Roman" pitchFamily="18" charset="0"/>
              </a:rPr>
              <a:t> et al., 1996)</a:t>
            </a:r>
          </a:p>
          <a:p>
            <a:pPr lvl="1">
              <a:buNone/>
            </a:pPr>
            <a:r>
              <a:rPr lang="es-ES_tradnl" sz="2400" b="1" i="1" dirty="0" err="1" smtClean="0">
                <a:solidFill>
                  <a:schemeClr val="bg1"/>
                </a:solidFill>
                <a:latin typeface="Times New Roman" pitchFamily="18" charset="0"/>
                <a:cs typeface="Times New Roman" pitchFamily="18" charset="0"/>
              </a:rPr>
              <a:t>Helicobacter</a:t>
            </a:r>
            <a:r>
              <a:rPr lang="es-ES_tradnl" sz="2400" b="1" i="1" dirty="0" smtClean="0">
                <a:solidFill>
                  <a:schemeClr val="bg1"/>
                </a:solidFill>
                <a:latin typeface="Times New Roman" pitchFamily="18" charset="0"/>
                <a:cs typeface="Times New Roman" pitchFamily="18" charset="0"/>
              </a:rPr>
              <a:t> pylori</a:t>
            </a:r>
            <a:r>
              <a:rPr lang="es-ES_tradnl" sz="2400" b="1" dirty="0" smtClean="0">
                <a:solidFill>
                  <a:schemeClr val="bg1"/>
                </a:solidFill>
                <a:latin typeface="Times New Roman" pitchFamily="18" charset="0"/>
                <a:cs typeface="Times New Roman" pitchFamily="18" charset="0"/>
              </a:rPr>
              <a:t>:             1.667.867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Venter</a:t>
            </a:r>
            <a:r>
              <a:rPr lang="es-ES_tradnl" sz="2400" b="1" dirty="0" smtClean="0">
                <a:solidFill>
                  <a:schemeClr val="bg1"/>
                </a:solidFill>
                <a:latin typeface="Times New Roman" pitchFamily="18" charset="0"/>
                <a:cs typeface="Times New Roman" pitchFamily="18" charset="0"/>
              </a:rPr>
              <a:t> et al., 1997)</a:t>
            </a:r>
          </a:p>
          <a:p>
            <a:pPr lvl="1">
              <a:buNone/>
            </a:pPr>
            <a:r>
              <a:rPr lang="es-ES_tradnl" sz="2400" b="1" i="1" dirty="0" err="1" smtClean="0">
                <a:solidFill>
                  <a:schemeClr val="bg1"/>
                </a:solidFill>
                <a:latin typeface="Times New Roman" pitchFamily="18" charset="0"/>
                <a:cs typeface="Times New Roman" pitchFamily="18" charset="0"/>
              </a:rPr>
              <a:t>Escherichia</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coli</a:t>
            </a:r>
            <a:r>
              <a:rPr lang="es-ES_tradnl" sz="2400" b="1" dirty="0" smtClean="0">
                <a:solidFill>
                  <a:schemeClr val="bg1"/>
                </a:solidFill>
                <a:latin typeface="Times New Roman" pitchFamily="18" charset="0"/>
                <a:cs typeface="Times New Roman" pitchFamily="18" charset="0"/>
              </a:rPr>
              <a:t>:                4.639.221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Blattner</a:t>
            </a:r>
            <a:r>
              <a:rPr lang="es-ES_tradnl" sz="2400" b="1" dirty="0" smtClean="0">
                <a:solidFill>
                  <a:schemeClr val="bg1"/>
                </a:solidFill>
                <a:latin typeface="Times New Roman" pitchFamily="18" charset="0"/>
                <a:cs typeface="Times New Roman" pitchFamily="18" charset="0"/>
              </a:rPr>
              <a:t> et al., 1997)</a:t>
            </a:r>
          </a:p>
          <a:p>
            <a:pPr lvl="1">
              <a:buNone/>
            </a:pPr>
            <a:r>
              <a:rPr lang="es-ES_tradnl" sz="2400" b="1" i="1" dirty="0" err="1" smtClean="0">
                <a:solidFill>
                  <a:schemeClr val="bg1"/>
                </a:solidFill>
                <a:latin typeface="Times New Roman" pitchFamily="18" charset="0"/>
                <a:cs typeface="Times New Roman" pitchFamily="18" charset="0"/>
              </a:rPr>
              <a:t>Bacillus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subtilis</a:t>
            </a:r>
            <a:r>
              <a:rPr lang="es-ES_tradnl" sz="2400" b="1" dirty="0" smtClean="0">
                <a:solidFill>
                  <a:schemeClr val="bg1"/>
                </a:solidFill>
                <a:latin typeface="Times New Roman" pitchFamily="18" charset="0"/>
                <a:cs typeface="Times New Roman" pitchFamily="18" charset="0"/>
              </a:rPr>
              <a:t>:                 4.214.810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Kunst</a:t>
            </a:r>
            <a:r>
              <a:rPr lang="es-ES_tradnl" sz="2400" b="1" dirty="0" smtClean="0">
                <a:solidFill>
                  <a:schemeClr val="bg1"/>
                </a:solidFill>
                <a:latin typeface="Times New Roman" pitchFamily="18" charset="0"/>
                <a:cs typeface="Times New Roman" pitchFamily="18" charset="0"/>
              </a:rPr>
              <a:t> et al., 1997)</a:t>
            </a:r>
          </a:p>
          <a:p>
            <a:pPr lvl="1">
              <a:buNone/>
            </a:pPr>
            <a:r>
              <a:rPr lang="es-ES_tradnl" sz="2400" b="1" i="1" dirty="0" smtClean="0">
                <a:solidFill>
                  <a:schemeClr val="bg1"/>
                </a:solidFill>
                <a:latin typeface="Times New Roman" pitchFamily="18" charset="0"/>
                <a:cs typeface="Times New Roman" pitchFamily="18" charset="0"/>
              </a:rPr>
              <a:t>Treponema </a:t>
            </a:r>
            <a:r>
              <a:rPr lang="es-ES_tradnl" sz="2400" b="1" i="1" dirty="0" err="1" smtClean="0">
                <a:solidFill>
                  <a:schemeClr val="bg1"/>
                </a:solidFill>
                <a:latin typeface="Times New Roman" pitchFamily="18" charset="0"/>
                <a:cs typeface="Times New Roman" pitchFamily="18" charset="0"/>
              </a:rPr>
              <a:t>pallidum</a:t>
            </a:r>
            <a:r>
              <a:rPr lang="es-ES_tradnl" sz="2400" b="1" dirty="0" smtClean="0">
                <a:solidFill>
                  <a:schemeClr val="bg1"/>
                </a:solidFill>
                <a:latin typeface="Times New Roman" pitchFamily="18" charset="0"/>
                <a:cs typeface="Times New Roman" pitchFamily="18" charset="0"/>
              </a:rPr>
              <a:t>:         1.138.006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Venter</a:t>
            </a:r>
            <a:r>
              <a:rPr lang="es-ES_tradnl" sz="2400" b="1" dirty="0" smtClean="0">
                <a:solidFill>
                  <a:schemeClr val="bg1"/>
                </a:solidFill>
                <a:latin typeface="Times New Roman" pitchFamily="18" charset="0"/>
                <a:cs typeface="Times New Roman" pitchFamily="18" charset="0"/>
              </a:rPr>
              <a:t> et al., 1998)</a:t>
            </a:r>
          </a:p>
          <a:p>
            <a:pPr lvl="1">
              <a:buNone/>
            </a:pPr>
            <a:r>
              <a:rPr lang="es-ES_tradnl" sz="2400" b="1" dirty="0" smtClean="0">
                <a:solidFill>
                  <a:schemeClr val="bg1"/>
                </a:solidFill>
                <a:latin typeface="Times New Roman" pitchFamily="18" charset="0"/>
                <a:cs typeface="Times New Roman" pitchFamily="18" charset="0"/>
              </a:rPr>
              <a:t>etc.</a:t>
            </a:r>
            <a:endParaRPr lang="es-ES_tradnl" b="1" dirty="0" smtClean="0">
              <a:solidFill>
                <a:schemeClr val="bg1"/>
              </a:solidFill>
              <a:latin typeface="Times New Roman" pitchFamily="18" charset="0"/>
              <a:cs typeface="Times New Roman" pitchFamily="18" charset="0"/>
              <a:sym typeface="Symbol" pitchFamily="18" charset="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838200" y="304800"/>
            <a:ext cx="7118350" cy="1036638"/>
          </a:xfrm>
          <a:solidFill>
            <a:srgbClr val="FF0000"/>
          </a:solidFill>
        </p:spPr>
        <p:txBody>
          <a:bodyPr/>
          <a:lstStyle/>
          <a:p>
            <a:pPr eaLnBrk="1" hangingPunct="1"/>
            <a:r>
              <a:rPr lang="es-ES_tradnl" sz="2400" b="1" dirty="0" smtClean="0">
                <a:solidFill>
                  <a:srgbClr val="FFFF00"/>
                </a:solidFill>
                <a:latin typeface="Times New Roman" pitchFamily="18" charset="0"/>
                <a:cs typeface="Times New Roman" pitchFamily="18" charset="0"/>
              </a:rPr>
              <a:t>SECUENCIACIÓN AUTOMÁTICA DEL ADN</a:t>
            </a:r>
            <a:br>
              <a:rPr lang="es-ES_tradnl" sz="2400" b="1" dirty="0" smtClean="0">
                <a:solidFill>
                  <a:srgbClr val="FFFF00"/>
                </a:solidFill>
                <a:latin typeface="Times New Roman" pitchFamily="18" charset="0"/>
                <a:cs typeface="Times New Roman" pitchFamily="18" charset="0"/>
              </a:rPr>
            </a:br>
            <a:r>
              <a:rPr lang="es-ES_tradnl" sz="2400" b="1" dirty="0" smtClean="0">
                <a:solidFill>
                  <a:srgbClr val="FFFF00"/>
                </a:solidFill>
                <a:latin typeface="Times New Roman" pitchFamily="18" charset="0"/>
                <a:cs typeface="Times New Roman" pitchFamily="18" charset="0"/>
              </a:rPr>
              <a:t>Método </a:t>
            </a:r>
            <a:r>
              <a:rPr lang="es-ES_tradnl" sz="2400" b="1" dirty="0" err="1" smtClean="0">
                <a:solidFill>
                  <a:srgbClr val="FFFF00"/>
                </a:solidFill>
                <a:latin typeface="Times New Roman" pitchFamily="18" charset="0"/>
                <a:cs typeface="Times New Roman" pitchFamily="18" charset="0"/>
              </a:rPr>
              <a:t>didesoxi</a:t>
            </a:r>
            <a:r>
              <a:rPr lang="es-ES_tradnl" sz="2400" b="1" dirty="0" smtClean="0">
                <a:solidFill>
                  <a:srgbClr val="FFFF00"/>
                </a:solidFill>
                <a:latin typeface="Times New Roman" pitchFamily="18" charset="0"/>
                <a:cs typeface="Times New Roman" pitchFamily="18" charset="0"/>
              </a:rPr>
              <a:t> (</a:t>
            </a:r>
            <a:r>
              <a:rPr lang="es-ES_tradnl" sz="2400" b="1" dirty="0" err="1" smtClean="0">
                <a:solidFill>
                  <a:srgbClr val="FFFF00"/>
                </a:solidFill>
                <a:latin typeface="Times New Roman" pitchFamily="18" charset="0"/>
                <a:cs typeface="Times New Roman" pitchFamily="18" charset="0"/>
              </a:rPr>
              <a:t>Sanger</a:t>
            </a:r>
            <a:r>
              <a:rPr lang="es-ES_tradnl" sz="2400" b="1" dirty="0" smtClean="0">
                <a:solidFill>
                  <a:srgbClr val="FFFF00"/>
                </a:solidFill>
                <a:latin typeface="Times New Roman" pitchFamily="18" charset="0"/>
                <a:cs typeface="Times New Roman" pitchFamily="18" charset="0"/>
              </a:rPr>
              <a:t>, </a:t>
            </a:r>
            <a:r>
              <a:rPr lang="es-ES_tradnl" sz="2400" b="1" dirty="0" err="1" smtClean="0">
                <a:solidFill>
                  <a:srgbClr val="FFFF00"/>
                </a:solidFill>
                <a:latin typeface="Times New Roman" pitchFamily="18" charset="0"/>
                <a:cs typeface="Times New Roman" pitchFamily="18" charset="0"/>
              </a:rPr>
              <a:t>Nicklen</a:t>
            </a:r>
            <a:r>
              <a:rPr lang="es-ES_tradnl" sz="2400" b="1" dirty="0" smtClean="0">
                <a:solidFill>
                  <a:srgbClr val="FFFF00"/>
                </a:solidFill>
                <a:latin typeface="Times New Roman" pitchFamily="18" charset="0"/>
                <a:cs typeface="Times New Roman" pitchFamily="18" charset="0"/>
              </a:rPr>
              <a:t> y </a:t>
            </a:r>
            <a:r>
              <a:rPr lang="es-ES_tradnl" sz="2400" b="1" dirty="0" err="1" smtClean="0">
                <a:solidFill>
                  <a:srgbClr val="FFFF00"/>
                </a:solidFill>
                <a:latin typeface="Times New Roman" pitchFamily="18" charset="0"/>
                <a:cs typeface="Times New Roman" pitchFamily="18" charset="0"/>
              </a:rPr>
              <a:t>Coulson</a:t>
            </a:r>
            <a:r>
              <a:rPr lang="es-ES_tradnl" sz="2400" b="1" dirty="0" smtClean="0">
                <a:solidFill>
                  <a:srgbClr val="FFFF00"/>
                </a:solidFill>
                <a:latin typeface="Times New Roman" pitchFamily="18" charset="0"/>
                <a:cs typeface="Times New Roman" pitchFamily="18" charset="0"/>
              </a:rPr>
              <a:t>, 1977)</a:t>
            </a:r>
            <a:endParaRPr lang="es-ES" sz="2400" b="1" dirty="0" smtClean="0">
              <a:solidFill>
                <a:srgbClr val="FFFF00"/>
              </a:solidFill>
              <a:latin typeface="Times New Roman" pitchFamily="18" charset="0"/>
              <a:cs typeface="Times New Roman" pitchFamily="18" charset="0"/>
            </a:endParaRPr>
          </a:p>
        </p:txBody>
      </p:sp>
      <p:pic>
        <p:nvPicPr>
          <p:cNvPr id="17411" name="Picture 3" descr="Scan-070412-0006"/>
          <p:cNvPicPr>
            <a:picLocks noChangeAspect="1" noChangeArrowheads="1"/>
          </p:cNvPicPr>
          <p:nvPr/>
        </p:nvPicPr>
        <p:blipFill>
          <a:blip r:embed="rId2" cstate="print"/>
          <a:srcRect/>
          <a:stretch>
            <a:fillRect/>
          </a:stretch>
        </p:blipFill>
        <p:spPr bwMode="auto">
          <a:xfrm>
            <a:off x="865188" y="1484313"/>
            <a:ext cx="7056437" cy="5022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304800"/>
            <a:ext cx="7772400" cy="1066800"/>
          </a:xfrm>
          <a:solidFill>
            <a:srgbClr val="FF0000"/>
          </a:solidFill>
        </p:spPr>
        <p:txBody>
          <a:bodyPr/>
          <a:lstStyle/>
          <a:p>
            <a:r>
              <a:rPr lang="es-ES_tradnl" sz="2400" b="1" dirty="0" smtClean="0">
                <a:solidFill>
                  <a:srgbClr val="FFFF00"/>
                </a:solidFill>
                <a:latin typeface="Times New Roman" pitchFamily="18" charset="0"/>
                <a:cs typeface="Times New Roman" pitchFamily="18" charset="0"/>
              </a:rPr>
              <a:t>SECUENCIACIÓN AUTOMÁTICA DEL ADN</a:t>
            </a:r>
            <a:br>
              <a:rPr lang="es-ES_tradnl" sz="2400" b="1" dirty="0" smtClean="0">
                <a:solidFill>
                  <a:srgbClr val="FFFF00"/>
                </a:solidFill>
                <a:latin typeface="Times New Roman" pitchFamily="18" charset="0"/>
                <a:cs typeface="Times New Roman" pitchFamily="18" charset="0"/>
              </a:rPr>
            </a:br>
            <a:r>
              <a:rPr lang="es-ES_tradnl" sz="2400" b="1" dirty="0" smtClean="0">
                <a:solidFill>
                  <a:srgbClr val="FFFF00"/>
                </a:solidFill>
                <a:latin typeface="Times New Roman" pitchFamily="18" charset="0"/>
                <a:cs typeface="Times New Roman" pitchFamily="18" charset="0"/>
              </a:rPr>
              <a:t>Método </a:t>
            </a:r>
            <a:r>
              <a:rPr lang="es-ES_tradnl" sz="2400" b="1" dirty="0" err="1" smtClean="0">
                <a:solidFill>
                  <a:srgbClr val="FFFF00"/>
                </a:solidFill>
                <a:latin typeface="Times New Roman" pitchFamily="18" charset="0"/>
                <a:cs typeface="Times New Roman" pitchFamily="18" charset="0"/>
              </a:rPr>
              <a:t>didesoxi</a:t>
            </a:r>
            <a:r>
              <a:rPr lang="es-ES_tradnl" sz="2400" b="1" dirty="0" smtClean="0">
                <a:solidFill>
                  <a:srgbClr val="FFFF00"/>
                </a:solidFill>
                <a:latin typeface="Times New Roman" pitchFamily="18" charset="0"/>
                <a:cs typeface="Times New Roman" pitchFamily="18" charset="0"/>
              </a:rPr>
              <a:t> (</a:t>
            </a:r>
            <a:r>
              <a:rPr lang="es-ES_tradnl" sz="2400" b="1" dirty="0" err="1" smtClean="0">
                <a:solidFill>
                  <a:srgbClr val="FFFF00"/>
                </a:solidFill>
                <a:latin typeface="Times New Roman" pitchFamily="18" charset="0"/>
                <a:cs typeface="Times New Roman" pitchFamily="18" charset="0"/>
              </a:rPr>
              <a:t>Sanger</a:t>
            </a:r>
            <a:r>
              <a:rPr lang="es-ES_tradnl" sz="2400" b="1" dirty="0" smtClean="0">
                <a:solidFill>
                  <a:srgbClr val="FFFF00"/>
                </a:solidFill>
                <a:latin typeface="Times New Roman" pitchFamily="18" charset="0"/>
                <a:cs typeface="Times New Roman" pitchFamily="18" charset="0"/>
              </a:rPr>
              <a:t>, </a:t>
            </a:r>
            <a:r>
              <a:rPr lang="es-ES_tradnl" sz="2400" b="1" dirty="0" err="1" smtClean="0">
                <a:solidFill>
                  <a:srgbClr val="FFFF00"/>
                </a:solidFill>
                <a:latin typeface="Times New Roman" pitchFamily="18" charset="0"/>
                <a:cs typeface="Times New Roman" pitchFamily="18" charset="0"/>
              </a:rPr>
              <a:t>Nicklen</a:t>
            </a:r>
            <a:r>
              <a:rPr lang="es-ES_tradnl" sz="2400" b="1" dirty="0" smtClean="0">
                <a:solidFill>
                  <a:srgbClr val="FFFF00"/>
                </a:solidFill>
                <a:latin typeface="Times New Roman" pitchFamily="18" charset="0"/>
                <a:cs typeface="Times New Roman" pitchFamily="18" charset="0"/>
              </a:rPr>
              <a:t> y </a:t>
            </a:r>
            <a:r>
              <a:rPr lang="es-ES_tradnl" sz="2400" b="1" dirty="0" err="1" smtClean="0">
                <a:solidFill>
                  <a:srgbClr val="FFFF00"/>
                </a:solidFill>
                <a:latin typeface="Times New Roman" pitchFamily="18" charset="0"/>
                <a:cs typeface="Times New Roman" pitchFamily="18" charset="0"/>
              </a:rPr>
              <a:t>Coulson</a:t>
            </a:r>
            <a:r>
              <a:rPr lang="es-ES_tradnl" sz="2400" b="1" dirty="0" smtClean="0">
                <a:solidFill>
                  <a:srgbClr val="FFFF00"/>
                </a:solidFill>
                <a:latin typeface="Times New Roman" pitchFamily="18" charset="0"/>
                <a:cs typeface="Times New Roman" pitchFamily="18" charset="0"/>
              </a:rPr>
              <a:t>, 1977)</a:t>
            </a:r>
            <a:endParaRPr lang="es-ES" sz="2400" b="1" dirty="0" smtClean="0">
              <a:solidFill>
                <a:srgbClr val="FFFF00"/>
              </a:solidFill>
              <a:latin typeface="Times New Roman" pitchFamily="18" charset="0"/>
              <a:cs typeface="Times New Roman" pitchFamily="18" charset="0"/>
            </a:endParaRPr>
          </a:p>
        </p:txBody>
      </p:sp>
      <p:pic>
        <p:nvPicPr>
          <p:cNvPr id="18435" name="Picture 3" descr="Scan-070412-0007"/>
          <p:cNvPicPr>
            <a:picLocks noChangeAspect="1" noChangeArrowheads="1"/>
          </p:cNvPicPr>
          <p:nvPr/>
        </p:nvPicPr>
        <p:blipFill>
          <a:blip r:embed="rId2" cstate="print"/>
          <a:srcRect t="6580" r="898" b="5125"/>
          <a:stretch>
            <a:fillRect/>
          </a:stretch>
        </p:blipFill>
        <p:spPr bwMode="auto">
          <a:xfrm>
            <a:off x="685800" y="1916832"/>
            <a:ext cx="7702624" cy="42484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304800"/>
            <a:ext cx="7772400" cy="914400"/>
          </a:xfrm>
          <a:solidFill>
            <a:srgbClr val="FF0000"/>
          </a:solidFill>
        </p:spPr>
        <p:txBody>
          <a:bodyPr/>
          <a:lstStyle/>
          <a:p>
            <a:r>
              <a:rPr lang="es-ES_tradnl" sz="2400" b="1" dirty="0" smtClean="0">
                <a:solidFill>
                  <a:srgbClr val="FFFF00"/>
                </a:solidFill>
                <a:latin typeface="Times New Roman" pitchFamily="18" charset="0"/>
                <a:cs typeface="Times New Roman" pitchFamily="18" charset="0"/>
              </a:rPr>
              <a:t>SECUENCIACIÓN AUTOMÁTICA DEL ADN</a:t>
            </a:r>
            <a:br>
              <a:rPr lang="es-ES_tradnl" sz="2400" b="1" dirty="0" smtClean="0">
                <a:solidFill>
                  <a:srgbClr val="FFFF00"/>
                </a:solidFill>
                <a:latin typeface="Times New Roman" pitchFamily="18" charset="0"/>
                <a:cs typeface="Times New Roman" pitchFamily="18" charset="0"/>
              </a:rPr>
            </a:br>
            <a:r>
              <a:rPr lang="es-ES_tradnl" sz="2400" b="1" dirty="0" smtClean="0">
                <a:solidFill>
                  <a:srgbClr val="FFFF00"/>
                </a:solidFill>
                <a:latin typeface="Times New Roman" pitchFamily="18" charset="0"/>
                <a:cs typeface="Times New Roman" pitchFamily="18" charset="0"/>
              </a:rPr>
              <a:t>Método </a:t>
            </a:r>
            <a:r>
              <a:rPr lang="es-ES_tradnl" sz="2400" b="1" dirty="0" err="1" smtClean="0">
                <a:solidFill>
                  <a:srgbClr val="FFFF00"/>
                </a:solidFill>
                <a:latin typeface="Times New Roman" pitchFamily="18" charset="0"/>
                <a:cs typeface="Times New Roman" pitchFamily="18" charset="0"/>
              </a:rPr>
              <a:t>didesoxi</a:t>
            </a:r>
            <a:r>
              <a:rPr lang="es-ES_tradnl" sz="2400" b="1" dirty="0" smtClean="0">
                <a:solidFill>
                  <a:srgbClr val="FFFF00"/>
                </a:solidFill>
                <a:latin typeface="Times New Roman" pitchFamily="18" charset="0"/>
                <a:cs typeface="Times New Roman" pitchFamily="18" charset="0"/>
              </a:rPr>
              <a:t> (</a:t>
            </a:r>
            <a:r>
              <a:rPr lang="es-ES_tradnl" sz="2400" b="1" dirty="0" err="1" smtClean="0">
                <a:solidFill>
                  <a:srgbClr val="FFFF00"/>
                </a:solidFill>
                <a:latin typeface="Times New Roman" pitchFamily="18" charset="0"/>
                <a:cs typeface="Times New Roman" pitchFamily="18" charset="0"/>
              </a:rPr>
              <a:t>Sanger</a:t>
            </a:r>
            <a:r>
              <a:rPr lang="es-ES_tradnl" sz="2400" b="1" dirty="0" smtClean="0">
                <a:solidFill>
                  <a:srgbClr val="FFFF00"/>
                </a:solidFill>
                <a:latin typeface="Times New Roman" pitchFamily="18" charset="0"/>
                <a:cs typeface="Times New Roman" pitchFamily="18" charset="0"/>
              </a:rPr>
              <a:t>, </a:t>
            </a:r>
            <a:r>
              <a:rPr lang="es-ES_tradnl" sz="2400" b="1" dirty="0" err="1" smtClean="0">
                <a:solidFill>
                  <a:srgbClr val="FFFF00"/>
                </a:solidFill>
                <a:latin typeface="Times New Roman" pitchFamily="18" charset="0"/>
                <a:cs typeface="Times New Roman" pitchFamily="18" charset="0"/>
              </a:rPr>
              <a:t>Nicklen</a:t>
            </a:r>
            <a:r>
              <a:rPr lang="es-ES_tradnl" sz="2400" b="1" dirty="0" smtClean="0">
                <a:solidFill>
                  <a:srgbClr val="FFFF00"/>
                </a:solidFill>
                <a:latin typeface="Times New Roman" pitchFamily="18" charset="0"/>
                <a:cs typeface="Times New Roman" pitchFamily="18" charset="0"/>
              </a:rPr>
              <a:t> y </a:t>
            </a:r>
            <a:r>
              <a:rPr lang="es-ES_tradnl" sz="2400" b="1" dirty="0" err="1" smtClean="0">
                <a:solidFill>
                  <a:srgbClr val="FFFF00"/>
                </a:solidFill>
                <a:latin typeface="Times New Roman" pitchFamily="18" charset="0"/>
                <a:cs typeface="Times New Roman" pitchFamily="18" charset="0"/>
              </a:rPr>
              <a:t>Coulson</a:t>
            </a:r>
            <a:r>
              <a:rPr lang="es-ES_tradnl" sz="2400" b="1" dirty="0" smtClean="0">
                <a:solidFill>
                  <a:srgbClr val="FFFF00"/>
                </a:solidFill>
                <a:latin typeface="Times New Roman" pitchFamily="18" charset="0"/>
                <a:cs typeface="Times New Roman" pitchFamily="18" charset="0"/>
              </a:rPr>
              <a:t>, 1977)</a:t>
            </a:r>
            <a:endParaRPr lang="es-ES" sz="2400" b="1" dirty="0" smtClean="0">
              <a:solidFill>
                <a:srgbClr val="FFFF00"/>
              </a:solidFill>
              <a:latin typeface="Times New Roman" pitchFamily="18" charset="0"/>
              <a:cs typeface="Times New Roman" pitchFamily="18" charset="0"/>
            </a:endParaRPr>
          </a:p>
        </p:txBody>
      </p:sp>
      <p:pic>
        <p:nvPicPr>
          <p:cNvPr id="19459" name="Picture 3" descr="Scan-070412-0008"/>
          <p:cNvPicPr>
            <a:picLocks noChangeAspect="1" noChangeArrowheads="1"/>
          </p:cNvPicPr>
          <p:nvPr/>
        </p:nvPicPr>
        <p:blipFill>
          <a:blip r:embed="rId2" cstate="print"/>
          <a:srcRect l="5063" t="20718" r="6344" b="26783"/>
          <a:stretch>
            <a:fillRect/>
          </a:stretch>
        </p:blipFill>
        <p:spPr bwMode="auto">
          <a:xfrm>
            <a:off x="1638457" y="1340768"/>
            <a:ext cx="6170772" cy="52565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188913"/>
            <a:ext cx="7989888" cy="647700"/>
          </a:xfrm>
          <a:solidFill>
            <a:srgbClr val="FF3300"/>
          </a:solidFill>
        </p:spPr>
        <p:txBody>
          <a:bodyPr/>
          <a:lstStyle/>
          <a:p>
            <a:pPr eaLnBrk="1" hangingPunct="1"/>
            <a:r>
              <a:rPr lang="es-ES" sz="3600" b="1" dirty="0" smtClean="0">
                <a:solidFill>
                  <a:srgbClr val="FFFF00"/>
                </a:solidFill>
                <a:latin typeface="Times New Roman" pitchFamily="18" charset="0"/>
                <a:cs typeface="Times New Roman" pitchFamily="18" charset="0"/>
              </a:rPr>
              <a:t>SECUENCIACIÓN DEL ADN</a:t>
            </a:r>
          </a:p>
        </p:txBody>
      </p:sp>
      <p:sp>
        <p:nvSpPr>
          <p:cNvPr id="22531" name="Rectangle 3"/>
          <p:cNvSpPr>
            <a:spLocks noGrp="1" noChangeArrowheads="1"/>
          </p:cNvSpPr>
          <p:nvPr>
            <p:ph type="body" idx="1"/>
          </p:nvPr>
        </p:nvSpPr>
        <p:spPr>
          <a:xfrm>
            <a:off x="685800" y="981075"/>
            <a:ext cx="7989888" cy="5543550"/>
          </a:xfrm>
          <a:solidFill>
            <a:srgbClr val="002060"/>
          </a:solidFill>
        </p:spPr>
        <p:txBody>
          <a:bodyPr/>
          <a:lstStyle/>
          <a:p>
            <a:pPr algn="ctr"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GENOMAS DE MAMÍFEROS SECUENCIADOS</a:t>
            </a: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Ratón</a:t>
            </a:r>
            <a:r>
              <a:rPr lang="es-ES_tradnl" sz="2400" b="1" dirty="0" smtClean="0">
                <a:solidFill>
                  <a:schemeClr val="bg1"/>
                </a:solidFill>
                <a:latin typeface="Times New Roman" pitchFamily="18" charset="0"/>
                <a:cs typeface="Times New Roman" pitchFamily="18" charset="0"/>
              </a:rPr>
              <a:t> (</a:t>
            </a:r>
            <a:r>
              <a:rPr lang="es-ES_tradnl" sz="2400" b="1" i="1" dirty="0" smtClean="0">
                <a:solidFill>
                  <a:schemeClr val="bg1"/>
                </a:solidFill>
                <a:latin typeface="Times New Roman" pitchFamily="18" charset="0"/>
                <a:cs typeface="Times New Roman" pitchFamily="18" charset="0"/>
              </a:rPr>
              <a:t>Mus </a:t>
            </a:r>
            <a:r>
              <a:rPr lang="es-ES_tradnl" sz="2400" b="1" i="1" dirty="0" err="1" smtClean="0">
                <a:solidFill>
                  <a:schemeClr val="bg1"/>
                </a:solidFill>
                <a:latin typeface="Times New Roman" pitchFamily="18" charset="0"/>
                <a:cs typeface="Times New Roman" pitchFamily="18" charset="0"/>
              </a:rPr>
              <a:t>musculus</a:t>
            </a:r>
            <a:r>
              <a:rPr lang="es-ES_tradnl" sz="2400" b="1" dirty="0" smtClean="0">
                <a:solidFill>
                  <a:schemeClr val="bg1"/>
                </a:solidFill>
                <a:latin typeface="Times New Roman" pitchFamily="18" charset="0"/>
                <a:cs typeface="Times New Roman" pitchFamily="18" charset="0"/>
              </a:rPr>
              <a:t>): 2.500 </a:t>
            </a:r>
            <a:r>
              <a:rPr lang="es-ES_tradnl" sz="2400" b="1" dirty="0" err="1" smtClean="0">
                <a:solidFill>
                  <a:schemeClr val="bg1"/>
                </a:solidFill>
                <a:latin typeface="Times New Roman" pitchFamily="18" charset="0"/>
                <a:cs typeface="Times New Roman" pitchFamily="18" charset="0"/>
              </a:rPr>
              <a:t>Mpb</a:t>
            </a:r>
            <a:r>
              <a:rPr lang="es-ES_tradnl" sz="2400" b="1" dirty="0" smtClean="0">
                <a:solidFill>
                  <a:schemeClr val="bg1"/>
                </a:solidFill>
                <a:latin typeface="Times New Roman" pitchFamily="18" charset="0"/>
                <a:cs typeface="Times New Roman" pitchFamily="18" charset="0"/>
              </a:rPr>
              <a:t> (2002)</a:t>
            </a: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Rata</a:t>
            </a:r>
            <a:r>
              <a:rPr lang="es-ES_tradnl" sz="2400" b="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Rattus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norvegicus</a:t>
            </a:r>
            <a:r>
              <a:rPr lang="es-ES_tradnl" sz="2400" b="1" dirty="0" smtClean="0">
                <a:solidFill>
                  <a:schemeClr val="bg1"/>
                </a:solidFill>
                <a:latin typeface="Times New Roman" pitchFamily="18" charset="0"/>
                <a:cs typeface="Times New Roman" pitchFamily="18" charset="0"/>
              </a:rPr>
              <a:t>): 2.750 </a:t>
            </a:r>
            <a:r>
              <a:rPr lang="es-ES_tradnl" sz="2400" b="1" dirty="0" err="1" smtClean="0">
                <a:solidFill>
                  <a:schemeClr val="bg1"/>
                </a:solidFill>
                <a:latin typeface="Times New Roman" pitchFamily="18" charset="0"/>
                <a:cs typeface="Times New Roman" pitchFamily="18" charset="0"/>
              </a:rPr>
              <a:t>Mpb</a:t>
            </a:r>
            <a:r>
              <a:rPr lang="es-ES_tradnl" sz="2400" b="1" dirty="0" smtClean="0">
                <a:solidFill>
                  <a:schemeClr val="bg1"/>
                </a:solidFill>
                <a:latin typeface="Times New Roman" pitchFamily="18" charset="0"/>
                <a:cs typeface="Times New Roman" pitchFamily="18" charset="0"/>
              </a:rPr>
              <a:t> (2004)</a:t>
            </a: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Perro </a:t>
            </a:r>
            <a:r>
              <a:rPr lang="es-ES_tradnl" sz="2400" b="1" dirty="0" smtClean="0">
                <a:solidFill>
                  <a:schemeClr val="bg1"/>
                </a:solidFill>
                <a:latin typeface="Times New Roman" pitchFamily="18" charset="0"/>
                <a:cs typeface="Times New Roman" pitchFamily="18" charset="0"/>
              </a:rPr>
              <a:t>(</a:t>
            </a:r>
            <a:r>
              <a:rPr lang="es-ES_tradnl" sz="2400" b="1" i="1" dirty="0" err="1" smtClean="0">
                <a:solidFill>
                  <a:schemeClr val="bg1"/>
                </a:solidFill>
                <a:latin typeface="Times New Roman" pitchFamily="18" charset="0"/>
                <a:cs typeface="Times New Roman" pitchFamily="18" charset="0"/>
              </a:rPr>
              <a:t>Canis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familiaris</a:t>
            </a:r>
            <a:r>
              <a:rPr lang="es-ES_tradnl" sz="2400" b="1" dirty="0" smtClean="0">
                <a:solidFill>
                  <a:schemeClr val="bg1"/>
                </a:solidFill>
                <a:latin typeface="Times New Roman" pitchFamily="18" charset="0"/>
                <a:cs typeface="Times New Roman" pitchFamily="18" charset="0"/>
              </a:rPr>
              <a:t>): 2.411 </a:t>
            </a:r>
            <a:r>
              <a:rPr lang="es-ES_tradnl" sz="2400" b="1" dirty="0" err="1" smtClean="0">
                <a:solidFill>
                  <a:schemeClr val="bg1"/>
                </a:solidFill>
                <a:latin typeface="Times New Roman" pitchFamily="18" charset="0"/>
                <a:cs typeface="Times New Roman" pitchFamily="18" charset="0"/>
              </a:rPr>
              <a:t>Mpb</a:t>
            </a:r>
            <a:r>
              <a:rPr lang="es-ES_tradnl" sz="2400" b="1" dirty="0" smtClean="0">
                <a:solidFill>
                  <a:schemeClr val="bg1"/>
                </a:solidFill>
                <a:latin typeface="Times New Roman" pitchFamily="18" charset="0"/>
                <a:cs typeface="Times New Roman" pitchFamily="18" charset="0"/>
              </a:rPr>
              <a:t> (2005)</a:t>
            </a: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Vaca </a:t>
            </a:r>
            <a:r>
              <a:rPr lang="es-ES_tradnl" sz="2400" b="1" dirty="0" smtClean="0">
                <a:solidFill>
                  <a:schemeClr val="bg1"/>
                </a:solidFill>
                <a:latin typeface="Times New Roman" pitchFamily="18" charset="0"/>
                <a:cs typeface="Times New Roman" pitchFamily="18" charset="0"/>
              </a:rPr>
              <a:t>(</a:t>
            </a:r>
            <a:r>
              <a:rPr lang="es-ES_tradnl" sz="2400" b="1" i="1" dirty="0" err="1" smtClean="0">
                <a:solidFill>
                  <a:schemeClr val="bg1"/>
                </a:solidFill>
                <a:latin typeface="Times New Roman" pitchFamily="18" charset="0"/>
                <a:cs typeface="Times New Roman" pitchFamily="18" charset="0"/>
              </a:rPr>
              <a:t>Bos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taurus</a:t>
            </a:r>
            <a:r>
              <a:rPr lang="es-ES_tradnl" sz="2400" b="1" dirty="0" smtClean="0">
                <a:solidFill>
                  <a:schemeClr val="bg1"/>
                </a:solidFill>
                <a:latin typeface="Times New Roman" pitchFamily="18" charset="0"/>
                <a:cs typeface="Times New Roman" pitchFamily="18" charset="0"/>
              </a:rPr>
              <a:t>): 2.400 </a:t>
            </a:r>
            <a:r>
              <a:rPr lang="es-ES_tradnl" sz="2400" b="1" dirty="0" err="1" smtClean="0">
                <a:solidFill>
                  <a:schemeClr val="bg1"/>
                </a:solidFill>
                <a:latin typeface="Times New Roman" pitchFamily="18" charset="0"/>
                <a:cs typeface="Times New Roman" pitchFamily="18" charset="0"/>
              </a:rPr>
              <a:t>Mpb</a:t>
            </a:r>
            <a:r>
              <a:rPr lang="es-ES_tradnl" sz="2400" b="1" dirty="0" smtClean="0">
                <a:solidFill>
                  <a:schemeClr val="bg1"/>
                </a:solidFill>
                <a:latin typeface="Times New Roman" pitchFamily="18" charset="0"/>
                <a:cs typeface="Times New Roman" pitchFamily="18" charset="0"/>
              </a:rPr>
              <a:t> (2009)</a:t>
            </a: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Caballo </a:t>
            </a:r>
            <a:r>
              <a:rPr lang="es-ES_tradnl" sz="2400" b="1" dirty="0" smtClean="0">
                <a:solidFill>
                  <a:schemeClr val="bg1"/>
                </a:solidFill>
                <a:latin typeface="Times New Roman" pitchFamily="18" charset="0"/>
                <a:cs typeface="Times New Roman" pitchFamily="18" charset="0"/>
              </a:rPr>
              <a:t>(</a:t>
            </a:r>
            <a:r>
              <a:rPr lang="es-ES_tradnl" sz="2400" b="1" i="1" dirty="0" err="1" smtClean="0">
                <a:solidFill>
                  <a:schemeClr val="bg1"/>
                </a:solidFill>
                <a:latin typeface="Times New Roman" pitchFamily="18" charset="0"/>
                <a:cs typeface="Times New Roman" pitchFamily="18" charset="0"/>
              </a:rPr>
              <a:t>Equus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caballus</a:t>
            </a:r>
            <a:r>
              <a:rPr lang="es-ES_tradnl" sz="2400" b="1" dirty="0" smtClean="0">
                <a:solidFill>
                  <a:schemeClr val="bg1"/>
                </a:solidFill>
                <a:latin typeface="Times New Roman" pitchFamily="18" charset="0"/>
                <a:cs typeface="Times New Roman" pitchFamily="18" charset="0"/>
              </a:rPr>
              <a:t>): 2.700 </a:t>
            </a:r>
            <a:r>
              <a:rPr lang="es-ES_tradnl" sz="2400" b="1" dirty="0" err="1" smtClean="0">
                <a:solidFill>
                  <a:schemeClr val="bg1"/>
                </a:solidFill>
                <a:latin typeface="Times New Roman" pitchFamily="18" charset="0"/>
                <a:cs typeface="Times New Roman" pitchFamily="18" charset="0"/>
              </a:rPr>
              <a:t>Mpb</a:t>
            </a:r>
            <a:r>
              <a:rPr lang="es-ES_tradnl" sz="2400" b="1" dirty="0" smtClean="0">
                <a:solidFill>
                  <a:schemeClr val="bg1"/>
                </a:solidFill>
                <a:latin typeface="Times New Roman" pitchFamily="18" charset="0"/>
                <a:cs typeface="Times New Roman" pitchFamily="18" charset="0"/>
              </a:rPr>
              <a:t> (2009)</a:t>
            </a: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Cerdo </a:t>
            </a:r>
            <a:r>
              <a:rPr lang="es-ES_tradnl" sz="2400" b="1" dirty="0" smtClean="0">
                <a:solidFill>
                  <a:schemeClr val="bg1"/>
                </a:solidFill>
                <a:latin typeface="Times New Roman" pitchFamily="18" charset="0"/>
                <a:cs typeface="Times New Roman" pitchFamily="18" charset="0"/>
              </a:rPr>
              <a:t>( </a:t>
            </a:r>
            <a:r>
              <a:rPr lang="es-ES_tradnl" sz="2400" b="1" i="1" dirty="0" smtClean="0">
                <a:solidFill>
                  <a:schemeClr val="bg1"/>
                </a:solidFill>
                <a:latin typeface="Times New Roman" pitchFamily="18" charset="0"/>
                <a:cs typeface="Times New Roman" pitchFamily="18" charset="0"/>
              </a:rPr>
              <a:t>Sus </a:t>
            </a:r>
            <a:r>
              <a:rPr lang="es-ES_tradnl" sz="2400" b="1" i="1" dirty="0" err="1" smtClean="0">
                <a:solidFill>
                  <a:schemeClr val="bg1"/>
                </a:solidFill>
                <a:latin typeface="Times New Roman" pitchFamily="18" charset="0"/>
                <a:cs typeface="Times New Roman" pitchFamily="18" charset="0"/>
              </a:rPr>
              <a:t>scrofa</a:t>
            </a:r>
            <a:r>
              <a:rPr lang="es-ES_tradnl" sz="2400" b="1" dirty="0" smtClean="0">
                <a:solidFill>
                  <a:schemeClr val="bg1"/>
                </a:solidFill>
                <a:latin typeface="Times New Roman" pitchFamily="18" charset="0"/>
                <a:cs typeface="Times New Roman" pitchFamily="18" charset="0"/>
              </a:rPr>
              <a:t>): 2.700 </a:t>
            </a:r>
            <a:r>
              <a:rPr lang="es-ES_tradnl" sz="2400" b="1" dirty="0" err="1" smtClean="0">
                <a:solidFill>
                  <a:schemeClr val="bg1"/>
                </a:solidFill>
                <a:latin typeface="Times New Roman" pitchFamily="18" charset="0"/>
                <a:cs typeface="Times New Roman" pitchFamily="18" charset="0"/>
              </a:rPr>
              <a:t>Mpb</a:t>
            </a:r>
            <a:r>
              <a:rPr lang="es-ES_tradnl" sz="2400" b="1" dirty="0" smtClean="0">
                <a:solidFill>
                  <a:schemeClr val="bg1"/>
                </a:solidFill>
                <a:latin typeface="Times New Roman" pitchFamily="18" charset="0"/>
                <a:cs typeface="Times New Roman" pitchFamily="18" charset="0"/>
              </a:rPr>
              <a:t> (2009)</a:t>
            </a: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Macaco </a:t>
            </a:r>
            <a:r>
              <a:rPr lang="es-ES_tradnl" sz="2400" b="1" dirty="0" err="1" smtClean="0">
                <a:solidFill>
                  <a:srgbClr val="FFFF00"/>
                </a:solidFill>
                <a:latin typeface="Times New Roman" pitchFamily="18" charset="0"/>
                <a:cs typeface="Times New Roman" pitchFamily="18" charset="0"/>
              </a:rPr>
              <a:t>rhesus</a:t>
            </a:r>
            <a:r>
              <a:rPr lang="es-ES_tradnl" sz="2400" b="1" dirty="0" smtClean="0">
                <a:solidFill>
                  <a:srgbClr val="FFFF00"/>
                </a:solidFill>
                <a:latin typeface="Times New Roman" pitchFamily="18" charset="0"/>
                <a:cs typeface="Times New Roman" pitchFamily="18" charset="0"/>
              </a:rPr>
              <a:t> </a:t>
            </a:r>
            <a:r>
              <a:rPr lang="es-ES_tradnl" sz="2400" b="1" dirty="0" smtClean="0">
                <a:solidFill>
                  <a:schemeClr val="bg1"/>
                </a:solidFill>
                <a:latin typeface="Times New Roman" pitchFamily="18" charset="0"/>
                <a:cs typeface="Times New Roman" pitchFamily="18" charset="0"/>
              </a:rPr>
              <a:t>(</a:t>
            </a:r>
            <a:r>
              <a:rPr lang="es-ES_tradnl" sz="2400" b="1" i="1" dirty="0" smtClean="0">
                <a:solidFill>
                  <a:schemeClr val="bg1"/>
                </a:solidFill>
                <a:latin typeface="Times New Roman" pitchFamily="18" charset="0"/>
                <a:cs typeface="Times New Roman" pitchFamily="18" charset="0"/>
              </a:rPr>
              <a:t>Macaca </a:t>
            </a:r>
            <a:r>
              <a:rPr lang="es-ES_tradnl" sz="2400" b="1" i="1" dirty="0" err="1" smtClean="0">
                <a:solidFill>
                  <a:schemeClr val="bg1"/>
                </a:solidFill>
                <a:latin typeface="Times New Roman" pitchFamily="18" charset="0"/>
                <a:cs typeface="Times New Roman" pitchFamily="18" charset="0"/>
              </a:rPr>
              <a:t>mulatta</a:t>
            </a:r>
            <a:r>
              <a:rPr lang="es-ES_tradnl" sz="2400" b="1" dirty="0" smtClean="0">
                <a:solidFill>
                  <a:schemeClr val="bg1"/>
                </a:solidFill>
                <a:latin typeface="Times New Roman" pitchFamily="18" charset="0"/>
                <a:cs typeface="Times New Roman" pitchFamily="18" charset="0"/>
              </a:rPr>
              <a:t>): 2.870 </a:t>
            </a:r>
            <a:r>
              <a:rPr lang="es-ES_tradnl" sz="2400" b="1" dirty="0" err="1" smtClean="0">
                <a:solidFill>
                  <a:schemeClr val="bg1"/>
                </a:solidFill>
                <a:latin typeface="Times New Roman" pitchFamily="18" charset="0"/>
                <a:cs typeface="Times New Roman" pitchFamily="18" charset="0"/>
              </a:rPr>
              <a:t>Mpb</a:t>
            </a:r>
            <a:r>
              <a:rPr lang="es-ES_tradnl" sz="2400" b="1" dirty="0" smtClean="0">
                <a:solidFill>
                  <a:schemeClr val="bg1"/>
                </a:solidFill>
                <a:latin typeface="Times New Roman" pitchFamily="18" charset="0"/>
                <a:cs typeface="Times New Roman" pitchFamily="18" charset="0"/>
              </a:rPr>
              <a:t> (2007)</a:t>
            </a:r>
            <a:endParaRPr lang="es-ES_tradnl" sz="2400" b="1" dirty="0" smtClean="0">
              <a:solidFill>
                <a:srgbClr val="FFFF00"/>
              </a:solidFill>
              <a:latin typeface="Times New Roman" pitchFamily="18" charset="0"/>
              <a:cs typeface="Times New Roman" pitchFamily="18" charset="0"/>
            </a:endParaRP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Chimpancé</a:t>
            </a:r>
            <a:r>
              <a:rPr lang="es-ES_tradnl" sz="2400" b="1" dirty="0" smtClean="0">
                <a:solidFill>
                  <a:schemeClr val="bg1"/>
                </a:solidFill>
                <a:latin typeface="Times New Roman" pitchFamily="18" charset="0"/>
                <a:cs typeface="Times New Roman" pitchFamily="18" charset="0"/>
              </a:rPr>
              <a:t> (</a:t>
            </a:r>
            <a:r>
              <a:rPr lang="es-ES_tradnl" sz="2400" b="1" i="1" dirty="0" smtClean="0">
                <a:solidFill>
                  <a:schemeClr val="bg1"/>
                </a:solidFill>
                <a:latin typeface="Times New Roman" pitchFamily="18" charset="0"/>
                <a:cs typeface="Times New Roman" pitchFamily="18" charset="0"/>
              </a:rPr>
              <a:t>Pan </a:t>
            </a:r>
            <a:r>
              <a:rPr lang="es-ES_tradnl" sz="2400" b="1" i="1" dirty="0" err="1" smtClean="0">
                <a:solidFill>
                  <a:schemeClr val="bg1"/>
                </a:solidFill>
                <a:latin typeface="Times New Roman" pitchFamily="18" charset="0"/>
                <a:cs typeface="Times New Roman" pitchFamily="18" charset="0"/>
              </a:rPr>
              <a:t>troglodytes</a:t>
            </a:r>
            <a:r>
              <a:rPr lang="es-ES_tradnl" sz="2400" b="1" dirty="0" smtClean="0">
                <a:solidFill>
                  <a:schemeClr val="bg1"/>
                </a:solidFill>
                <a:latin typeface="Times New Roman" pitchFamily="18" charset="0"/>
                <a:cs typeface="Times New Roman" pitchFamily="18" charset="0"/>
              </a:rPr>
              <a:t>): 2.843 </a:t>
            </a:r>
            <a:r>
              <a:rPr lang="es-ES_tradnl" sz="2400" b="1" dirty="0" err="1" smtClean="0">
                <a:solidFill>
                  <a:schemeClr val="bg1"/>
                </a:solidFill>
                <a:latin typeface="Times New Roman" pitchFamily="18" charset="0"/>
                <a:cs typeface="Times New Roman" pitchFamily="18" charset="0"/>
              </a:rPr>
              <a:t>Mpb</a:t>
            </a:r>
            <a:r>
              <a:rPr lang="es-ES_tradnl" sz="2400" b="1" dirty="0" smtClean="0">
                <a:solidFill>
                  <a:schemeClr val="bg1"/>
                </a:solidFill>
                <a:latin typeface="Times New Roman" pitchFamily="18" charset="0"/>
                <a:cs typeface="Times New Roman" pitchFamily="18" charset="0"/>
              </a:rPr>
              <a:t> (2005)</a:t>
            </a: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Orangután de Borneo </a:t>
            </a:r>
            <a:r>
              <a:rPr lang="es-ES_tradnl" sz="2400" b="1" dirty="0" smtClean="0">
                <a:solidFill>
                  <a:schemeClr val="bg1"/>
                </a:solidFill>
                <a:latin typeface="Times New Roman" pitchFamily="18" charset="0"/>
                <a:cs typeface="Times New Roman" pitchFamily="18" charset="0"/>
              </a:rPr>
              <a:t>(</a:t>
            </a:r>
            <a:r>
              <a:rPr lang="es-ES_tradnl" sz="2400" b="1" i="1" dirty="0" smtClean="0">
                <a:solidFill>
                  <a:schemeClr val="bg1"/>
                </a:solidFill>
                <a:latin typeface="Times New Roman" pitchFamily="18" charset="0"/>
                <a:cs typeface="Times New Roman" pitchFamily="18" charset="0"/>
              </a:rPr>
              <a:t>Pongo </a:t>
            </a:r>
            <a:r>
              <a:rPr lang="es-ES_tradnl" sz="2400" b="1" i="1" dirty="0" err="1" smtClean="0">
                <a:solidFill>
                  <a:schemeClr val="bg1"/>
                </a:solidFill>
                <a:latin typeface="Times New Roman" pitchFamily="18" charset="0"/>
                <a:cs typeface="Times New Roman" pitchFamily="18" charset="0"/>
              </a:rPr>
              <a:t>pygmaeus</a:t>
            </a:r>
            <a:r>
              <a:rPr lang="es-ES_tradnl" sz="2400" b="1" dirty="0" smtClean="0">
                <a:solidFill>
                  <a:schemeClr val="bg1"/>
                </a:solidFill>
                <a:latin typeface="Times New Roman" pitchFamily="18" charset="0"/>
                <a:cs typeface="Times New Roman" pitchFamily="18" charset="0"/>
              </a:rPr>
              <a:t>)</a:t>
            </a:r>
            <a:r>
              <a:rPr lang="es-ES_tradnl" sz="2400" b="1" i="1" dirty="0" smtClean="0">
                <a:solidFill>
                  <a:schemeClr val="bg1"/>
                </a:solidFill>
                <a:latin typeface="Times New Roman" pitchFamily="18" charset="0"/>
                <a:cs typeface="Times New Roman" pitchFamily="18" charset="0"/>
              </a:rPr>
              <a:t> </a:t>
            </a:r>
            <a:r>
              <a:rPr lang="es-ES_tradnl" sz="2400" b="1" dirty="0" smtClean="0">
                <a:solidFill>
                  <a:srgbClr val="FFFF00"/>
                </a:solidFill>
                <a:latin typeface="Times New Roman" pitchFamily="18" charset="0"/>
                <a:cs typeface="Times New Roman" pitchFamily="18" charset="0"/>
              </a:rPr>
              <a:t>y de Sumatra</a:t>
            </a:r>
            <a:r>
              <a:rPr lang="es-ES_tradnl" sz="2400" b="1" dirty="0" smtClean="0">
                <a:solidFill>
                  <a:schemeClr val="bg1"/>
                </a:solidFill>
                <a:latin typeface="Times New Roman" pitchFamily="18" charset="0"/>
                <a:cs typeface="Times New Roman" pitchFamily="18" charset="0"/>
              </a:rPr>
              <a:t> (</a:t>
            </a:r>
            <a:r>
              <a:rPr lang="es-ES_tradnl" sz="2400" b="1" i="1" dirty="0" smtClean="0">
                <a:solidFill>
                  <a:schemeClr val="bg1"/>
                </a:solidFill>
                <a:latin typeface="Times New Roman" pitchFamily="18" charset="0"/>
                <a:cs typeface="Times New Roman" pitchFamily="18" charset="0"/>
              </a:rPr>
              <a:t>P. </a:t>
            </a:r>
            <a:r>
              <a:rPr lang="es-ES_tradnl" sz="2400" b="1" i="1" dirty="0" err="1" smtClean="0">
                <a:solidFill>
                  <a:schemeClr val="bg1"/>
                </a:solidFill>
                <a:latin typeface="Times New Roman" pitchFamily="18" charset="0"/>
                <a:cs typeface="Times New Roman" pitchFamily="18" charset="0"/>
              </a:rPr>
              <a:t>pygmaeus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abelii</a:t>
            </a:r>
            <a:r>
              <a:rPr lang="es-ES_tradnl" sz="2400" b="1" dirty="0" smtClean="0">
                <a:solidFill>
                  <a:schemeClr val="bg1"/>
                </a:solidFill>
                <a:latin typeface="Times New Roman" pitchFamily="18" charset="0"/>
                <a:cs typeface="Times New Roman" pitchFamily="18" charset="0"/>
              </a:rPr>
              <a:t>): 3.080 </a:t>
            </a:r>
            <a:r>
              <a:rPr lang="es-ES_tradnl" sz="2400" b="1" dirty="0" err="1" smtClean="0">
                <a:solidFill>
                  <a:schemeClr val="bg1"/>
                </a:solidFill>
                <a:latin typeface="Times New Roman" pitchFamily="18" charset="0"/>
                <a:cs typeface="Times New Roman" pitchFamily="18" charset="0"/>
              </a:rPr>
              <a:t>Mpb</a:t>
            </a:r>
            <a:r>
              <a:rPr lang="es-ES_tradnl" sz="2400" b="1" dirty="0" smtClean="0">
                <a:solidFill>
                  <a:schemeClr val="bg1"/>
                </a:solidFill>
                <a:latin typeface="Times New Roman" pitchFamily="18" charset="0"/>
                <a:cs typeface="Times New Roman" pitchFamily="18" charset="0"/>
              </a:rPr>
              <a:t> (2011)</a:t>
            </a: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Gorila </a:t>
            </a:r>
            <a:r>
              <a:rPr lang="es-ES_tradnl" sz="2400" b="1" dirty="0" smtClean="0">
                <a:solidFill>
                  <a:schemeClr val="bg1"/>
                </a:solidFill>
                <a:latin typeface="Times New Roman" pitchFamily="18" charset="0"/>
                <a:cs typeface="Times New Roman" pitchFamily="18" charset="0"/>
              </a:rPr>
              <a:t>(</a:t>
            </a:r>
            <a:r>
              <a:rPr lang="es-ES_tradnl" sz="2400" b="1" i="1" dirty="0" err="1" smtClean="0">
                <a:solidFill>
                  <a:schemeClr val="bg1"/>
                </a:solidFill>
                <a:latin typeface="Times New Roman" pitchFamily="18" charset="0"/>
                <a:cs typeface="Times New Roman" pitchFamily="18" charset="0"/>
              </a:rPr>
              <a:t>Gorilla</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gorilla</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gorilla</a:t>
            </a:r>
            <a:r>
              <a:rPr lang="es-ES_tradnl" sz="2400" b="1" dirty="0" smtClean="0">
                <a:solidFill>
                  <a:schemeClr val="bg1"/>
                </a:solidFill>
                <a:latin typeface="Times New Roman" pitchFamily="18" charset="0"/>
                <a:cs typeface="Times New Roman" pitchFamily="18" charset="0"/>
              </a:rPr>
              <a:t>): (2012)</a:t>
            </a:r>
            <a:endParaRPr lang="es-ES_tradnl" sz="2400" b="1" dirty="0" smtClean="0">
              <a:solidFill>
                <a:srgbClr val="FFFF00"/>
              </a:solidFill>
              <a:latin typeface="Times New Roman" pitchFamily="18" charset="0"/>
              <a:cs typeface="Times New Roman" pitchFamily="18" charset="0"/>
            </a:endParaRPr>
          </a:p>
          <a:p>
            <a:pPr lvl="1" eaLnBrk="1" hangingPunct="1">
              <a:lnSpc>
                <a:spcPct val="90000"/>
              </a:lnSpc>
              <a:buFontTx/>
              <a:buNone/>
            </a:pPr>
            <a:r>
              <a:rPr lang="es-ES_tradnl" sz="2400" b="1" dirty="0" smtClean="0">
                <a:solidFill>
                  <a:srgbClr val="FFFF00"/>
                </a:solidFill>
                <a:latin typeface="Times New Roman" pitchFamily="18" charset="0"/>
                <a:cs typeface="Times New Roman" pitchFamily="18" charset="0"/>
              </a:rPr>
              <a:t>Humano</a:t>
            </a:r>
            <a:r>
              <a:rPr lang="es-ES_tradnl" sz="2400" b="1" dirty="0" smtClean="0">
                <a:solidFill>
                  <a:schemeClr val="bg1"/>
                </a:solidFill>
                <a:latin typeface="Times New Roman" pitchFamily="18" charset="0"/>
                <a:cs typeface="Times New Roman" pitchFamily="18" charset="0"/>
              </a:rPr>
              <a:t> (</a:t>
            </a:r>
            <a:r>
              <a:rPr lang="es-ES_tradnl" sz="2400" b="1" i="1" dirty="0" smtClean="0">
                <a:solidFill>
                  <a:schemeClr val="bg1"/>
                </a:solidFill>
                <a:latin typeface="Times New Roman" pitchFamily="18" charset="0"/>
                <a:cs typeface="Times New Roman" pitchFamily="18" charset="0"/>
              </a:rPr>
              <a:t>Homo sapiens</a:t>
            </a:r>
            <a:r>
              <a:rPr lang="es-ES_tradnl" sz="2400" b="1" dirty="0" smtClean="0">
                <a:solidFill>
                  <a:schemeClr val="bg1"/>
                </a:solidFill>
                <a:latin typeface="Times New Roman" pitchFamily="18" charset="0"/>
                <a:cs typeface="Times New Roman" pitchFamily="18" charset="0"/>
              </a:rPr>
              <a:t>): 3.000 </a:t>
            </a:r>
            <a:r>
              <a:rPr lang="es-ES_tradnl" sz="2400" b="1" dirty="0" err="1" smtClean="0">
                <a:solidFill>
                  <a:schemeClr val="bg1"/>
                </a:solidFill>
                <a:latin typeface="Times New Roman" pitchFamily="18" charset="0"/>
                <a:cs typeface="Times New Roman" pitchFamily="18" charset="0"/>
              </a:rPr>
              <a:t>Mpb</a:t>
            </a:r>
            <a:r>
              <a:rPr lang="es-ES_tradnl" sz="2400" b="1" dirty="0" smtClean="0">
                <a:solidFill>
                  <a:schemeClr val="bg1"/>
                </a:solidFill>
                <a:latin typeface="Times New Roman" pitchFamily="18" charset="0"/>
                <a:cs typeface="Times New Roman" pitchFamily="18" charset="0"/>
              </a:rPr>
              <a:t> (90%, 2001; 99%, 2004)</a:t>
            </a:r>
          </a:p>
          <a:p>
            <a:pPr eaLnBrk="1" hangingPunct="1">
              <a:lnSpc>
                <a:spcPct val="90000"/>
              </a:lnSpc>
            </a:pPr>
            <a:endParaRPr lang="es-ES" sz="24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SECUENCIACIÓN DEL ADN</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SANGER INSTITUTE SEQUENCING CENTRE, UK</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074" name="Picture 2"/>
          <p:cNvPicPr>
            <a:picLocks noChangeAspect="1" noChangeArrowheads="1"/>
          </p:cNvPicPr>
          <p:nvPr/>
        </p:nvPicPr>
        <p:blipFill>
          <a:blip r:embed="rId2" cstate="print"/>
          <a:srcRect l="14361" t="38291" r="50713" b="13610"/>
          <a:stretch>
            <a:fillRect/>
          </a:stretch>
        </p:blipFill>
        <p:spPr bwMode="auto">
          <a:xfrm>
            <a:off x="899592" y="1178661"/>
            <a:ext cx="7488832" cy="55562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0"/>
            <a:ext cx="8712968" cy="936104"/>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SECUENCIACIÓN DEL ADN</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SANGER INSTITUTE SEQUENCING CENTRE, UK</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8868" t="34108" r="21983"/>
          <a:stretch>
            <a:fillRect/>
          </a:stretch>
        </p:blipFill>
        <p:spPr bwMode="auto">
          <a:xfrm>
            <a:off x="236895" y="1268760"/>
            <a:ext cx="8727594" cy="54005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0"/>
            <a:ext cx="8568952" cy="1152127"/>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GENÉTICA Y PREMIOS NOBEL REACCIÓN EN CADENA DE LA POLIMERASA</a:t>
            </a:r>
            <a:br>
              <a:rPr lang="es-ES" sz="2800" b="1" dirty="0" smtClean="0">
                <a:solidFill>
                  <a:srgbClr val="FFFF00"/>
                </a:solidFill>
                <a:latin typeface="Times New Roman" pitchFamily="18" charset="0"/>
                <a:cs typeface="Times New Roman" pitchFamily="18" charset="0"/>
              </a:rPr>
            </a:br>
            <a:r>
              <a:rPr lang="es-ES" sz="2800" b="1" dirty="0" err="1" smtClean="0">
                <a:solidFill>
                  <a:srgbClr val="FFFF00"/>
                </a:solidFill>
                <a:latin typeface="Times New Roman" pitchFamily="18" charset="0"/>
                <a:cs typeface="Times New Roman" pitchFamily="18" charset="0"/>
              </a:rPr>
              <a:t>Kary</a:t>
            </a:r>
            <a:r>
              <a:rPr lang="es-ES" sz="2800" b="1" dirty="0" smtClean="0">
                <a:solidFill>
                  <a:srgbClr val="FFFF00"/>
                </a:solidFill>
                <a:latin typeface="Times New Roman" pitchFamily="18" charset="0"/>
                <a:cs typeface="Times New Roman" pitchFamily="18" charset="0"/>
              </a:rPr>
              <a:t> B. </a:t>
            </a:r>
            <a:r>
              <a:rPr lang="es-ES" sz="2800" b="1" dirty="0" err="1" smtClean="0">
                <a:solidFill>
                  <a:srgbClr val="FFFF00"/>
                </a:solidFill>
                <a:latin typeface="Times New Roman" pitchFamily="18" charset="0"/>
                <a:cs typeface="Times New Roman" pitchFamily="18" charset="0"/>
              </a:rPr>
              <a:t>Mullis</a:t>
            </a:r>
            <a:r>
              <a:rPr lang="es-ES" sz="2800" b="1" dirty="0" smtClean="0">
                <a:solidFill>
                  <a:srgbClr val="FFFF00"/>
                </a:solidFill>
                <a:latin typeface="Times New Roman" pitchFamily="18" charset="0"/>
                <a:cs typeface="Times New Roman" pitchFamily="18" charset="0"/>
              </a:rPr>
              <a:t> (1993)</a:t>
            </a:r>
            <a:endParaRPr lang="es-ES" sz="28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628800"/>
            <a:ext cx="7848872" cy="4824536"/>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30698" t="37245" r="51839" b="14656"/>
          <a:stretch>
            <a:fillRect/>
          </a:stretch>
        </p:blipFill>
        <p:spPr bwMode="auto">
          <a:xfrm>
            <a:off x="484762" y="1556793"/>
            <a:ext cx="2863101" cy="424847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16764" t="38498" r="53380" b="15494"/>
          <a:stretch>
            <a:fillRect/>
          </a:stretch>
        </p:blipFill>
        <p:spPr bwMode="auto">
          <a:xfrm>
            <a:off x="3707904" y="1556792"/>
            <a:ext cx="5117478" cy="42484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1"/>
            <a:ext cx="8424936" cy="648071"/>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REACCIÓN EN CADENA DE LA POLIMERASA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395536" y="908720"/>
            <a:ext cx="8424936" cy="5832648"/>
          </a:xfrm>
          <a:solidFill>
            <a:srgbClr val="002060"/>
          </a:solidFill>
        </p:spPr>
        <p:txBody>
          <a:bodyPr>
            <a:normAutofit/>
          </a:bodyPr>
          <a:lstStyle/>
          <a:p>
            <a:pPr algn="l"/>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Kary</a:t>
            </a:r>
            <a:r>
              <a:rPr lang="es-ES" sz="2400" b="1" dirty="0" smtClean="0">
                <a:solidFill>
                  <a:srgbClr val="FFFF00"/>
                </a:solidFill>
                <a:latin typeface="Times New Roman" pitchFamily="18" charset="0"/>
                <a:cs typeface="Times New Roman" pitchFamily="18" charset="0"/>
              </a:rPr>
              <a:t> B. MULLIS </a:t>
            </a:r>
            <a:r>
              <a:rPr lang="es-ES" sz="2400" b="1" dirty="0" smtClean="0">
                <a:solidFill>
                  <a:schemeClr val="bg1"/>
                </a:solidFill>
                <a:latin typeface="Times New Roman" pitchFamily="18" charset="0"/>
                <a:cs typeface="Times New Roman" pitchFamily="18" charset="0"/>
              </a:rPr>
              <a:t>recibió el Premio Nobel en Química 1993</a:t>
            </a:r>
            <a:r>
              <a:rPr lang="es-ES" sz="2400" dirty="0" smtClean="0"/>
              <a:t> </a:t>
            </a:r>
            <a:r>
              <a:rPr lang="es-ES" sz="2400" b="1" dirty="0" smtClean="0">
                <a:solidFill>
                  <a:schemeClr val="bg1"/>
                </a:solidFill>
                <a:latin typeface="Times New Roman" pitchFamily="18" charset="0"/>
                <a:cs typeface="Times New Roman" pitchFamily="18" charset="0"/>
              </a:rPr>
              <a:t>“por su invención del método de reacción en cadena de la  polimerasa (PCR)”</a:t>
            </a:r>
          </a:p>
          <a:p>
            <a:pPr algn="l"/>
            <a:r>
              <a:rPr lang="es-ES" sz="2000" b="1" dirty="0" smtClean="0">
                <a:solidFill>
                  <a:schemeClr val="bg1"/>
                </a:solidFill>
                <a:latin typeface="Times New Roman" pitchFamily="18" charset="0"/>
                <a:cs typeface="Times New Roman" pitchFamily="18" charset="0"/>
              </a:rPr>
              <a:t>                                 </a:t>
            </a:r>
          </a:p>
          <a:p>
            <a:pPr algn="l"/>
            <a:r>
              <a:rPr lang="es-ES" sz="2000" b="1" dirty="0" smtClean="0">
                <a:solidFill>
                  <a:schemeClr val="bg1"/>
                </a:solidFill>
                <a:latin typeface="Times New Roman" pitchFamily="18" charset="0"/>
                <a:cs typeface="Times New Roman" pitchFamily="18" charset="0"/>
              </a:rPr>
              <a:t>                            Desnaturalización ADN original  (94° C, 5 min)</a:t>
            </a:r>
          </a:p>
          <a:p>
            <a:pPr algn="l"/>
            <a:endParaRPr lang="es-ES" sz="2000" b="1" dirty="0" smtClean="0">
              <a:solidFill>
                <a:schemeClr val="bg1"/>
              </a:solidFill>
              <a:latin typeface="Times New Roman" pitchFamily="18" charset="0"/>
              <a:cs typeface="Times New Roman" pitchFamily="18" charset="0"/>
            </a:endParaRPr>
          </a:p>
          <a:p>
            <a:pPr algn="l"/>
            <a:r>
              <a:rPr lang="es-ES" sz="2000" b="1" dirty="0" smtClean="0">
                <a:solidFill>
                  <a:schemeClr val="bg1"/>
                </a:solidFill>
                <a:latin typeface="Times New Roman" pitchFamily="18" charset="0"/>
                <a:cs typeface="Times New Roman" pitchFamily="18" charset="0"/>
              </a:rPr>
              <a:t>                                                  Unir cebadores                                                     	  	                                   (30-65° C, 30 </a:t>
            </a:r>
            <a:r>
              <a:rPr lang="es-ES" sz="2000" b="1" dirty="0" err="1" smtClean="0">
                <a:solidFill>
                  <a:schemeClr val="bg1"/>
                </a:solidFill>
                <a:latin typeface="Times New Roman" pitchFamily="18" charset="0"/>
                <a:cs typeface="Times New Roman" pitchFamily="18" charset="0"/>
              </a:rPr>
              <a:t>sg</a:t>
            </a:r>
            <a:r>
              <a:rPr lang="es-ES" sz="2000" b="1" dirty="0" smtClean="0">
                <a:solidFill>
                  <a:schemeClr val="bg1"/>
                </a:solidFill>
                <a:latin typeface="Times New Roman" pitchFamily="18" charset="0"/>
                <a:cs typeface="Times New Roman" pitchFamily="18" charset="0"/>
              </a:rPr>
              <a:t>)</a:t>
            </a:r>
          </a:p>
          <a:p>
            <a:pPr algn="l"/>
            <a:endParaRPr lang="es-ES" sz="2000" b="1" dirty="0" smtClean="0">
              <a:solidFill>
                <a:schemeClr val="bg1"/>
              </a:solidFill>
              <a:latin typeface="Times New Roman" pitchFamily="18" charset="0"/>
              <a:cs typeface="Times New Roman" pitchFamily="18" charset="0"/>
            </a:endParaRPr>
          </a:p>
          <a:p>
            <a:pPr algn="l"/>
            <a:r>
              <a:rPr lang="es-ES" sz="2000" b="1" dirty="0" smtClean="0">
                <a:solidFill>
                  <a:schemeClr val="bg1"/>
                </a:solidFill>
                <a:latin typeface="Times New Roman" pitchFamily="18" charset="0"/>
                <a:cs typeface="Times New Roman" pitchFamily="18" charset="0"/>
              </a:rPr>
              <a:t>                                                                                  Polimerasa sintetiza</a:t>
            </a:r>
          </a:p>
          <a:p>
            <a:pPr algn="l"/>
            <a:r>
              <a:rPr lang="es-ES" sz="2000" b="1" dirty="0" smtClean="0">
                <a:solidFill>
                  <a:schemeClr val="bg1"/>
                </a:solidFill>
                <a:latin typeface="Times New Roman" pitchFamily="18" charset="0"/>
                <a:cs typeface="Times New Roman" pitchFamily="18" charset="0"/>
              </a:rPr>
              <a:t>Desnaturalización ADN                                           nuevas hélices ADN            	 	(94° C, 30 </a:t>
            </a:r>
            <a:r>
              <a:rPr lang="es-ES" sz="2000" b="1" dirty="0" err="1" smtClean="0">
                <a:solidFill>
                  <a:schemeClr val="bg1"/>
                </a:solidFill>
                <a:latin typeface="Times New Roman" pitchFamily="18" charset="0"/>
                <a:cs typeface="Times New Roman" pitchFamily="18" charset="0"/>
              </a:rPr>
              <a:t>sg</a:t>
            </a:r>
            <a:r>
              <a:rPr lang="es-ES" sz="2000" b="1" dirty="0" smtClean="0">
                <a:solidFill>
                  <a:schemeClr val="bg1"/>
                </a:solidFill>
                <a:latin typeface="Times New Roman" pitchFamily="18" charset="0"/>
                <a:cs typeface="Times New Roman" pitchFamily="18" charset="0"/>
              </a:rPr>
              <a:t>)                                               (65-75° C, 2-5 min)</a:t>
            </a:r>
          </a:p>
          <a:p>
            <a:pPr algn="l"/>
            <a:r>
              <a:rPr lang="es-ES" sz="2000" b="1" dirty="0" smtClean="0">
                <a:solidFill>
                  <a:schemeClr val="bg1"/>
                </a:solidFill>
                <a:latin typeface="Times New Roman" pitchFamily="18" charset="0"/>
                <a:cs typeface="Times New Roman" pitchFamily="18" charset="0"/>
              </a:rPr>
              <a:t>Polimerasa </a:t>
            </a:r>
            <a:r>
              <a:rPr lang="es-ES" sz="2000" b="1" dirty="0" err="1" smtClean="0">
                <a:solidFill>
                  <a:schemeClr val="bg1"/>
                </a:solidFill>
                <a:latin typeface="Times New Roman" pitchFamily="18" charset="0"/>
                <a:cs typeface="Times New Roman" pitchFamily="18" charset="0"/>
              </a:rPr>
              <a:t>Taq</a:t>
            </a:r>
            <a:r>
              <a:rPr lang="es-ES" sz="2000" b="1" dirty="0" smtClean="0">
                <a:solidFill>
                  <a:schemeClr val="bg1"/>
                </a:solidFill>
                <a:latin typeface="Times New Roman" pitchFamily="18" charset="0"/>
                <a:cs typeface="Times New Roman" pitchFamily="18" charset="0"/>
              </a:rPr>
              <a:t> (</a:t>
            </a:r>
            <a:r>
              <a:rPr lang="es-ES" sz="2000" b="1" i="1" dirty="0" err="1" smtClean="0">
                <a:solidFill>
                  <a:schemeClr val="bg1"/>
                </a:solidFill>
                <a:latin typeface="Times New Roman" pitchFamily="18" charset="0"/>
                <a:cs typeface="Times New Roman" pitchFamily="18" charset="0"/>
              </a:rPr>
              <a:t>Thermus</a:t>
            </a:r>
            <a:r>
              <a:rPr lang="es-ES" sz="2000" b="1" i="1" dirty="0" smtClean="0">
                <a:solidFill>
                  <a:schemeClr val="bg1"/>
                </a:solidFill>
                <a:latin typeface="Times New Roman" pitchFamily="18" charset="0"/>
                <a:cs typeface="Times New Roman" pitchFamily="18" charset="0"/>
              </a:rPr>
              <a:t> </a:t>
            </a:r>
            <a:r>
              <a:rPr lang="es-ES" sz="2000" b="1" i="1" dirty="0" err="1" smtClean="0">
                <a:solidFill>
                  <a:schemeClr val="bg1"/>
                </a:solidFill>
                <a:latin typeface="Times New Roman" pitchFamily="18" charset="0"/>
                <a:cs typeface="Times New Roman" pitchFamily="18" charset="0"/>
              </a:rPr>
              <a:t>Aquaticus</a:t>
            </a:r>
            <a:r>
              <a:rPr lang="es-ES" sz="2000" b="1" dirty="0" smtClean="0">
                <a:solidFill>
                  <a:schemeClr val="bg1"/>
                </a:solidFill>
                <a:latin typeface="Times New Roman" pitchFamily="18" charset="0"/>
                <a:cs typeface="Times New Roman" pitchFamily="18" charset="0"/>
              </a:rPr>
              <a:t>)                                n-2                                                    Número de moléculas diana </a:t>
            </a:r>
            <a:r>
              <a:rPr lang="es-ES" sz="2000" b="1" dirty="0" err="1" smtClean="0">
                <a:solidFill>
                  <a:schemeClr val="bg1"/>
                </a:solidFill>
                <a:latin typeface="Times New Roman" pitchFamily="18" charset="0"/>
                <a:cs typeface="Times New Roman" pitchFamily="18" charset="0"/>
              </a:rPr>
              <a:t>bicatenarias</a:t>
            </a:r>
            <a:r>
              <a:rPr lang="es-ES" sz="2000" b="1" dirty="0" smtClean="0">
                <a:solidFill>
                  <a:schemeClr val="bg1"/>
                </a:solidFill>
                <a:latin typeface="Times New Roman" pitchFamily="18" charset="0"/>
                <a:cs typeface="Times New Roman" pitchFamily="18" charset="0"/>
              </a:rPr>
              <a:t> ciclo n-</a:t>
            </a:r>
            <a:r>
              <a:rPr lang="es-ES" sz="2000" b="1" dirty="0" err="1" smtClean="0">
                <a:solidFill>
                  <a:schemeClr val="bg1"/>
                </a:solidFill>
                <a:latin typeface="Times New Roman" pitchFamily="18" charset="0"/>
                <a:cs typeface="Times New Roman" pitchFamily="18" charset="0"/>
              </a:rPr>
              <a:t>simo</a:t>
            </a:r>
            <a:r>
              <a:rPr lang="es-ES" sz="2000" b="1" dirty="0" smtClean="0">
                <a:solidFill>
                  <a:schemeClr val="bg1"/>
                </a:solidFill>
                <a:latin typeface="Times New Roman" pitchFamily="18" charset="0"/>
                <a:cs typeface="Times New Roman" pitchFamily="18" charset="0"/>
              </a:rPr>
              <a:t>: 2                                20 ciclos: 262.144 copias; 30 ciclos: 268.435.456 copias              </a:t>
            </a:r>
            <a:r>
              <a:rPr lang="es-ES" sz="2000" b="1" dirty="0" err="1" smtClean="0">
                <a:solidFill>
                  <a:schemeClr val="bg1"/>
                </a:solidFill>
                <a:latin typeface="Times New Roman" pitchFamily="18" charset="0"/>
                <a:cs typeface="Times New Roman" pitchFamily="18" charset="0"/>
              </a:rPr>
              <a:t>Termociclador</a:t>
            </a:r>
            <a:endParaRPr lang="es-ES" sz="2000" b="1" dirty="0" smtClean="0">
              <a:solidFill>
                <a:schemeClr val="bg1"/>
              </a:solidFill>
              <a:latin typeface="Times New Roman" pitchFamily="18" charset="0"/>
              <a:cs typeface="Times New Roman" pitchFamily="18" charset="0"/>
            </a:endParaRPr>
          </a:p>
          <a:p>
            <a:pPr algn="l"/>
            <a:endParaRPr lang="es-ES" sz="2800" b="1" dirty="0">
              <a:solidFill>
                <a:schemeClr val="bg1"/>
              </a:solidFill>
              <a:latin typeface="Times New Roman" pitchFamily="18" charset="0"/>
              <a:cs typeface="Times New Roman" pitchFamily="18" charset="0"/>
            </a:endParaRPr>
          </a:p>
        </p:txBody>
      </p:sp>
      <p:cxnSp>
        <p:nvCxnSpPr>
          <p:cNvPr id="5" name="4 Conector recto de flecha"/>
          <p:cNvCxnSpPr/>
          <p:nvPr/>
        </p:nvCxnSpPr>
        <p:spPr>
          <a:xfrm>
            <a:off x="4427984" y="2780928"/>
            <a:ext cx="0" cy="504056"/>
          </a:xfrm>
          <a:prstGeom prst="straightConnector1">
            <a:avLst/>
          </a:prstGeom>
          <a:ln w="38100">
            <a:tailEnd type="arrow"/>
          </a:ln>
        </p:spPr>
        <p:style>
          <a:lnRef idx="2">
            <a:schemeClr val="accent6"/>
          </a:lnRef>
          <a:fillRef idx="0">
            <a:schemeClr val="accent6"/>
          </a:fillRef>
          <a:effectRef idx="1">
            <a:schemeClr val="accent6"/>
          </a:effectRef>
          <a:fontRef idx="minor">
            <a:schemeClr val="tx1"/>
          </a:fontRef>
        </p:style>
      </p:cxnSp>
      <p:cxnSp>
        <p:nvCxnSpPr>
          <p:cNvPr id="8" name="7 Conector recto de flecha"/>
          <p:cNvCxnSpPr/>
          <p:nvPr/>
        </p:nvCxnSpPr>
        <p:spPr>
          <a:xfrm>
            <a:off x="5724128" y="3717032"/>
            <a:ext cx="1224136" cy="504056"/>
          </a:xfrm>
          <a:prstGeom prst="straightConnector1">
            <a:avLst/>
          </a:prstGeom>
          <a:ln w="38100">
            <a:tailEnd type="arrow"/>
          </a:ln>
        </p:spPr>
        <p:style>
          <a:lnRef idx="2">
            <a:schemeClr val="accent6"/>
          </a:lnRef>
          <a:fillRef idx="0">
            <a:schemeClr val="accent6"/>
          </a:fillRef>
          <a:effectRef idx="1">
            <a:schemeClr val="accent6"/>
          </a:effectRef>
          <a:fontRef idx="minor">
            <a:schemeClr val="tx1"/>
          </a:fontRef>
        </p:style>
      </p:cxnSp>
      <p:cxnSp>
        <p:nvCxnSpPr>
          <p:cNvPr id="10" name="9 Conector recto de flecha"/>
          <p:cNvCxnSpPr/>
          <p:nvPr/>
        </p:nvCxnSpPr>
        <p:spPr>
          <a:xfrm flipV="1">
            <a:off x="1691680" y="3717032"/>
            <a:ext cx="1800200" cy="864096"/>
          </a:xfrm>
          <a:prstGeom prst="straightConnector1">
            <a:avLst/>
          </a:prstGeom>
          <a:ln w="38100">
            <a:tailEnd type="arrow"/>
          </a:ln>
        </p:spPr>
        <p:style>
          <a:lnRef idx="2">
            <a:schemeClr val="accent6"/>
          </a:lnRef>
          <a:fillRef idx="0">
            <a:schemeClr val="accent6"/>
          </a:fillRef>
          <a:effectRef idx="1">
            <a:schemeClr val="accent6"/>
          </a:effectRef>
          <a:fontRef idx="minor">
            <a:schemeClr val="tx1"/>
          </a:fontRef>
        </p:style>
      </p:cxnSp>
      <p:cxnSp>
        <p:nvCxnSpPr>
          <p:cNvPr id="12" name="11 Conector recto de flecha"/>
          <p:cNvCxnSpPr/>
          <p:nvPr/>
        </p:nvCxnSpPr>
        <p:spPr>
          <a:xfrm flipH="1">
            <a:off x="3203848" y="5085184"/>
            <a:ext cx="2376264" cy="0"/>
          </a:xfrm>
          <a:prstGeom prst="straightConnector1">
            <a:avLst/>
          </a:prstGeom>
          <a:ln w="38100">
            <a:tailEnd type="arrow"/>
          </a:ln>
        </p:spPr>
        <p:style>
          <a:lnRef idx="2">
            <a:schemeClr val="accent6"/>
          </a:lnRef>
          <a:fillRef idx="0">
            <a:schemeClr val="accent6"/>
          </a:fillRef>
          <a:effectRef idx="1">
            <a:schemeClr val="accent6"/>
          </a:effectRef>
          <a:fontRef idx="minor">
            <a:schemeClr val="tx1"/>
          </a:fontRef>
        </p:style>
      </p:cxn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endParaRPr lang="es-ES" sz="2400" b="1" dirty="0">
              <a:solidFill>
                <a:srgbClr val="FFFF00"/>
              </a:solidFill>
              <a:latin typeface="Times New Roman" pitchFamily="18" charset="0"/>
              <a:cs typeface="Times New Roman" pitchFamily="18" charset="0"/>
            </a:endParaRPr>
          </a:p>
          <a:p>
            <a:r>
              <a:rPr lang="es-ES" b="1" dirty="0" smtClean="0">
                <a:solidFill>
                  <a:srgbClr val="FFFF00"/>
                </a:solidFill>
                <a:latin typeface="Times New Roman" pitchFamily="18" charset="0"/>
                <a:cs typeface="Times New Roman" pitchFamily="18" charset="0"/>
              </a:rPr>
              <a:t>RATONES “KNOCK OUT”</a:t>
            </a:r>
          </a:p>
          <a:p>
            <a:endParaRPr lang="es-ES" b="1" dirty="0" smtClean="0">
              <a:solidFill>
                <a:srgbClr val="FFFF00"/>
              </a:solidFill>
              <a:latin typeface="Times New Roman" pitchFamily="18" charset="0"/>
              <a:cs typeface="Times New Roman" pitchFamily="18" charset="0"/>
            </a:endParaRPr>
          </a:p>
          <a:p>
            <a:pPr algn="l"/>
            <a:r>
              <a:rPr lang="es-ES_tradnl" sz="2400" b="1" dirty="0" smtClean="0">
                <a:solidFill>
                  <a:srgbClr val="FFFF00"/>
                </a:solidFill>
                <a:latin typeface="Times New Roman" pitchFamily="18" charset="0"/>
                <a:cs typeface="Times New Roman" pitchFamily="18" charset="0"/>
              </a:rPr>
              <a:t>Mario R. </a:t>
            </a:r>
            <a:r>
              <a:rPr lang="es-ES_tradnl" sz="2400" b="1" dirty="0" err="1" smtClean="0">
                <a:solidFill>
                  <a:srgbClr val="FFFF00"/>
                </a:solidFill>
                <a:latin typeface="Times New Roman" pitchFamily="18" charset="0"/>
                <a:cs typeface="Times New Roman" pitchFamily="18" charset="0"/>
              </a:rPr>
              <a:t>Capecchi</a:t>
            </a:r>
            <a:r>
              <a:rPr lang="es-ES_tradnl" sz="2400" b="1" dirty="0" smtClean="0">
                <a:solidFill>
                  <a:srgbClr val="FFFF00"/>
                </a:solidFill>
                <a:latin typeface="Times New Roman" pitchFamily="18" charset="0"/>
                <a:cs typeface="Times New Roman" pitchFamily="18" charset="0"/>
              </a:rPr>
              <a:t>, Martin L Evans y Oliver </a:t>
            </a:r>
            <a:r>
              <a:rPr lang="es-ES_tradnl" sz="2400" b="1" dirty="0" err="1" smtClean="0">
                <a:solidFill>
                  <a:srgbClr val="FFFF00"/>
                </a:solidFill>
                <a:latin typeface="Times New Roman" pitchFamily="18" charset="0"/>
                <a:cs typeface="Times New Roman" pitchFamily="18" charset="0"/>
              </a:rPr>
              <a:t>Smithies</a:t>
            </a:r>
            <a:r>
              <a:rPr lang="es-ES_tradnl" sz="2400" b="1" dirty="0" smtClean="0">
                <a:solidFill>
                  <a:schemeClr val="bg1"/>
                </a:solidFill>
                <a:latin typeface="Times New Roman" pitchFamily="18" charset="0"/>
                <a:cs typeface="Times New Roman" pitchFamily="18" charset="0"/>
              </a:rPr>
              <a:t> recibieron el Premio Nobel en Fisiología o Medicina 2007 “por sus descubrimientos de los principios para introducir modificaciones génicas específicas en ratones mediante el uso de células troncales embrionarias”</a:t>
            </a:r>
            <a:endParaRPr lang="es-ES"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RATONES KNOCK OUT</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descr="C:\Users\JuanRamon\Documents\Premios Nobel\PREMIOS NOBEL 2007 RANF Montoliu Figuras\Montoliu_figura1.jpg"/>
          <p:cNvPicPr>
            <a:picLocks noChangeAspect="1" noChangeArrowheads="1"/>
          </p:cNvPicPr>
          <p:nvPr/>
        </p:nvPicPr>
        <p:blipFill>
          <a:blip r:embed="rId2" cstate="print"/>
          <a:srcRect b="28297"/>
          <a:stretch>
            <a:fillRect/>
          </a:stretch>
        </p:blipFill>
        <p:spPr bwMode="auto">
          <a:xfrm>
            <a:off x="1547664" y="1124744"/>
            <a:ext cx="6111237" cy="5334909"/>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RATONES KNOCK OUT             Recombinación homóloga en células ES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7" name="Picture 3" descr="C:\Users\JuanRamon\Documents\Premios Nobel\PREMIOS NOBEL 2007 RANF Montoliu Figuras\Montoliu_figura2.jpg"/>
          <p:cNvPicPr>
            <a:picLocks noChangeAspect="1" noChangeArrowheads="1"/>
          </p:cNvPicPr>
          <p:nvPr/>
        </p:nvPicPr>
        <p:blipFill>
          <a:blip r:embed="rId2" cstate="print"/>
          <a:srcRect/>
          <a:stretch>
            <a:fillRect/>
          </a:stretch>
        </p:blipFill>
        <p:spPr bwMode="auto">
          <a:xfrm>
            <a:off x="2051720" y="1340028"/>
            <a:ext cx="5112568" cy="5095059"/>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RATONES KNOCK OUT</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descr="C:\Users\JuanRamon\Documents\Premios Nobel\PREMIOS NOBEL 2007 RANF Montoliu Figuras\Montoliu_figura4.jpg"/>
          <p:cNvPicPr>
            <a:picLocks noChangeAspect="1" noChangeArrowheads="1"/>
          </p:cNvPicPr>
          <p:nvPr/>
        </p:nvPicPr>
        <p:blipFill>
          <a:blip r:embed="rId2" cstate="print"/>
          <a:srcRect t="3381"/>
          <a:stretch>
            <a:fillRect/>
          </a:stretch>
        </p:blipFill>
        <p:spPr bwMode="auto">
          <a:xfrm>
            <a:off x="755577" y="1412776"/>
            <a:ext cx="7800404" cy="4710438"/>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1008111"/>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
            </a:r>
            <a:br>
              <a:rPr lang="es-ES" sz="3200" b="1" dirty="0" smtClean="0">
                <a:solidFill>
                  <a:srgbClr val="FFFF00"/>
                </a:solidFill>
                <a:latin typeface="Times New Roman" pitchFamily="18" charset="0"/>
                <a:cs typeface="Times New Roman" pitchFamily="18" charset="0"/>
              </a:rPr>
            </a:br>
            <a:r>
              <a:rPr lang="es-ES" sz="2700" b="1" dirty="0" smtClean="0">
                <a:solidFill>
                  <a:srgbClr val="FFFF00"/>
                </a:solidFill>
                <a:latin typeface="Times New Roman" pitchFamily="18" charset="0"/>
                <a:cs typeface="Times New Roman" pitchFamily="18" charset="0"/>
              </a:rPr>
              <a:t> LA PROTEÍNA FLUORESCENTE VERDE, GFP</a:t>
            </a:r>
            <a:r>
              <a:rPr lang="es-ES" sz="3200" b="1" dirty="0" smtClean="0">
                <a:solidFill>
                  <a:schemeClr val="bg1"/>
                </a:solidFill>
                <a:latin typeface="Times New Roman" pitchFamily="18" charset="0"/>
                <a:cs typeface="Times New Roman" pitchFamily="18" charset="0"/>
              </a:rPr>
              <a:t> </a:t>
            </a:r>
            <a:r>
              <a:rPr lang="es-ES" sz="3200" b="1" dirty="0" smtClean="0">
                <a:solidFill>
                  <a:srgbClr val="FFFF00"/>
                </a:solidFill>
                <a:latin typeface="Times New Roman" pitchFamily="18" charset="0"/>
                <a:cs typeface="Times New Roman" pitchFamily="18" charset="0"/>
              </a:rPr>
              <a:t/>
            </a:r>
            <a:br>
              <a:rPr lang="es-ES" sz="3200" b="1" dirty="0" smtClean="0">
                <a:solidFill>
                  <a:srgbClr val="FFFF00"/>
                </a:solidFill>
                <a:latin typeface="Times New Roman" pitchFamily="18" charset="0"/>
                <a:cs typeface="Times New Roman" pitchFamily="18" charset="0"/>
              </a:rPr>
            </a:b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556792"/>
            <a:ext cx="7848872" cy="4536504"/>
          </a:xfrm>
          <a:solidFill>
            <a:srgbClr val="002060"/>
          </a:solidFill>
        </p:spPr>
        <p:txBody>
          <a:bodyPr>
            <a:normAutofit/>
          </a:bodyPr>
          <a:lstStyle/>
          <a:p>
            <a:pPr algn="l"/>
            <a:endParaRPr lang="es-ES_tradnl" sz="2800" b="1" dirty="0" smtClean="0">
              <a:solidFill>
                <a:schemeClr val="bg1"/>
              </a:solidFill>
              <a:latin typeface="Times New Roman" pitchFamily="18" charset="0"/>
              <a:cs typeface="Times New Roman" pitchFamily="18" charset="0"/>
            </a:endParaRPr>
          </a:p>
          <a:p>
            <a:pPr algn="l"/>
            <a:endParaRPr lang="es-ES_tradnl" sz="2800" b="1" dirty="0" smtClean="0">
              <a:solidFill>
                <a:schemeClr val="bg1"/>
              </a:solidFill>
              <a:latin typeface="Times New Roman" pitchFamily="18" charset="0"/>
              <a:cs typeface="Times New Roman" pitchFamily="18" charset="0"/>
            </a:endParaRPr>
          </a:p>
          <a:p>
            <a:pPr algn="l"/>
            <a:r>
              <a:rPr lang="es-ES_tradnl" sz="2800" b="1" dirty="0" err="1" smtClean="0">
                <a:solidFill>
                  <a:srgbClr val="FFFF00"/>
                </a:solidFill>
                <a:latin typeface="Times New Roman" pitchFamily="18" charset="0"/>
                <a:cs typeface="Times New Roman" pitchFamily="18" charset="0"/>
              </a:rPr>
              <a:t>Osamu</a:t>
            </a:r>
            <a:r>
              <a:rPr lang="es-ES_tradnl" sz="2800" b="1" dirty="0" smtClean="0">
                <a:solidFill>
                  <a:srgbClr val="FFFF00"/>
                </a:solidFill>
                <a:latin typeface="Times New Roman" pitchFamily="18" charset="0"/>
                <a:cs typeface="Times New Roman" pitchFamily="18" charset="0"/>
              </a:rPr>
              <a:t> </a:t>
            </a:r>
            <a:r>
              <a:rPr lang="es-ES_tradnl" sz="2800" b="1" dirty="0" err="1" smtClean="0">
                <a:solidFill>
                  <a:srgbClr val="FFFF00"/>
                </a:solidFill>
                <a:latin typeface="Times New Roman" pitchFamily="18" charset="0"/>
                <a:cs typeface="Times New Roman" pitchFamily="18" charset="0"/>
              </a:rPr>
              <a:t>Shimomura</a:t>
            </a:r>
            <a:r>
              <a:rPr lang="es-ES_tradnl" sz="2800" b="1" dirty="0" smtClean="0">
                <a:solidFill>
                  <a:srgbClr val="FFFF00"/>
                </a:solidFill>
                <a:latin typeface="Times New Roman" pitchFamily="18" charset="0"/>
                <a:cs typeface="Times New Roman" pitchFamily="18" charset="0"/>
              </a:rPr>
              <a:t>, Martin </a:t>
            </a:r>
            <a:r>
              <a:rPr lang="es-ES_tradnl" sz="2800" b="1" dirty="0" err="1" smtClean="0">
                <a:solidFill>
                  <a:srgbClr val="FFFF00"/>
                </a:solidFill>
                <a:latin typeface="Times New Roman" pitchFamily="18" charset="0"/>
                <a:cs typeface="Times New Roman" pitchFamily="18" charset="0"/>
              </a:rPr>
              <a:t>Chalfie</a:t>
            </a:r>
            <a:r>
              <a:rPr lang="es-ES_tradnl" sz="2800" b="1" dirty="0" smtClean="0">
                <a:solidFill>
                  <a:srgbClr val="FFFF00"/>
                </a:solidFill>
                <a:latin typeface="Times New Roman" pitchFamily="18" charset="0"/>
                <a:cs typeface="Times New Roman" pitchFamily="18" charset="0"/>
              </a:rPr>
              <a:t> y Roger Y. </a:t>
            </a:r>
            <a:r>
              <a:rPr lang="es-ES_tradnl" sz="2800" b="1" dirty="0" err="1" smtClean="0">
                <a:solidFill>
                  <a:srgbClr val="FFFF00"/>
                </a:solidFill>
                <a:latin typeface="Times New Roman" pitchFamily="18" charset="0"/>
                <a:cs typeface="Times New Roman" pitchFamily="18" charset="0"/>
              </a:rPr>
              <a:t>Tsien</a:t>
            </a:r>
            <a:r>
              <a:rPr lang="es-ES_tradnl" sz="2800" b="1" dirty="0" smtClean="0">
                <a:solidFill>
                  <a:schemeClr val="bg1"/>
                </a:solidFill>
                <a:latin typeface="Times New Roman" pitchFamily="18" charset="0"/>
                <a:cs typeface="Times New Roman" pitchFamily="18" charset="0"/>
              </a:rPr>
              <a:t> recibieron el Premio Nobel en Química 2008 “por el descubrimiento y desarrollo de la proteína fluorescente verde, GFP”</a:t>
            </a:r>
          </a:p>
          <a:p>
            <a:pPr algn="l"/>
            <a:endParaRPr lang="es-ES" sz="2800" b="1" dirty="0">
              <a:solidFill>
                <a:schemeClr val="bg1"/>
              </a:solidFill>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35139" t="45297" r="34976" b="6646"/>
          <a:stretch>
            <a:fillRect/>
          </a:stretch>
        </p:blipFill>
        <p:spPr bwMode="auto">
          <a:xfrm>
            <a:off x="1907704" y="1084469"/>
            <a:ext cx="5760640" cy="4936819"/>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504055"/>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
            </a:r>
            <a:br>
              <a:rPr lang="es-ES" sz="3200" b="1" dirty="0" smtClean="0">
                <a:solidFill>
                  <a:srgbClr val="FFFF00"/>
                </a:solidFill>
                <a:latin typeface="Times New Roman" pitchFamily="18" charset="0"/>
                <a:cs typeface="Times New Roman" pitchFamily="18" charset="0"/>
              </a:rPr>
            </a:br>
            <a:r>
              <a:rPr lang="es-ES" sz="2700" b="1" dirty="0" smtClean="0">
                <a:solidFill>
                  <a:srgbClr val="FFFF00"/>
                </a:solidFill>
                <a:latin typeface="Times New Roman" pitchFamily="18" charset="0"/>
                <a:cs typeface="Times New Roman" pitchFamily="18" charset="0"/>
              </a:rPr>
              <a:t> LA PROTEÍNA FLUORESCENTE VERDE, GFP</a:t>
            </a:r>
            <a:r>
              <a:rPr lang="es-ES" sz="3200" b="1" dirty="0" smtClean="0">
                <a:solidFill>
                  <a:schemeClr val="bg1"/>
                </a:solidFill>
                <a:latin typeface="Times New Roman" pitchFamily="18" charset="0"/>
                <a:cs typeface="Times New Roman" pitchFamily="18" charset="0"/>
              </a:rPr>
              <a:t> </a:t>
            </a:r>
            <a:r>
              <a:rPr lang="es-ES" sz="3200" b="1" dirty="0" smtClean="0">
                <a:solidFill>
                  <a:srgbClr val="FFFF00"/>
                </a:solidFill>
                <a:latin typeface="Times New Roman" pitchFamily="18" charset="0"/>
                <a:cs typeface="Times New Roman" pitchFamily="18" charset="0"/>
              </a:rPr>
              <a:t/>
            </a:r>
            <a:br>
              <a:rPr lang="es-ES" sz="3200" b="1" dirty="0" smtClean="0">
                <a:solidFill>
                  <a:srgbClr val="FFFF00"/>
                </a:solidFill>
                <a:latin typeface="Times New Roman" pitchFamily="18" charset="0"/>
                <a:cs typeface="Times New Roman" pitchFamily="18" charset="0"/>
              </a:rPr>
            </a:b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764704"/>
            <a:ext cx="7848872" cy="5976664"/>
          </a:xfrm>
          <a:solidFill>
            <a:srgbClr val="002060"/>
          </a:solidFill>
        </p:spPr>
        <p:txBody>
          <a:bodyPr>
            <a:normAutofit lnSpcReduction="10000"/>
          </a:bodyPr>
          <a:lstStyle/>
          <a:p>
            <a:pPr algn="l"/>
            <a:r>
              <a:rPr lang="es-ES_tradnl" sz="2800" b="1" dirty="0" err="1" smtClean="0">
                <a:solidFill>
                  <a:srgbClr val="FFFF00"/>
                </a:solidFill>
                <a:latin typeface="Times New Roman" pitchFamily="18" charset="0"/>
                <a:cs typeface="Times New Roman" pitchFamily="18" charset="0"/>
              </a:rPr>
              <a:t>Osamu</a:t>
            </a:r>
            <a:r>
              <a:rPr lang="es-ES_tradnl" sz="2800" b="1" dirty="0" smtClean="0">
                <a:solidFill>
                  <a:srgbClr val="FFFF00"/>
                </a:solidFill>
                <a:latin typeface="Times New Roman" pitchFamily="18" charset="0"/>
                <a:cs typeface="Times New Roman" pitchFamily="18" charset="0"/>
              </a:rPr>
              <a:t> </a:t>
            </a:r>
            <a:r>
              <a:rPr lang="es-ES_tradnl" sz="2800" b="1" dirty="0" err="1" smtClean="0">
                <a:solidFill>
                  <a:srgbClr val="FFFF00"/>
                </a:solidFill>
                <a:latin typeface="Times New Roman" pitchFamily="18" charset="0"/>
                <a:cs typeface="Times New Roman" pitchFamily="18" charset="0"/>
              </a:rPr>
              <a:t>Shimomura</a:t>
            </a:r>
            <a:r>
              <a:rPr lang="es-ES_tradnl" sz="2800" b="1" dirty="0" smtClean="0">
                <a:solidFill>
                  <a:srgbClr val="FFFF00"/>
                </a:solidFill>
                <a:latin typeface="Times New Roman" pitchFamily="18" charset="0"/>
                <a:cs typeface="Times New Roman" pitchFamily="18" charset="0"/>
              </a:rPr>
              <a:t>:</a:t>
            </a:r>
            <a:r>
              <a:rPr lang="es-ES_tradnl" sz="2800" b="1" dirty="0" smtClean="0">
                <a:solidFill>
                  <a:schemeClr val="bg1"/>
                </a:solidFill>
                <a:latin typeface="Times New Roman" pitchFamily="18" charset="0"/>
                <a:cs typeface="Times New Roman" pitchFamily="18" charset="0"/>
              </a:rPr>
              <a:t> Identifica y aísla la proteína fluorescente verde (GFP) en </a:t>
            </a:r>
            <a:r>
              <a:rPr lang="es-ES_tradnl" sz="2800" b="1" i="1" dirty="0" err="1" smtClean="0">
                <a:solidFill>
                  <a:schemeClr val="bg1"/>
                </a:solidFill>
                <a:latin typeface="Times New Roman" pitchFamily="18" charset="0"/>
                <a:cs typeface="Times New Roman" pitchFamily="18" charset="0"/>
              </a:rPr>
              <a:t>Aequorea</a:t>
            </a:r>
            <a:r>
              <a:rPr lang="es-ES_tradnl" sz="2800" b="1" i="1" dirty="0" smtClean="0">
                <a:solidFill>
                  <a:schemeClr val="bg1"/>
                </a:solidFill>
                <a:latin typeface="Times New Roman" pitchFamily="18" charset="0"/>
                <a:cs typeface="Times New Roman" pitchFamily="18" charset="0"/>
              </a:rPr>
              <a:t> victoria</a:t>
            </a:r>
          </a:p>
          <a:p>
            <a:pPr algn="l"/>
            <a:r>
              <a:rPr lang="es-ES_tradnl" sz="2800" b="1" dirty="0" smtClean="0">
                <a:solidFill>
                  <a:srgbClr val="FFFF00"/>
                </a:solidFill>
                <a:latin typeface="Times New Roman" pitchFamily="18" charset="0"/>
                <a:cs typeface="Times New Roman" pitchFamily="18" charset="0"/>
              </a:rPr>
              <a:t>Martin </a:t>
            </a:r>
            <a:r>
              <a:rPr lang="es-ES_tradnl" sz="2800" b="1" dirty="0" err="1" smtClean="0">
                <a:solidFill>
                  <a:srgbClr val="FFFF00"/>
                </a:solidFill>
                <a:latin typeface="Times New Roman" pitchFamily="18" charset="0"/>
                <a:cs typeface="Times New Roman" pitchFamily="18" charset="0"/>
              </a:rPr>
              <a:t>Chalfie</a:t>
            </a:r>
            <a:r>
              <a:rPr lang="es-ES_tradnl" sz="2800" b="1" dirty="0" smtClean="0">
                <a:solidFill>
                  <a:srgbClr val="FFFF00"/>
                </a:solidFill>
                <a:latin typeface="Times New Roman" pitchFamily="18" charset="0"/>
                <a:cs typeface="Times New Roman" pitchFamily="18" charset="0"/>
              </a:rPr>
              <a:t>: </a:t>
            </a:r>
            <a:r>
              <a:rPr lang="es-ES_tradnl" sz="2800" b="1" dirty="0" smtClean="0">
                <a:solidFill>
                  <a:schemeClr val="bg1"/>
                </a:solidFill>
                <a:latin typeface="Times New Roman" pitchFamily="18" charset="0"/>
                <a:cs typeface="Times New Roman" pitchFamily="18" charset="0"/>
              </a:rPr>
              <a:t>Gen de la GFP con el promotor de un gen que sólo se expresa en las 6 neuronas mecano-</a:t>
            </a:r>
            <a:r>
              <a:rPr lang="es-ES_tradnl" sz="2800" b="1" dirty="0" err="1" smtClean="0">
                <a:solidFill>
                  <a:schemeClr val="bg1"/>
                </a:solidFill>
                <a:latin typeface="Times New Roman" pitchFamily="18" charset="0"/>
                <a:cs typeface="Times New Roman" pitchFamily="18" charset="0"/>
              </a:rPr>
              <a:t>sensoras</a:t>
            </a:r>
            <a:r>
              <a:rPr lang="es-ES_tradnl" sz="2800" b="1" dirty="0" smtClean="0">
                <a:solidFill>
                  <a:schemeClr val="bg1"/>
                </a:solidFill>
                <a:latin typeface="Times New Roman" pitchFamily="18" charset="0"/>
                <a:cs typeface="Times New Roman" pitchFamily="18" charset="0"/>
              </a:rPr>
              <a:t> del nematodo </a:t>
            </a:r>
            <a:r>
              <a:rPr lang="es-ES_tradnl" sz="2800" b="1" i="1" dirty="0" smtClean="0">
                <a:solidFill>
                  <a:schemeClr val="bg1"/>
                </a:solidFill>
                <a:latin typeface="Times New Roman" pitchFamily="18" charset="0"/>
                <a:cs typeface="Times New Roman" pitchFamily="18" charset="0"/>
              </a:rPr>
              <a:t>C. </a:t>
            </a:r>
            <a:r>
              <a:rPr lang="es-ES_tradnl" sz="2800" b="1" i="1" dirty="0" err="1" smtClean="0">
                <a:solidFill>
                  <a:schemeClr val="bg1"/>
                </a:solidFill>
                <a:latin typeface="Times New Roman" pitchFamily="18" charset="0"/>
                <a:cs typeface="Times New Roman" pitchFamily="18" charset="0"/>
              </a:rPr>
              <a:t>elegans</a:t>
            </a:r>
            <a:endParaRPr lang="es-ES_tradnl" sz="2800" b="1" dirty="0" smtClean="0">
              <a:solidFill>
                <a:schemeClr val="bg1"/>
              </a:solidFill>
              <a:latin typeface="Times New Roman" pitchFamily="18" charset="0"/>
              <a:cs typeface="Times New Roman" pitchFamily="18" charset="0"/>
            </a:endParaRPr>
          </a:p>
          <a:p>
            <a:pPr algn="l"/>
            <a:r>
              <a:rPr lang="es-ES_tradnl" sz="2800" b="1" dirty="0" smtClean="0">
                <a:solidFill>
                  <a:srgbClr val="FFFF00"/>
                </a:solidFill>
                <a:latin typeface="Times New Roman" pitchFamily="18" charset="0"/>
                <a:cs typeface="Times New Roman" pitchFamily="18" charset="0"/>
              </a:rPr>
              <a:t>Roger Y. </a:t>
            </a:r>
            <a:r>
              <a:rPr lang="es-ES_tradnl" sz="2800" b="1" dirty="0" err="1" smtClean="0">
                <a:solidFill>
                  <a:srgbClr val="FFFF00"/>
                </a:solidFill>
                <a:latin typeface="Times New Roman" pitchFamily="18" charset="0"/>
                <a:cs typeface="Times New Roman" pitchFamily="18" charset="0"/>
              </a:rPr>
              <a:t>Tsien</a:t>
            </a:r>
            <a:r>
              <a:rPr lang="es-ES_tradnl" sz="2800" b="1" dirty="0" smtClean="0">
                <a:solidFill>
                  <a:srgbClr val="FFFF00"/>
                </a:solidFill>
                <a:latin typeface="Times New Roman" pitchFamily="18" charset="0"/>
                <a:cs typeface="Times New Roman" pitchFamily="18" charset="0"/>
              </a:rPr>
              <a:t>: </a:t>
            </a:r>
            <a:r>
              <a:rPr lang="es-ES_tradnl" sz="2800" b="1" dirty="0" smtClean="0">
                <a:solidFill>
                  <a:schemeClr val="bg1"/>
                </a:solidFill>
                <a:latin typeface="Times New Roman" pitchFamily="18" charset="0"/>
                <a:cs typeface="Times New Roman" pitchFamily="18" charset="0"/>
              </a:rPr>
              <a:t>Estructura tridimensional de la proteína y mecanismo molecular por el que se forma el </a:t>
            </a:r>
            <a:r>
              <a:rPr lang="es-ES_tradnl" sz="2800" b="1" dirty="0" err="1" smtClean="0">
                <a:solidFill>
                  <a:schemeClr val="bg1"/>
                </a:solidFill>
                <a:latin typeface="Times New Roman" pitchFamily="18" charset="0"/>
                <a:cs typeface="Times New Roman" pitchFamily="18" charset="0"/>
              </a:rPr>
              <a:t>fluoróforo</a:t>
            </a:r>
            <a:r>
              <a:rPr lang="es-ES_tradnl" sz="2800" b="1" dirty="0" smtClean="0">
                <a:solidFill>
                  <a:schemeClr val="bg1"/>
                </a:solidFill>
                <a:latin typeface="Times New Roman" pitchFamily="18" charset="0"/>
                <a:cs typeface="Times New Roman" pitchFamily="18" charset="0"/>
              </a:rPr>
              <a:t>. Variantes de GFP (EGFP, azul, amarillo, verde, rojo).</a:t>
            </a:r>
          </a:p>
          <a:p>
            <a:pPr algn="l"/>
            <a:r>
              <a:rPr lang="es-ES_tradnl" sz="2800" b="1" dirty="0" smtClean="0">
                <a:solidFill>
                  <a:schemeClr val="bg1"/>
                </a:solidFill>
                <a:latin typeface="Times New Roman" pitchFamily="18" charset="0"/>
                <a:cs typeface="Times New Roman" pitchFamily="18" charset="0"/>
              </a:rPr>
              <a:t>Aplicaciones: Estudio </a:t>
            </a:r>
            <a:r>
              <a:rPr lang="es-ES_tradnl" sz="2800" b="1" i="1" dirty="0" smtClean="0">
                <a:solidFill>
                  <a:schemeClr val="bg1"/>
                </a:solidFill>
                <a:latin typeface="Times New Roman" pitchFamily="18" charset="0"/>
                <a:cs typeface="Times New Roman" pitchFamily="18" charset="0"/>
              </a:rPr>
              <a:t>in vivo</a:t>
            </a:r>
            <a:r>
              <a:rPr lang="es-ES_tradnl" sz="2800" b="1" dirty="0" smtClean="0">
                <a:solidFill>
                  <a:schemeClr val="bg1"/>
                </a:solidFill>
                <a:latin typeface="Times New Roman" pitchFamily="18" charset="0"/>
                <a:cs typeface="Times New Roman" pitchFamily="18" charset="0"/>
              </a:rPr>
              <a:t> en modelos animales</a:t>
            </a:r>
            <a:r>
              <a:rPr lang="es-ES_tradnl" sz="2800" b="1" i="1" dirty="0" smtClean="0">
                <a:solidFill>
                  <a:schemeClr val="bg1"/>
                </a:solidFill>
                <a:latin typeface="Times New Roman" pitchFamily="18" charset="0"/>
                <a:cs typeface="Times New Roman" pitchFamily="18" charset="0"/>
              </a:rPr>
              <a:t> </a:t>
            </a:r>
            <a:r>
              <a:rPr lang="es-ES_tradnl" sz="2800" b="1" dirty="0" smtClean="0">
                <a:solidFill>
                  <a:schemeClr val="bg1"/>
                </a:solidFill>
                <a:latin typeface="Times New Roman" pitchFamily="18" charset="0"/>
                <a:cs typeface="Times New Roman" pitchFamily="18" charset="0"/>
              </a:rPr>
              <a:t>y celulares de enfermedades neurodegenerativas  (Alzheimer, </a:t>
            </a:r>
            <a:r>
              <a:rPr lang="es-ES_tradnl" sz="2800" b="1" smtClean="0">
                <a:solidFill>
                  <a:schemeClr val="bg1"/>
                </a:solidFill>
                <a:latin typeface="Times New Roman" pitchFamily="18" charset="0"/>
                <a:cs typeface="Times New Roman" pitchFamily="18" charset="0"/>
              </a:rPr>
              <a:t>Huntington).</a:t>
            </a:r>
            <a:endParaRPr lang="es-ES_tradnl" sz="2800" b="1" dirty="0" smtClean="0">
              <a:solidFill>
                <a:schemeClr val="bg1"/>
              </a:solidFill>
              <a:latin typeface="Times New Roman" pitchFamily="18" charset="0"/>
              <a:cs typeface="Times New Roman" pitchFamily="18" charset="0"/>
            </a:endParaRPr>
          </a:p>
          <a:p>
            <a:pPr algn="l"/>
            <a:r>
              <a:rPr lang="es-ES_tradnl" sz="2800" b="1" dirty="0" err="1" smtClean="0">
                <a:solidFill>
                  <a:schemeClr val="bg1"/>
                </a:solidFill>
                <a:latin typeface="Times New Roman" pitchFamily="18" charset="0"/>
                <a:cs typeface="Times New Roman" pitchFamily="18" charset="0"/>
              </a:rPr>
              <a:t>Brainbow</a:t>
            </a:r>
            <a:r>
              <a:rPr lang="es-ES_tradnl" sz="2800" b="1" dirty="0" smtClean="0">
                <a:solidFill>
                  <a:schemeClr val="bg1"/>
                </a:solidFill>
                <a:latin typeface="Times New Roman" pitchFamily="18" charset="0"/>
                <a:cs typeface="Times New Roman" pitchFamily="18" charset="0"/>
              </a:rPr>
              <a:t> (cerebro-arco iris)</a:t>
            </a:r>
          </a:p>
          <a:p>
            <a:pPr algn="l"/>
            <a:endParaRPr lang="es-ES" sz="2800" b="1" dirty="0">
              <a:solidFill>
                <a:schemeClr val="bg1"/>
              </a:solidFill>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PROTEÍNA FLUORESCENTE VERDE, GFP</a:t>
            </a:r>
            <a:br>
              <a:rPr lang="es-ES" sz="2800" b="1" dirty="0" smtClean="0">
                <a:solidFill>
                  <a:srgbClr val="FFFF00"/>
                </a:solidFill>
                <a:latin typeface="Times New Roman" pitchFamily="18" charset="0"/>
                <a:cs typeface="Times New Roman" pitchFamily="18" charset="0"/>
              </a:rPr>
            </a:br>
            <a:r>
              <a:rPr lang="es-ES" sz="2800" b="1" i="1" dirty="0" err="1" smtClean="0">
                <a:solidFill>
                  <a:srgbClr val="FFFF00"/>
                </a:solidFill>
                <a:latin typeface="Times New Roman" pitchFamily="18" charset="0"/>
                <a:cs typeface="Times New Roman" pitchFamily="18" charset="0"/>
              </a:rPr>
              <a:t>Aequorea</a:t>
            </a:r>
            <a:r>
              <a:rPr lang="es-ES" sz="2800" b="1" i="1" dirty="0" smtClean="0">
                <a:solidFill>
                  <a:srgbClr val="FFFF00"/>
                </a:solidFill>
                <a:latin typeface="Times New Roman" pitchFamily="18" charset="0"/>
                <a:cs typeface="Times New Roman" pitchFamily="18" charset="0"/>
              </a:rPr>
              <a:t> victoria </a:t>
            </a:r>
            <a:r>
              <a:rPr lang="es-ES" sz="2800" b="1" dirty="0" smtClean="0">
                <a:solidFill>
                  <a:srgbClr val="FFFF00"/>
                </a:solidFill>
                <a:latin typeface="Times New Roman" pitchFamily="18" charset="0"/>
                <a:cs typeface="Times New Roman" pitchFamily="18" charset="0"/>
              </a:rPr>
              <a:t>(</a:t>
            </a:r>
            <a:r>
              <a:rPr lang="es-ES" sz="2800" b="1" dirty="0" err="1" smtClean="0">
                <a:solidFill>
                  <a:srgbClr val="FFFF00"/>
                </a:solidFill>
                <a:latin typeface="Times New Roman" pitchFamily="18" charset="0"/>
                <a:cs typeface="Times New Roman" pitchFamily="18" charset="0"/>
              </a:rPr>
              <a:t>Osamu</a:t>
            </a:r>
            <a:r>
              <a:rPr lang="es-ES" sz="2800" b="1" dirty="0" smtClean="0">
                <a:solidFill>
                  <a:srgbClr val="FFFF00"/>
                </a:solidFill>
                <a:latin typeface="Times New Roman" pitchFamily="18" charset="0"/>
                <a:cs typeface="Times New Roman" pitchFamily="18" charset="0"/>
              </a:rPr>
              <a:t> </a:t>
            </a:r>
            <a:r>
              <a:rPr lang="es-ES" sz="2800" b="1" dirty="0" err="1" smtClean="0">
                <a:solidFill>
                  <a:srgbClr val="FFFF00"/>
                </a:solidFill>
                <a:latin typeface="Times New Roman" pitchFamily="18" charset="0"/>
                <a:cs typeface="Times New Roman" pitchFamily="18" charset="0"/>
              </a:rPr>
              <a:t>Shimomura</a:t>
            </a:r>
            <a:r>
              <a:rPr lang="es-ES" sz="2800" b="1" dirty="0" smtClean="0">
                <a:solidFill>
                  <a:srgbClr val="FFFF00"/>
                </a:solidFill>
                <a:latin typeface="Times New Roman" pitchFamily="18" charset="0"/>
                <a:cs typeface="Times New Roman" pitchFamily="18" charset="0"/>
              </a:rPr>
              <a:t>)</a:t>
            </a:r>
            <a:endParaRPr lang="es-ES" sz="28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9458" name="Picture 2" descr="Resultado de imagen de proteina verde fluorescente"/>
          <p:cNvPicPr>
            <a:picLocks noChangeAspect="1" noChangeArrowheads="1"/>
          </p:cNvPicPr>
          <p:nvPr/>
        </p:nvPicPr>
        <p:blipFill>
          <a:blip r:embed="rId2" cstate="print"/>
          <a:srcRect t="7989" b="12125"/>
          <a:stretch>
            <a:fillRect/>
          </a:stretch>
        </p:blipFill>
        <p:spPr bwMode="auto">
          <a:xfrm>
            <a:off x="2411760" y="1124744"/>
            <a:ext cx="4320480" cy="5184576"/>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PROTEÍNA FLUORESCENTE VERDE, GFP Gen chivato</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8868" t="41428" r="55219" b="15701"/>
          <a:stretch>
            <a:fillRect/>
          </a:stretch>
        </p:blipFill>
        <p:spPr bwMode="auto">
          <a:xfrm>
            <a:off x="1619672" y="1196752"/>
            <a:ext cx="6089065" cy="54272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GFP en </a:t>
            </a:r>
            <a:r>
              <a:rPr lang="es-ES" sz="3200" b="1" i="1" dirty="0" err="1" smtClean="0">
                <a:solidFill>
                  <a:srgbClr val="FFFF00"/>
                </a:solidFill>
                <a:latin typeface="Times New Roman" pitchFamily="18" charset="0"/>
                <a:cs typeface="Times New Roman" pitchFamily="18" charset="0"/>
              </a:rPr>
              <a:t>Caenorhabditis</a:t>
            </a:r>
            <a:r>
              <a:rPr lang="es-ES" sz="3200" b="1" i="1" dirty="0" smtClean="0">
                <a:solidFill>
                  <a:srgbClr val="FFFF00"/>
                </a:solidFill>
                <a:latin typeface="Times New Roman" pitchFamily="18" charset="0"/>
                <a:cs typeface="Times New Roman" pitchFamily="18" charset="0"/>
              </a:rPr>
              <a:t> </a:t>
            </a:r>
            <a:r>
              <a:rPr lang="es-ES" sz="3200" b="1" i="1" dirty="0" err="1" smtClean="0">
                <a:solidFill>
                  <a:srgbClr val="FFFF00"/>
                </a:solidFill>
                <a:latin typeface="Times New Roman" pitchFamily="18" charset="0"/>
                <a:cs typeface="Times New Roman" pitchFamily="18" charset="0"/>
              </a:rPr>
              <a:t>elegans</a:t>
            </a:r>
            <a:r>
              <a:rPr lang="es-ES" sz="3200" b="1" i="1" dirty="0" smtClean="0">
                <a:solidFill>
                  <a:srgbClr val="FFFF00"/>
                </a:solidFill>
                <a:latin typeface="Times New Roman" pitchFamily="18" charset="0"/>
                <a:cs typeface="Times New Roman" pitchFamily="18" charset="0"/>
              </a:rPr>
              <a:t> </a:t>
            </a:r>
            <a:r>
              <a:rPr lang="es-ES" sz="3200" b="1" dirty="0" smtClean="0">
                <a:solidFill>
                  <a:srgbClr val="FFFF00"/>
                </a:solidFill>
                <a:latin typeface="Times New Roman" pitchFamily="18" charset="0"/>
                <a:cs typeface="Times New Roman" pitchFamily="18" charset="0"/>
              </a:rPr>
              <a:t>(Martin </a:t>
            </a:r>
            <a:r>
              <a:rPr lang="es-ES" sz="3200" b="1" dirty="0" err="1" smtClean="0">
                <a:solidFill>
                  <a:srgbClr val="FFFF00"/>
                </a:solidFill>
                <a:latin typeface="Times New Roman" pitchFamily="18" charset="0"/>
                <a:cs typeface="Times New Roman" pitchFamily="18" charset="0"/>
              </a:rPr>
              <a:t>Chalfie</a:t>
            </a:r>
            <a:r>
              <a:rPr lang="es-ES" sz="3200" b="1" dirty="0" smtClean="0">
                <a:solidFill>
                  <a:srgbClr val="FFFF00"/>
                </a:solidFill>
                <a:latin typeface="Times New Roman" pitchFamily="18" charset="0"/>
                <a:cs typeface="Times New Roman" pitchFamily="18" charset="0"/>
              </a:rPr>
              <a:t>)</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4361" t="45610" r="74372" b="23021"/>
          <a:stretch>
            <a:fillRect/>
          </a:stretch>
        </p:blipFill>
        <p:spPr bwMode="auto">
          <a:xfrm>
            <a:off x="2555776" y="1160748"/>
            <a:ext cx="3672408" cy="550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7992888" cy="1440160"/>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PROTEÍNA FLUORESCENTE VERDE         Gen de la FGP con un promotor ubicuo y constitutivo </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59394" name="Picture 2"/>
          <p:cNvPicPr>
            <a:picLocks noChangeAspect="1" noChangeArrowheads="1"/>
          </p:cNvPicPr>
          <p:nvPr/>
        </p:nvPicPr>
        <p:blipFill>
          <a:blip r:embed="rId2" cstate="print"/>
          <a:srcRect l="30880" t="43292" r="51839" b="16747"/>
          <a:stretch>
            <a:fillRect/>
          </a:stretch>
        </p:blipFill>
        <p:spPr bwMode="auto">
          <a:xfrm>
            <a:off x="3059832" y="1896702"/>
            <a:ext cx="3831606" cy="47733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0"/>
            <a:ext cx="8064896" cy="1296143"/>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PROTEÍNA FLUORESCENTE VERDE         Gen de la FGP con un promotor ubicuo y constitutivo </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84784"/>
            <a:ext cx="7848872" cy="496855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p:cNvPicPr>
            <a:picLocks noChangeAspect="1" noChangeArrowheads="1"/>
          </p:cNvPicPr>
          <p:nvPr/>
        </p:nvPicPr>
        <p:blipFill>
          <a:blip r:embed="rId2" cstate="print"/>
          <a:srcRect l="13798" t="30971" r="51276" b="18839"/>
          <a:stretch>
            <a:fillRect/>
          </a:stretch>
        </p:blipFill>
        <p:spPr bwMode="auto">
          <a:xfrm>
            <a:off x="1619672" y="1631122"/>
            <a:ext cx="6336704" cy="49058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0"/>
            <a:ext cx="8568952" cy="1440160"/>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PROTEÍNA FLUORESCENTE VERDE                Gen de la FGP con un promotor ubicuo y constitutivo</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11560" y="1772816"/>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8868" t="35154" r="54656" b="14656"/>
          <a:stretch>
            <a:fillRect/>
          </a:stretch>
        </p:blipFill>
        <p:spPr bwMode="auto">
          <a:xfrm>
            <a:off x="409038" y="1772816"/>
            <a:ext cx="3874930" cy="3957376"/>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19017" t="39544" r="55070" b="17585"/>
          <a:stretch>
            <a:fillRect/>
          </a:stretch>
        </p:blipFill>
        <p:spPr bwMode="auto">
          <a:xfrm>
            <a:off x="4449061" y="1700808"/>
            <a:ext cx="4443420" cy="3960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88641"/>
            <a:ext cx="7848872"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BRAINBOW (Roger Y. </a:t>
            </a:r>
            <a:r>
              <a:rPr lang="es-ES" sz="3200" b="1" dirty="0" err="1" smtClean="0">
                <a:solidFill>
                  <a:srgbClr val="FFFF00"/>
                </a:solidFill>
                <a:latin typeface="Times New Roman" pitchFamily="18" charset="0"/>
                <a:cs typeface="Times New Roman" pitchFamily="18" charset="0"/>
              </a:rPr>
              <a:t>Tsien</a:t>
            </a:r>
            <a:r>
              <a:rPr lang="es-ES" sz="3200" b="1" dirty="0" smtClean="0">
                <a:solidFill>
                  <a:srgbClr val="FFFF00"/>
                </a:solidFill>
                <a:latin typeface="Times New Roman" pitchFamily="18" charset="0"/>
                <a:cs typeface="Times New Roman" pitchFamily="18" charset="0"/>
              </a:rPr>
              <a:t>)</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074" name="Picture 2"/>
          <p:cNvPicPr>
            <a:picLocks noChangeAspect="1" noChangeArrowheads="1"/>
          </p:cNvPicPr>
          <p:nvPr/>
        </p:nvPicPr>
        <p:blipFill>
          <a:blip r:embed="rId2" cstate="print"/>
          <a:srcRect l="14361" t="37245" r="51276" b="13610"/>
          <a:stretch>
            <a:fillRect/>
          </a:stretch>
        </p:blipFill>
        <p:spPr bwMode="auto">
          <a:xfrm>
            <a:off x="683568" y="1124744"/>
            <a:ext cx="3652490" cy="2814214"/>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l="8314" t="35361" r="52253" b="14449"/>
          <a:stretch>
            <a:fillRect/>
          </a:stretch>
        </p:blipFill>
        <p:spPr bwMode="auto">
          <a:xfrm>
            <a:off x="4788024" y="1196752"/>
            <a:ext cx="3741416" cy="2565543"/>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l="14232" t="39544" r="52254" b="17585"/>
          <a:stretch>
            <a:fillRect/>
          </a:stretch>
        </p:blipFill>
        <p:spPr bwMode="auto">
          <a:xfrm>
            <a:off x="611560" y="4077072"/>
            <a:ext cx="3711937" cy="2558109"/>
          </a:xfrm>
          <a:prstGeom prst="rect">
            <a:avLst/>
          </a:prstGeom>
          <a:noFill/>
          <a:ln w="9525">
            <a:noFill/>
            <a:miter lim="800000"/>
            <a:headEnd/>
            <a:tailEnd/>
          </a:ln>
        </p:spPr>
      </p:pic>
      <p:pic>
        <p:nvPicPr>
          <p:cNvPr id="3077" name="Picture 5"/>
          <p:cNvPicPr>
            <a:picLocks noChangeAspect="1" noChangeArrowheads="1"/>
          </p:cNvPicPr>
          <p:nvPr/>
        </p:nvPicPr>
        <p:blipFill>
          <a:blip r:embed="rId5" cstate="print"/>
          <a:srcRect l="19017" t="40589" r="55633" b="14449"/>
          <a:stretch>
            <a:fillRect/>
          </a:stretch>
        </p:blipFill>
        <p:spPr bwMode="auto">
          <a:xfrm>
            <a:off x="5364088" y="3861048"/>
            <a:ext cx="3024336" cy="28899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8169" t="16378" r="40453" b="21759"/>
          <a:stretch>
            <a:fillRect/>
          </a:stretch>
        </p:blipFill>
        <p:spPr bwMode="auto">
          <a:xfrm>
            <a:off x="250301" y="178909"/>
            <a:ext cx="8140564" cy="6490451"/>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0"/>
            <a:ext cx="8568952" cy="1440160"/>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DICHOS, REFRANES Y GENÉTICA</a:t>
            </a:r>
            <a:br>
              <a:rPr lang="es-ES" sz="3200" b="1" dirty="0" smtClean="0">
                <a:solidFill>
                  <a:srgbClr val="FFFF00"/>
                </a:solidFill>
                <a:latin typeface="Times New Roman" pitchFamily="18" charset="0"/>
                <a:cs typeface="Times New Roman" pitchFamily="18" charset="0"/>
              </a:rPr>
            </a:br>
            <a:r>
              <a:rPr lang="es-ES" sz="3200" b="1" dirty="0" smtClean="0">
                <a:solidFill>
                  <a:schemeClr val="bg1"/>
                </a:solidFill>
                <a:latin typeface="Times New Roman" pitchFamily="18" charset="0"/>
                <a:cs typeface="Times New Roman" pitchFamily="18" charset="0"/>
              </a:rPr>
              <a:t>“Dígaselo con flores, dígaselo con genes”</a:t>
            </a:r>
            <a:br>
              <a:rPr lang="es-ES" sz="3200" b="1" dirty="0" smtClean="0">
                <a:solidFill>
                  <a:schemeClr val="bg1"/>
                </a:solidFill>
                <a:latin typeface="Times New Roman" pitchFamily="18" charset="0"/>
                <a:cs typeface="Times New Roman" pitchFamily="18" charset="0"/>
              </a:rPr>
            </a:br>
            <a:r>
              <a:rPr lang="es-ES" sz="3200" b="1" dirty="0" smtClean="0">
                <a:solidFill>
                  <a:schemeClr val="bg1"/>
                </a:solidFill>
                <a:latin typeface="Times New Roman" pitchFamily="18" charset="0"/>
                <a:cs typeface="Times New Roman" pitchFamily="18" charset="0"/>
              </a:rPr>
              <a:t>“Es más raro que un perro verde”</a:t>
            </a:r>
            <a:endParaRPr lang="es-ES" sz="3200" b="1" dirty="0">
              <a:solidFill>
                <a:schemeClr val="bg1"/>
              </a:solidFill>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cstate="print"/>
          <a:srcRect l="19017" t="39544" r="55070" b="17585"/>
          <a:stretch>
            <a:fillRect/>
          </a:stretch>
        </p:blipFill>
        <p:spPr bwMode="auto">
          <a:xfrm>
            <a:off x="4823149" y="1988840"/>
            <a:ext cx="4069331" cy="3627013"/>
          </a:xfrm>
          <a:prstGeom prst="rect">
            <a:avLst/>
          </a:prstGeom>
          <a:noFill/>
          <a:ln w="9525">
            <a:noFill/>
            <a:miter lim="800000"/>
            <a:headEnd/>
            <a:tailEnd/>
          </a:ln>
        </p:spPr>
      </p:pic>
      <p:pic>
        <p:nvPicPr>
          <p:cNvPr id="6" name="Picture 5"/>
          <p:cNvPicPr>
            <a:picLocks noChangeAspect="1" noChangeArrowheads="1"/>
          </p:cNvPicPr>
          <p:nvPr/>
        </p:nvPicPr>
        <p:blipFill>
          <a:blip r:embed="rId3" cstate="print"/>
          <a:srcRect l="56641" t="17808" r="17348" b="43769"/>
          <a:stretch>
            <a:fillRect/>
          </a:stretch>
        </p:blipFill>
        <p:spPr bwMode="auto">
          <a:xfrm>
            <a:off x="62740" y="2096086"/>
            <a:ext cx="4437251" cy="34931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79512" y="188640"/>
            <a:ext cx="8964488" cy="6552728"/>
          </a:xfrm>
          <a:solidFill>
            <a:srgbClr val="002060"/>
          </a:solidFill>
        </p:spPr>
        <p:txBody>
          <a:bodyPr>
            <a:normAutofit lnSpcReduction="10000"/>
          </a:bodyPr>
          <a:lstStyle/>
          <a:p>
            <a:r>
              <a:rPr lang="es-ES" sz="2600" b="1" dirty="0" smtClean="0">
                <a:solidFill>
                  <a:srgbClr val="FFFF00"/>
                </a:solidFill>
                <a:latin typeface="Times New Roman" pitchFamily="18" charset="0"/>
                <a:cs typeface="Times New Roman" pitchFamily="18" charset="0"/>
              </a:rPr>
              <a:t>ANTICUERPOS MONOCLONALES</a:t>
            </a:r>
          </a:p>
          <a:p>
            <a:pPr algn="l"/>
            <a:r>
              <a:rPr lang="es-ES" sz="2400" b="1" dirty="0" smtClean="0">
                <a:solidFill>
                  <a:srgbClr val="FFFF00"/>
                </a:solidFill>
                <a:latin typeface="Times New Roman" pitchFamily="18" charset="0"/>
                <a:cs typeface="Times New Roman" pitchFamily="18" charset="0"/>
              </a:rPr>
              <a:t>George J. F. KÖHLER y Cesar MILSTEIN</a:t>
            </a:r>
            <a:r>
              <a:rPr lang="es-ES" sz="2400" b="1" dirty="0" smtClean="0">
                <a:solidFill>
                  <a:schemeClr val="bg1"/>
                </a:solidFill>
                <a:latin typeface="Times New Roman" pitchFamily="18" charset="0"/>
                <a:cs typeface="Times New Roman" pitchFamily="18" charset="0"/>
              </a:rPr>
              <a:t> recibieron el Premio Nobel en Fisiología o Medicina 1984 “por su descubrimiento del principio que rige la producción de anticuerpos monoclonales”.</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En 1975 pusieron a punto la “</a:t>
            </a:r>
            <a:r>
              <a:rPr lang="es-ES" sz="2400" b="1" dirty="0" smtClean="0">
                <a:solidFill>
                  <a:srgbClr val="FFFF00"/>
                </a:solidFill>
                <a:latin typeface="Times New Roman" pitchFamily="18" charset="0"/>
                <a:cs typeface="Times New Roman" pitchFamily="18" charset="0"/>
              </a:rPr>
              <a:t>técnica del </a:t>
            </a:r>
            <a:r>
              <a:rPr lang="es-ES" sz="2400" b="1" dirty="0" err="1" smtClean="0">
                <a:solidFill>
                  <a:srgbClr val="FFFF00"/>
                </a:solidFill>
                <a:latin typeface="Times New Roman" pitchFamily="18" charset="0"/>
                <a:cs typeface="Times New Roman" pitchFamily="18" charset="0"/>
              </a:rPr>
              <a:t>hibridoma</a:t>
            </a:r>
            <a:r>
              <a:rPr lang="es-ES" sz="2400" b="1" dirty="0" smtClean="0">
                <a:solidFill>
                  <a:schemeClr val="bg1"/>
                </a:solidFill>
                <a:latin typeface="Times New Roman" pitchFamily="18" charset="0"/>
                <a:cs typeface="Times New Roman" pitchFamily="18" charset="0"/>
              </a:rPr>
              <a:t>” para  la producción de anticuerpos monoclonales, inmortalizando las células B productoras de anticuerpos mediante su fusión con células tumorales (mieloma). Las etapas del proceso son:</a:t>
            </a:r>
          </a:p>
          <a:p>
            <a:pPr marL="457200" indent="-457200" algn="l">
              <a:buAutoNum type="arabicPeriod"/>
            </a:pPr>
            <a:r>
              <a:rPr lang="es-ES" sz="2400" b="1" dirty="0" smtClean="0">
                <a:solidFill>
                  <a:schemeClr val="bg1"/>
                </a:solidFill>
                <a:latin typeface="Times New Roman" pitchFamily="18" charset="0"/>
                <a:cs typeface="Times New Roman" pitchFamily="18" charset="0"/>
              </a:rPr>
              <a:t>Inmunización del ratón con el antígeno de interés</a:t>
            </a:r>
          </a:p>
          <a:p>
            <a:pPr marL="457200" indent="-457200" algn="l">
              <a:buAutoNum type="arabicPeriod"/>
            </a:pPr>
            <a:r>
              <a:rPr lang="es-ES" sz="2400" b="1" dirty="0" smtClean="0">
                <a:solidFill>
                  <a:schemeClr val="bg1"/>
                </a:solidFill>
                <a:latin typeface="Times New Roman" pitchFamily="18" charset="0"/>
                <a:cs typeface="Times New Roman" pitchFamily="18" charset="0"/>
              </a:rPr>
              <a:t>Obtención de células B inmunizadas del bazo</a:t>
            </a:r>
          </a:p>
          <a:p>
            <a:pPr marL="457200" indent="-457200" algn="l">
              <a:buAutoNum type="arabicPeriod"/>
            </a:pPr>
            <a:r>
              <a:rPr lang="es-ES" sz="2400" b="1" dirty="0" smtClean="0">
                <a:solidFill>
                  <a:schemeClr val="bg1"/>
                </a:solidFill>
                <a:latin typeface="Times New Roman" pitchFamily="18" charset="0"/>
                <a:cs typeface="Times New Roman" pitchFamily="18" charset="0"/>
              </a:rPr>
              <a:t>Utilización de células de mieloma (</a:t>
            </a:r>
            <a:r>
              <a:rPr lang="es-ES" sz="2400" b="1" dirty="0" err="1" smtClean="0">
                <a:solidFill>
                  <a:schemeClr val="bg1"/>
                </a:solidFill>
                <a:latin typeface="Times New Roman" pitchFamily="18" charset="0"/>
                <a:cs typeface="Times New Roman" pitchFamily="18" charset="0"/>
              </a:rPr>
              <a:t>Ig</a:t>
            </a:r>
            <a:r>
              <a:rPr lang="es-ES" sz="2400" b="1" dirty="0" smtClean="0">
                <a:solidFill>
                  <a:schemeClr val="bg1"/>
                </a:solidFill>
                <a:latin typeface="Times New Roman" pitchFamily="18" charset="0"/>
                <a:cs typeface="Times New Roman" pitchFamily="18" charset="0"/>
              </a:rPr>
              <a:t>¯, HGPRT¯) con capacidad de división ilimitada (“inmortales”)</a:t>
            </a:r>
          </a:p>
          <a:p>
            <a:pPr marL="457200" indent="-457200" algn="l">
              <a:buAutoNum type="arabicPeriod"/>
            </a:pPr>
            <a:r>
              <a:rPr lang="es-ES" sz="2400" b="1" dirty="0" smtClean="0">
                <a:solidFill>
                  <a:schemeClr val="bg1"/>
                </a:solidFill>
                <a:latin typeface="Times New Roman" pitchFamily="18" charset="0"/>
                <a:cs typeface="Times New Roman" pitchFamily="18" charset="0"/>
              </a:rPr>
              <a:t>Hibridación (fusión) de las células B con las células del mieloma</a:t>
            </a:r>
          </a:p>
          <a:p>
            <a:pPr marL="457200" indent="-457200" algn="l">
              <a:buAutoNum type="arabicPeriod"/>
            </a:pPr>
            <a:r>
              <a:rPr lang="es-ES" sz="2400" b="1" dirty="0" smtClean="0">
                <a:solidFill>
                  <a:schemeClr val="bg1"/>
                </a:solidFill>
                <a:latin typeface="Times New Roman" pitchFamily="18" charset="0"/>
                <a:cs typeface="Times New Roman" pitchFamily="18" charset="0"/>
              </a:rPr>
              <a:t>Selección y maduración de </a:t>
            </a:r>
            <a:r>
              <a:rPr lang="es-ES" sz="2400" b="1" dirty="0" err="1" smtClean="0">
                <a:solidFill>
                  <a:schemeClr val="bg1"/>
                </a:solidFill>
                <a:latin typeface="Times New Roman" pitchFamily="18" charset="0"/>
                <a:cs typeface="Times New Roman" pitchFamily="18" charset="0"/>
              </a:rPr>
              <a:t>hibridomas</a:t>
            </a:r>
            <a:r>
              <a:rPr lang="es-ES" sz="2400" b="1" dirty="0" smtClean="0">
                <a:solidFill>
                  <a:schemeClr val="bg1"/>
                </a:solidFill>
                <a:latin typeface="Times New Roman" pitchFamily="18" charset="0"/>
                <a:cs typeface="Times New Roman" pitchFamily="18" charset="0"/>
              </a:rPr>
              <a:t> en medio selectivo HAT</a:t>
            </a:r>
          </a:p>
          <a:p>
            <a:pPr marL="457200" indent="-457200" algn="l">
              <a:buAutoNum type="arabicPeriod"/>
            </a:pPr>
            <a:r>
              <a:rPr lang="es-ES" sz="2400" b="1" dirty="0" smtClean="0">
                <a:solidFill>
                  <a:schemeClr val="bg1"/>
                </a:solidFill>
                <a:latin typeface="Times New Roman" pitchFamily="18" charset="0"/>
                <a:cs typeface="Times New Roman" pitchFamily="18" charset="0"/>
              </a:rPr>
              <a:t>Propagación </a:t>
            </a:r>
            <a:r>
              <a:rPr lang="es-ES" sz="2400" b="1" dirty="0" err="1" smtClean="0">
                <a:solidFill>
                  <a:schemeClr val="bg1"/>
                </a:solidFill>
                <a:latin typeface="Times New Roman" pitchFamily="18" charset="0"/>
                <a:cs typeface="Times New Roman" pitchFamily="18" charset="0"/>
              </a:rPr>
              <a:t>clonal</a:t>
            </a:r>
            <a:endParaRPr lang="es-ES" sz="2400" b="1" dirty="0" smtClean="0">
              <a:solidFill>
                <a:schemeClr val="bg1"/>
              </a:solidFill>
              <a:latin typeface="Times New Roman" pitchFamily="18" charset="0"/>
              <a:cs typeface="Times New Roman" pitchFamily="18" charset="0"/>
            </a:endParaRPr>
          </a:p>
          <a:p>
            <a:pPr marL="457200" indent="-457200" algn="l">
              <a:buAutoNum type="arabicPeriod"/>
            </a:pPr>
            <a:r>
              <a:rPr lang="es-ES" sz="2400" b="1" dirty="0" smtClean="0">
                <a:solidFill>
                  <a:schemeClr val="bg1"/>
                </a:solidFill>
                <a:latin typeface="Times New Roman" pitchFamily="18" charset="0"/>
                <a:cs typeface="Times New Roman" pitchFamily="18" charset="0"/>
              </a:rPr>
              <a:t>Obtención de anticuerpos monoclonales</a:t>
            </a:r>
          </a:p>
          <a:p>
            <a:pPr marL="457200" indent="-457200" algn="l">
              <a:buAutoNum type="arabicPeriod"/>
            </a:pPr>
            <a:endParaRPr lang="es-ES" sz="2400" b="1" dirty="0">
              <a:solidFill>
                <a:schemeClr val="bg1"/>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496944"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ANTICUERPOS MONOCLONALES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50414" t="21561" r="31237" b="18838"/>
          <a:stretch>
            <a:fillRect/>
          </a:stretch>
        </p:blipFill>
        <p:spPr bwMode="auto">
          <a:xfrm>
            <a:off x="179512" y="1124744"/>
            <a:ext cx="1522455" cy="2664296"/>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21684" t="49793" r="58599" b="25112"/>
          <a:stretch>
            <a:fillRect/>
          </a:stretch>
        </p:blipFill>
        <p:spPr bwMode="auto">
          <a:xfrm>
            <a:off x="1835696" y="1196752"/>
            <a:ext cx="7137793" cy="4894487"/>
          </a:xfrm>
          <a:prstGeom prst="rect">
            <a:avLst/>
          </a:prstGeom>
          <a:noFill/>
          <a:ln w="9525">
            <a:noFill/>
            <a:miter lim="800000"/>
            <a:headEnd/>
            <a:tailEnd/>
          </a:ln>
        </p:spPr>
      </p:pic>
      <p:pic>
        <p:nvPicPr>
          <p:cNvPr id="6" name="Picture 2"/>
          <p:cNvPicPr>
            <a:picLocks noChangeAspect="1" noChangeArrowheads="1"/>
          </p:cNvPicPr>
          <p:nvPr/>
        </p:nvPicPr>
        <p:blipFill>
          <a:blip r:embed="rId2" cstate="print"/>
          <a:srcRect l="71056" t="21561" r="11279" b="18838"/>
          <a:stretch>
            <a:fillRect/>
          </a:stretch>
        </p:blipFill>
        <p:spPr bwMode="auto">
          <a:xfrm>
            <a:off x="251520" y="3861048"/>
            <a:ext cx="1447739" cy="2631654"/>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83568" y="476672"/>
            <a:ext cx="7848872" cy="5976664"/>
          </a:xfrm>
          <a:solidFill>
            <a:srgbClr val="002060"/>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r>
              <a:rPr lang="es-ES" b="1" dirty="0" smtClean="0">
                <a:solidFill>
                  <a:srgbClr val="FFFF00"/>
                </a:solidFill>
                <a:latin typeface="Times New Roman" pitchFamily="18" charset="0"/>
                <a:cs typeface="Times New Roman" pitchFamily="18" charset="0"/>
              </a:rPr>
              <a:t>FECUNDACIÓN IN VITRO</a:t>
            </a:r>
            <a:endParaRPr lang="es-ES" b="1" dirty="0">
              <a:solidFill>
                <a:srgbClr val="FFFF00"/>
              </a:solidFill>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31640" y="188640"/>
            <a:ext cx="6336704" cy="1368152"/>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 </a:t>
            </a:r>
            <a:r>
              <a:rPr lang="es-ES" sz="2700" b="1" dirty="0" smtClean="0">
                <a:solidFill>
                  <a:srgbClr val="FFFF00"/>
                </a:solidFill>
                <a:latin typeface="Times New Roman" pitchFamily="18" charset="0"/>
                <a:cs typeface="Times New Roman" pitchFamily="18" charset="0"/>
              </a:rPr>
              <a:t>ROBERT G. EDWARDS                                             Premio Nobel en Fisiología o Medicina 2010                   “por el desarrollo de la fecundación </a:t>
            </a:r>
            <a:r>
              <a:rPr lang="es-ES" sz="2700" b="1" i="1" dirty="0" smtClean="0">
                <a:solidFill>
                  <a:srgbClr val="FFFF00"/>
                </a:solidFill>
                <a:latin typeface="Times New Roman" pitchFamily="18" charset="0"/>
                <a:cs typeface="Times New Roman" pitchFamily="18" charset="0"/>
              </a:rPr>
              <a:t>in vitro</a:t>
            </a:r>
            <a:r>
              <a:rPr lang="es-ES" sz="2700" b="1" dirty="0" smtClean="0">
                <a:solidFill>
                  <a:srgbClr val="FFFF00"/>
                </a:solidFill>
                <a:latin typeface="Times New Roman" pitchFamily="18" charset="0"/>
                <a:cs typeface="Times New Roman" pitchFamily="18" charset="0"/>
              </a:rPr>
              <a:t>”</a:t>
            </a:r>
            <a:endParaRPr lang="es-ES" sz="27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chemeClr val="bg1"/>
          </a:solidFill>
        </p:spPr>
        <p:txBody>
          <a:bodyPr>
            <a:normAutofit/>
          </a:bodyPr>
          <a:lstStyle/>
          <a:p>
            <a:r>
              <a:rPr lang="es-ES" sz="2400" b="1" dirty="0" smtClean="0">
                <a:solidFill>
                  <a:schemeClr val="bg1"/>
                </a:solidFill>
                <a:latin typeface="Times New Roman" pitchFamily="18" charset="0"/>
                <a:cs typeface="Times New Roman" pitchFamily="18" charset="0"/>
              </a:rPr>
              <a:t>R</a:t>
            </a:r>
            <a:endParaRPr lang="es-ES" sz="2400" b="1" dirty="0">
              <a:solidFill>
                <a:schemeClr val="bg1"/>
              </a:solidFill>
              <a:latin typeface="Times New Roman" pitchFamily="18" charset="0"/>
              <a:cs typeface="Times New Roman" pitchFamily="18" charset="0"/>
            </a:endParaRPr>
          </a:p>
          <a:p>
            <a:r>
              <a:rPr lang="es-ES" sz="2600" b="1" dirty="0" smtClean="0">
                <a:solidFill>
                  <a:srgbClr val="FFFF00"/>
                </a:solidFill>
                <a:latin typeface="Times New Roman" pitchFamily="18" charset="0"/>
                <a:cs typeface="Times New Roman" pitchFamily="18" charset="0"/>
              </a:rPr>
              <a:t>r</a:t>
            </a:r>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8304" t="39336" r="55219" b="16056"/>
          <a:stretch>
            <a:fillRect/>
          </a:stretch>
        </p:blipFill>
        <p:spPr bwMode="auto">
          <a:xfrm>
            <a:off x="1957744" y="1648742"/>
            <a:ext cx="5531191" cy="5020618"/>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88641"/>
            <a:ext cx="8064896"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FECUNDACIÓN IN VITRO</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556792"/>
            <a:ext cx="7848872" cy="4896544"/>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32387" t="37245" r="47333" b="36614"/>
          <a:stretch>
            <a:fillRect/>
          </a:stretch>
        </p:blipFill>
        <p:spPr bwMode="auto">
          <a:xfrm>
            <a:off x="5004048" y="1196752"/>
            <a:ext cx="3796260" cy="2636291"/>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14232" t="46863" r="62394" b="19677"/>
          <a:stretch>
            <a:fillRect/>
          </a:stretch>
        </p:blipFill>
        <p:spPr bwMode="auto">
          <a:xfrm>
            <a:off x="755576" y="1196752"/>
            <a:ext cx="3325807" cy="2564913"/>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l="8728" t="37245" r="45642" b="13610"/>
          <a:stretch>
            <a:fillRect/>
          </a:stretch>
        </p:blipFill>
        <p:spPr bwMode="auto">
          <a:xfrm>
            <a:off x="2051720" y="4005064"/>
            <a:ext cx="4464496" cy="2590510"/>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rPr>
              <a:t>TÉCNICAS DE REPRODUCCIÓN HUMANA ASISTIDA: DATOS HISTÓRICOS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lnSpcReduction="10000"/>
          </a:bodyPr>
          <a:lstStyle/>
          <a:p>
            <a:pPr algn="l">
              <a:defRPr/>
            </a:pPr>
            <a:r>
              <a:rPr lang="es-ES" sz="2400" b="1" dirty="0" smtClean="0">
                <a:solidFill>
                  <a:srgbClr val="FFFF00"/>
                </a:solidFill>
                <a:latin typeface="Times New Roman" charset="0"/>
              </a:rPr>
              <a:t>Robert G.</a:t>
            </a:r>
            <a:r>
              <a:rPr lang="es-ES" sz="2400" b="1" dirty="0" smtClean="0">
                <a:solidFill>
                  <a:schemeClr val="bg1"/>
                </a:solidFill>
                <a:latin typeface="Times New Roman" charset="0"/>
              </a:rPr>
              <a:t> </a:t>
            </a:r>
            <a:r>
              <a:rPr lang="es-ES" sz="2400" b="1" dirty="0" smtClean="0">
                <a:solidFill>
                  <a:srgbClr val="FFFF00"/>
                </a:solidFill>
                <a:latin typeface="Times New Roman" charset="0"/>
              </a:rPr>
              <a:t>Edwards</a:t>
            </a:r>
            <a:r>
              <a:rPr lang="es-ES" sz="2400" b="1" dirty="0" smtClean="0">
                <a:solidFill>
                  <a:schemeClr val="bg1"/>
                </a:solidFill>
                <a:latin typeface="Times New Roman" charset="0"/>
              </a:rPr>
              <a:t> recibió el </a:t>
            </a:r>
            <a:r>
              <a:rPr lang="es-ES" sz="2400" b="1" dirty="0" smtClean="0">
                <a:solidFill>
                  <a:srgbClr val="FFFF00"/>
                </a:solidFill>
                <a:latin typeface="Times New Roman" charset="0"/>
              </a:rPr>
              <a:t>Premio Nobel en Fisiología o Medicina 2010 </a:t>
            </a:r>
            <a:r>
              <a:rPr lang="es-ES" sz="2400" b="1" dirty="0" smtClean="0">
                <a:solidFill>
                  <a:schemeClr val="bg1"/>
                </a:solidFill>
                <a:latin typeface="Times New Roman" charset="0"/>
              </a:rPr>
              <a:t>“por el desarrollo de la fecundación in vitro”</a:t>
            </a:r>
          </a:p>
          <a:p>
            <a:pPr algn="l">
              <a:buFont typeface="Arial" pitchFamily="34" charset="0"/>
              <a:buChar char="•"/>
              <a:defRPr/>
            </a:pPr>
            <a:r>
              <a:rPr lang="es-ES" sz="2400" b="1" dirty="0" smtClean="0">
                <a:solidFill>
                  <a:schemeClr val="bg1"/>
                </a:solidFill>
                <a:latin typeface="Times New Roman" charset="0"/>
              </a:rPr>
              <a:t>  El 25 de julio de 1978 nació en Inglaterra </a:t>
            </a:r>
            <a:r>
              <a:rPr lang="es-ES" sz="2400" b="1" dirty="0" err="1" smtClean="0">
                <a:solidFill>
                  <a:schemeClr val="bg1"/>
                </a:solidFill>
                <a:latin typeface="Times New Roman" charset="0"/>
              </a:rPr>
              <a:t>Louise</a:t>
            </a:r>
            <a:r>
              <a:rPr lang="es-ES" sz="2400" b="1" dirty="0" smtClean="0">
                <a:solidFill>
                  <a:schemeClr val="bg1"/>
                </a:solidFill>
                <a:latin typeface="Times New Roman" charset="0"/>
              </a:rPr>
              <a:t> </a:t>
            </a:r>
            <a:r>
              <a:rPr lang="es-ES" sz="2400" b="1" dirty="0" err="1" smtClean="0">
                <a:solidFill>
                  <a:schemeClr val="bg1"/>
                </a:solidFill>
                <a:latin typeface="Times New Roman" charset="0"/>
              </a:rPr>
              <a:t>Joy</a:t>
            </a:r>
            <a:r>
              <a:rPr lang="es-ES" sz="2400" b="1" dirty="0" smtClean="0">
                <a:solidFill>
                  <a:schemeClr val="bg1"/>
                </a:solidFill>
                <a:latin typeface="Times New Roman" charset="0"/>
              </a:rPr>
              <a:t> Brown, el primer bebé-probeta del mundo (Dr. Patrick C. </a:t>
            </a:r>
            <a:r>
              <a:rPr lang="es-ES" sz="2400" b="1" dirty="0" err="1" smtClean="0">
                <a:solidFill>
                  <a:schemeClr val="bg1"/>
                </a:solidFill>
                <a:latin typeface="Times New Roman" charset="0"/>
              </a:rPr>
              <a:t>Steptoe</a:t>
            </a:r>
            <a:r>
              <a:rPr lang="es-ES" sz="2400" b="1" dirty="0" smtClean="0">
                <a:solidFill>
                  <a:schemeClr val="bg1"/>
                </a:solidFill>
                <a:latin typeface="Times New Roman" charset="0"/>
              </a:rPr>
              <a:t>, ginecólogo; Dr. Robert G. Edwards, fisiólogo)</a:t>
            </a:r>
          </a:p>
          <a:p>
            <a:pPr algn="l">
              <a:buFont typeface="Arial" pitchFamily="34" charset="0"/>
              <a:buChar char="•"/>
              <a:defRPr/>
            </a:pPr>
            <a:r>
              <a:rPr lang="es-ES" sz="2400" b="1" dirty="0" smtClean="0">
                <a:solidFill>
                  <a:schemeClr val="bg1"/>
                </a:solidFill>
                <a:latin typeface="Times New Roman" charset="0"/>
              </a:rPr>
              <a:t>  El 12 de julio de 1984 nació en España la niña Victoria Anna en el Instituto Dexeus de Barcelona (Dr. Pedro </a:t>
            </a:r>
            <a:r>
              <a:rPr lang="es-ES" sz="2400" b="1" dirty="0" err="1" smtClean="0">
                <a:solidFill>
                  <a:schemeClr val="bg1"/>
                </a:solidFill>
                <a:latin typeface="Times New Roman" charset="0"/>
              </a:rPr>
              <a:t>Barri</a:t>
            </a:r>
            <a:r>
              <a:rPr lang="es-ES" sz="2400" b="1" dirty="0" smtClean="0">
                <a:solidFill>
                  <a:schemeClr val="bg1"/>
                </a:solidFill>
                <a:latin typeface="Times New Roman" charset="0"/>
              </a:rPr>
              <a:t>, ginecólogo; Dra. Anna </a:t>
            </a:r>
            <a:r>
              <a:rPr lang="es-ES" sz="2400" b="1" dirty="0" err="1" smtClean="0">
                <a:solidFill>
                  <a:schemeClr val="bg1"/>
                </a:solidFill>
                <a:latin typeface="Times New Roman" charset="0"/>
              </a:rPr>
              <a:t>Veiga</a:t>
            </a:r>
            <a:r>
              <a:rPr lang="es-ES" sz="2400" b="1" dirty="0" smtClean="0">
                <a:solidFill>
                  <a:schemeClr val="bg1"/>
                </a:solidFill>
                <a:latin typeface="Times New Roman" charset="0"/>
              </a:rPr>
              <a:t>, bióloga). </a:t>
            </a:r>
          </a:p>
          <a:p>
            <a:pPr algn="l">
              <a:buFont typeface="Arial" pitchFamily="34" charset="0"/>
              <a:buChar char="•"/>
              <a:defRPr/>
            </a:pPr>
            <a:r>
              <a:rPr lang="es-ES" sz="2400" b="1" dirty="0" smtClean="0">
                <a:solidFill>
                  <a:schemeClr val="bg1"/>
                </a:solidFill>
                <a:latin typeface="Times New Roman" charset="0"/>
              </a:rPr>
              <a:t>  Estadística mundial: 10 % de las parejas son infértiles,           30-40 % de los tratamientos FIV tienen éxito lo cual supone un 2-3 % del total de nacimientos. Al día de hoy,   se estima que han nacido en el mundo unos 4.000.000 de niños FIV. </a:t>
            </a:r>
            <a:endParaRPr lang="es-ES" sz="2400" b="1" dirty="0">
              <a:solidFill>
                <a:schemeClr val="bg1"/>
              </a:solidFill>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838200" y="304800"/>
            <a:ext cx="7831138" cy="400050"/>
          </a:xfrm>
          <a:prstGeom prst="rect">
            <a:avLst/>
          </a:prstGeom>
          <a:solidFill>
            <a:srgbClr val="FD2805"/>
          </a:solidFill>
          <a:ln w="9525">
            <a:noFill/>
            <a:miter lim="800000"/>
            <a:headEnd/>
            <a:tailEnd/>
          </a:ln>
        </p:spPr>
        <p:txBody>
          <a:bodyPr wrap="none">
            <a:spAutoFit/>
          </a:bodyPr>
          <a:lstStyle/>
          <a:p>
            <a:r>
              <a:rPr lang="es-ES_tradnl" sz="2000" b="1">
                <a:solidFill>
                  <a:srgbClr val="FFFF00"/>
                </a:solidFill>
                <a:latin typeface="Times New Roman" pitchFamily="18" charset="0"/>
              </a:rPr>
              <a:t>FECUNDACIÓN IN VITRO Y TRANSFERENCIA EMBRIONARIA</a:t>
            </a:r>
            <a:endParaRPr lang="es-ES" sz="2000" b="1">
              <a:solidFill>
                <a:srgbClr val="FFFF00"/>
              </a:solidFill>
              <a:latin typeface="Times New Roman" pitchFamily="18" charset="0"/>
            </a:endParaRPr>
          </a:p>
        </p:txBody>
      </p:sp>
      <p:pic>
        <p:nvPicPr>
          <p:cNvPr id="100355" name="Picture 3" descr="figu5"/>
          <p:cNvPicPr>
            <a:picLocks noChangeAspect="1" noChangeArrowheads="1"/>
          </p:cNvPicPr>
          <p:nvPr/>
        </p:nvPicPr>
        <p:blipFill>
          <a:blip r:embed="rId2" cstate="print"/>
          <a:srcRect b="7593"/>
          <a:stretch>
            <a:fillRect/>
          </a:stretch>
        </p:blipFill>
        <p:spPr bwMode="auto">
          <a:xfrm>
            <a:off x="1701800" y="762000"/>
            <a:ext cx="5943600"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Scan-070326-0044"/>
          <p:cNvPicPr>
            <a:picLocks noChangeAspect="1" noChangeArrowheads="1"/>
          </p:cNvPicPr>
          <p:nvPr/>
        </p:nvPicPr>
        <p:blipFill>
          <a:blip r:embed="rId2" cstate="print"/>
          <a:srcRect/>
          <a:stretch>
            <a:fillRect/>
          </a:stretch>
        </p:blipFill>
        <p:spPr bwMode="auto">
          <a:xfrm>
            <a:off x="2633663" y="260350"/>
            <a:ext cx="3924300" cy="6408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3 Subtítulo"/>
          <p:cNvSpPr>
            <a:spLocks noGrp="1"/>
          </p:cNvSpPr>
          <p:nvPr>
            <p:ph type="subTitle" idx="1"/>
          </p:nvPr>
        </p:nvSpPr>
        <p:spPr/>
        <p:txBody>
          <a:bodyPr/>
          <a:lstStyle/>
          <a:p>
            <a:endParaRPr lang="es-ES" smtClean="0"/>
          </a:p>
        </p:txBody>
      </p:sp>
      <p:pic>
        <p:nvPicPr>
          <p:cNvPr id="99331" name="Picture 2" descr="Human embryo development"/>
          <p:cNvPicPr>
            <a:picLocks noChangeAspect="1" noChangeArrowheads="1"/>
          </p:cNvPicPr>
          <p:nvPr/>
        </p:nvPicPr>
        <p:blipFill>
          <a:blip r:embed="rId2" cstate="print"/>
          <a:srcRect/>
          <a:stretch>
            <a:fillRect/>
          </a:stretch>
        </p:blipFill>
        <p:spPr bwMode="auto">
          <a:xfrm>
            <a:off x="0" y="333375"/>
            <a:ext cx="8963025" cy="607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750" y="274638"/>
            <a:ext cx="8280400" cy="633412"/>
          </a:xfrm>
          <a:solidFill>
            <a:srgbClr val="FF0000"/>
          </a:solidFill>
        </p:spPr>
        <p:txBody>
          <a:bodyPr>
            <a:normAutofit fontScale="90000"/>
          </a:bodyPr>
          <a:lstStyle/>
          <a:p>
            <a:pPr>
              <a:defRPr/>
            </a:pPr>
            <a:r>
              <a:rPr lang="es-ES" sz="2800" b="1" dirty="0" smtClean="0">
                <a:solidFill>
                  <a:srgbClr val="FFFF00"/>
                </a:solidFill>
                <a:latin typeface="Times New Roman" pitchFamily="18" charset="0"/>
                <a:cs typeface="Times New Roman" pitchFamily="18" charset="0"/>
              </a:rPr>
              <a:t>DIAGNÓSTICO GENÉTICO PREIMPLANTACIONAL</a:t>
            </a:r>
            <a:endParaRPr lang="es-ES" sz="2800" b="1" dirty="0">
              <a:solidFill>
                <a:srgbClr val="FFFF00"/>
              </a:solidFill>
              <a:latin typeface="Times New Roman" pitchFamily="18" charset="0"/>
              <a:cs typeface="Times New Roman" pitchFamily="18" charset="0"/>
            </a:endParaRPr>
          </a:p>
        </p:txBody>
      </p:sp>
      <p:pic>
        <p:nvPicPr>
          <p:cNvPr id="132099" name="Picture 2"/>
          <p:cNvPicPr>
            <a:picLocks noChangeAspect="1" noChangeArrowheads="1"/>
          </p:cNvPicPr>
          <p:nvPr/>
        </p:nvPicPr>
        <p:blipFill>
          <a:blip r:embed="rId2" cstate="print"/>
          <a:srcRect l="13554" t="33875" r="46043" b="12128"/>
          <a:stretch>
            <a:fillRect/>
          </a:stretch>
        </p:blipFill>
        <p:spPr bwMode="auto">
          <a:xfrm>
            <a:off x="611560" y="948459"/>
            <a:ext cx="8136904" cy="579592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DIAGNÓSTICO GENÉTICO PREIMPLANTACIONAL</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
        <p:nvSpPr>
          <p:cNvPr id="4" name="2 Subtítulo"/>
          <p:cNvSpPr txBox="1">
            <a:spLocks/>
          </p:cNvSpPr>
          <p:nvPr/>
        </p:nvSpPr>
        <p:spPr>
          <a:xfrm>
            <a:off x="835968" y="1277144"/>
            <a:ext cx="7848872" cy="5328592"/>
          </a:xfrm>
          <a:prstGeom prst="rect">
            <a:avLst/>
          </a:prstGeom>
          <a:solidFill>
            <a:schemeClr val="bg1"/>
          </a:solidFill>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2400" b="1"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2600" b="1" i="0" u="none" strike="noStrike" kern="1200" cap="none" spc="0" normalizeH="0" baseline="0" noProof="0" smtClean="0">
              <a:ln>
                <a:noFill/>
              </a:ln>
              <a:solidFill>
                <a:srgbClr val="FFFF00"/>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3200" b="1"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3200" b="1" i="0" u="none" strike="noStrike" kern="1200" cap="none" spc="0" normalizeH="0" baseline="0" noProof="0" smtClean="0">
              <a:ln>
                <a:noFill/>
              </a:ln>
              <a:solidFill>
                <a:schemeClr val="bg1"/>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2050" name="Picture 2"/>
          <p:cNvPicPr>
            <a:picLocks noChangeAspect="1" noChangeArrowheads="1"/>
          </p:cNvPicPr>
          <p:nvPr/>
        </p:nvPicPr>
        <p:blipFill>
          <a:blip r:embed="rId2" cstate="print"/>
          <a:srcRect l="61431" t="30902" r="15878" b="26665"/>
          <a:stretch>
            <a:fillRect/>
          </a:stretch>
        </p:blipFill>
        <p:spPr bwMode="auto">
          <a:xfrm>
            <a:off x="1835696" y="1268760"/>
            <a:ext cx="5441747" cy="5423430"/>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27584" y="260648"/>
            <a:ext cx="7704856" cy="6264696"/>
          </a:xfrm>
          <a:solidFill>
            <a:srgbClr val="002060"/>
          </a:solidFill>
        </p:spPr>
        <p:txBody>
          <a:bodyPr>
            <a:normAutofit fontScale="92500" lnSpcReduction="10000"/>
          </a:bodyPr>
          <a:lstStyle/>
          <a:p>
            <a:endParaRPr lang="es-ES" sz="2400" b="1" dirty="0" smtClean="0">
              <a:solidFill>
                <a:srgbClr val="FFFF00"/>
              </a:solidFill>
              <a:latin typeface="Times New Roman" pitchFamily="18" charset="0"/>
              <a:cs typeface="Times New Roman" pitchFamily="18" charset="0"/>
            </a:endParaRPr>
          </a:p>
          <a:p>
            <a:r>
              <a:rPr lang="es-ES" b="1" dirty="0" smtClean="0">
                <a:solidFill>
                  <a:srgbClr val="FFFF00"/>
                </a:solidFill>
                <a:latin typeface="Times New Roman" pitchFamily="18" charset="0"/>
                <a:cs typeface="Times New Roman" pitchFamily="18" charset="0"/>
              </a:rPr>
              <a:t>LA HISTORIA DE LA GENÉTICA  </a:t>
            </a:r>
          </a:p>
          <a:p>
            <a:r>
              <a:rPr lang="es-ES" b="1" dirty="0" smtClean="0">
                <a:solidFill>
                  <a:srgbClr val="FFFF00"/>
                </a:solidFill>
                <a:latin typeface="Times New Roman" pitchFamily="18" charset="0"/>
                <a:cs typeface="Times New Roman" pitchFamily="18" charset="0"/>
              </a:rPr>
              <a:t>A LA LUZ DE LOS PREMIOS </a:t>
            </a:r>
          </a:p>
          <a:p>
            <a:r>
              <a:rPr lang="es-ES" b="1" dirty="0" smtClean="0">
                <a:solidFill>
                  <a:srgbClr val="FFFF00"/>
                </a:solidFill>
                <a:latin typeface="Times New Roman" pitchFamily="18" charset="0"/>
                <a:cs typeface="Times New Roman" pitchFamily="18" charset="0"/>
              </a:rPr>
              <a:t>NOBEL (1900-2019)</a:t>
            </a: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III</a:t>
            </a:r>
          </a:p>
          <a:p>
            <a:pPr lvl="0"/>
            <a:endParaRPr lang="es-ES_tradnl" sz="2400" b="1" dirty="0" smtClean="0">
              <a:solidFill>
                <a:schemeClr val="bg1"/>
              </a:solidFill>
              <a:latin typeface="Times New Roman" pitchFamily="18" charset="0"/>
              <a:cs typeface="Times New Roman" pitchFamily="18" charset="0"/>
            </a:endParaRPr>
          </a:p>
          <a:p>
            <a:pPr lvl="0"/>
            <a:r>
              <a:rPr lang="es-ES_tradnl" sz="2400" b="1" dirty="0" smtClean="0">
                <a:solidFill>
                  <a:schemeClr val="bg1"/>
                </a:solidFill>
                <a:latin typeface="Times New Roman" pitchFamily="18" charset="0"/>
                <a:cs typeface="Times New Roman" pitchFamily="18" charset="0"/>
              </a:rPr>
              <a:t>ÁREAS ESPECÍFICAS DE INVESTIGACIÓN EN GENÉTICA Y LOS PREMIOS NOBEL</a:t>
            </a:r>
            <a:endParaRPr lang="es-ES" sz="2400" b="1" dirty="0" smtClean="0">
              <a:solidFill>
                <a:schemeClr val="bg1"/>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Juan-Ramón </a:t>
            </a:r>
            <a:r>
              <a:rPr lang="es-ES" sz="2400" b="1" dirty="0" err="1" smtClean="0">
                <a:solidFill>
                  <a:schemeClr val="bg1"/>
                </a:solidFill>
                <a:latin typeface="Times New Roman" pitchFamily="18" charset="0"/>
                <a:cs typeface="Times New Roman" pitchFamily="18" charset="0"/>
              </a:rPr>
              <a:t>Lacadena</a:t>
            </a:r>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Colegio Libre de Eméritos</a:t>
            </a:r>
          </a:p>
          <a:p>
            <a:r>
              <a:rPr lang="es-ES" sz="2400" b="1" dirty="0" smtClean="0">
                <a:solidFill>
                  <a:schemeClr val="bg1"/>
                </a:solidFill>
                <a:latin typeface="Times New Roman" pitchFamily="18" charset="0"/>
                <a:cs typeface="Times New Roman" pitchFamily="18" charset="0"/>
              </a:rPr>
              <a:t>Madrid, 2019</a:t>
            </a:r>
          </a:p>
          <a:p>
            <a:endParaRPr lang="es-ES" b="1" dirty="0" smtClean="0">
              <a:solidFill>
                <a:srgbClr val="FFFF00"/>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8675</TotalTime>
  <Words>1951</Words>
  <Application>Microsoft Office PowerPoint</Application>
  <PresentationFormat>Presentación en pantalla (4:3)</PresentationFormat>
  <Paragraphs>379</Paragraphs>
  <Slides>72</Slides>
  <Notes>3</Notes>
  <HiddenSlides>0</HiddenSlides>
  <MMClips>0</MMClips>
  <ScaleCrop>false</ScaleCrop>
  <HeadingPairs>
    <vt:vector size="4" baseType="variant">
      <vt:variant>
        <vt:lpstr>Tema</vt:lpstr>
      </vt:variant>
      <vt:variant>
        <vt:i4>1</vt:i4>
      </vt:variant>
      <vt:variant>
        <vt:lpstr>Títulos de diapositiva</vt:lpstr>
      </vt:variant>
      <vt:variant>
        <vt:i4>72</vt:i4>
      </vt:variant>
    </vt:vector>
  </HeadingPairs>
  <TitlesOfParts>
    <vt:vector size="73" baseType="lpstr">
      <vt:lpstr>Tema de Office</vt:lpstr>
      <vt:lpstr>Diapositiva 1</vt:lpstr>
      <vt:lpstr>REGLA DE ORO DE LA INVESTIGACIÓN GENÉTICA Y PREMIOS NOBEL</vt:lpstr>
      <vt:lpstr>REGLA DE ORO DE LA INVESTIGACIÓN GENÉTICA Y PREMIOS NOBEL</vt:lpstr>
      <vt:lpstr>REGLA DE ORO DE LA INVESTIGACIÓN GENÉTICA Y PREMIOS NOBEL</vt:lpstr>
      <vt:lpstr>REGLA DE ORO DE LA INVESTIGACIÓN GENÉTICA Y PREMIOS NOBEL</vt:lpstr>
      <vt:lpstr>REGLA DE ORO DE LA INVESTIGACIÓN GENÉTICA Y PREMIOS NOBEL</vt:lpstr>
      <vt:lpstr>REGLA DE ORO DE LA INVESTIGACIÓN GENÉTICA Y PREMIOS NOBEL</vt:lpstr>
      <vt:lpstr>REGLA DE ORO DE LA INVESTIGACIÓN GENÉTICA Y PREMIOS NOBEL</vt:lpstr>
      <vt:lpstr>TÉCNICAS METODOLÓGICAS EN GENÉTICA                                            Y PREMIOS NOBEL: GENÉTICA BIOQUÍMICA </vt:lpstr>
      <vt:lpstr>¿CÓMO Y CUÁNDO SE EXPRESAN LOS GENES? </vt:lpstr>
      <vt:lpstr>GENÉTICA Y PREMIOS NOBEL            George W. Beadle       Edward L. Tatum</vt:lpstr>
      <vt:lpstr>GENÉTICA Y PREMIOS NOBEL El color de las flores (antocianinass, antoxantinas, carotenoides)</vt:lpstr>
      <vt:lpstr>GENÉTICA Y PREMIOS NOBEL</vt:lpstr>
      <vt:lpstr>CONTROL GENÉTICO DEL COLOR DE LOS OJOS EN DROSOPHILA MELANOGASTER</vt:lpstr>
      <vt:lpstr> CONTROL GENÉTICO RUTAS METABÓLICAS   MUTANTES NUTRICIONALES NEUROSPORA                   Ácido antranílico                 Triptófano                Ácido nicotínico</vt:lpstr>
      <vt:lpstr>DE LA HIPÓTESIS UN GEN – UNA ENZIMA (Beadle y Tatum, 1941) A LA HIPÓTESIS DE LA SECUENCIA (Crick, 1958)</vt:lpstr>
      <vt:lpstr>HIPÓTESIS DE LA SECUENCIA                    (Crick, 1958)</vt:lpstr>
      <vt:lpstr>        FRANCIS H.C.CRICK (1916 – 2004)                    HIPÓTESIS DE LA SECUENCIA</vt:lpstr>
      <vt:lpstr>REGLA DE ORO DE LA INVESTIGACIÓN GENÉTICA Y PREMIOS NOBEL</vt:lpstr>
      <vt:lpstr>MANIPULACIÓN GENÉTICA</vt:lpstr>
      <vt:lpstr>MOLÉCULAS DE ADN RECOMBINANTE</vt:lpstr>
      <vt:lpstr>             PAUL BERG (1972): MOLÉCULAS DE ADN RECOMBINANTE                        NUCLEOTIDIL TERMINAL TRANSFERASAS               5’ --------- AAAA 3’                                  5’ -------- TTTT 3’                                           3’ AAAA ---------- 5’                                  3’ TTTT --------- 5’                            5’ ---------AAAA---------TTTT 3’             3’ AAAA ---------- TTTT ---------5’       </vt:lpstr>
      <vt:lpstr>GENÉTICA Y PREMIOS NOBEL ENDONUCLEASAS DE RESTRICCIÓN</vt:lpstr>
      <vt:lpstr>SECUENCIACIÓN DEL ADN</vt:lpstr>
      <vt:lpstr>GENÓMICA</vt:lpstr>
      <vt:lpstr>EL DOGMA CENTRAL  DE LA BIOLOGÍA MOLECULAR</vt:lpstr>
      <vt:lpstr>Diapositiva 27</vt:lpstr>
      <vt:lpstr>Diapositiva 28</vt:lpstr>
      <vt:lpstr>Diapositiva 29</vt:lpstr>
      <vt:lpstr>TÉCNICAS DE SECUENCIACIÓN DEL ADN</vt:lpstr>
      <vt:lpstr>SECUENCIACIÓN DEL ADN                            Método “menos – más” (Sanger y Coulson, 1975)</vt:lpstr>
      <vt:lpstr>SECUENCIACIÓN DEL ADN               Método “menos – más” (Sanger y Coulson, 1975)</vt:lpstr>
      <vt:lpstr>SECUENCIACIÓN DEL ADN Método de modificación química (Maxam y Gilbert, 1977)</vt:lpstr>
      <vt:lpstr>SECUENCIACIÓN DEL ADN Método de modificación química (Maxam y Gilbert, 1977)</vt:lpstr>
      <vt:lpstr>SECUENCIACIÓN DEL ADN</vt:lpstr>
      <vt:lpstr>SECUENCIACIÓN DEL ADN</vt:lpstr>
      <vt:lpstr>SECUENCIACIÓN AUTOMÁTICA DEL ADN Método didesoxi (Sanger, Nicklen y Coulson, 1977)</vt:lpstr>
      <vt:lpstr>SECUENCIACIÓN AUTOMÁTICA DEL ADN Método didesoxi (Sanger, Nicklen y Coulson, 1977)</vt:lpstr>
      <vt:lpstr>SECUENCIACIÓN AUTOMÁTICA DEL ADN Método didesoxi (Sanger, Nicklen y Coulson, 1977)</vt:lpstr>
      <vt:lpstr>SECUENCIACIÓN DEL ADN</vt:lpstr>
      <vt:lpstr>SECUENCIACIÓN DEL ADN SANGER INSTITUTE SEQUENCING CENTRE, UK</vt:lpstr>
      <vt:lpstr>SECUENCIACIÓN DEL ADN SANGER INSTITUTE SEQUENCING CENTRE, UK</vt:lpstr>
      <vt:lpstr>GENÉTICA Y PREMIOS NOBEL REACCIÓN EN CADENA DE LA POLIMERASA Kary B. Mullis (1993)</vt:lpstr>
      <vt:lpstr>REACCIÓN EN CADENA DE LA POLIMERASA</vt:lpstr>
      <vt:lpstr>GENÉTICA Y PREMIOS NOBEL</vt:lpstr>
      <vt:lpstr>RATONES KNOCK OUT</vt:lpstr>
      <vt:lpstr>RATONES KNOCK OUT             Recombinación homóloga en células ES</vt:lpstr>
      <vt:lpstr>RATONES KNOCK OUT</vt:lpstr>
      <vt:lpstr>  LA PROTEÍNA FLUORESCENTE VERDE, GFP  </vt:lpstr>
      <vt:lpstr>GENÉTICA Y PREMIOS NOBEL</vt:lpstr>
      <vt:lpstr>  LA PROTEÍNA FLUORESCENTE VERDE, GFP  </vt:lpstr>
      <vt:lpstr>PROTEÍNA FLUORESCENTE VERDE, GFP Aequorea victoria (Osamu Shimomura)</vt:lpstr>
      <vt:lpstr>PROTEÍNA FLUORESCENTE VERDE, GFP Gen chivato</vt:lpstr>
      <vt:lpstr>GFP en Caenorhabditis elegans (Martin Chalfie)</vt:lpstr>
      <vt:lpstr>PROTEÍNA FLUORESCENTE VERDE         Gen de la FGP con un promotor ubicuo y constitutivo </vt:lpstr>
      <vt:lpstr>PROTEÍNA FLUORESCENTE VERDE         Gen de la FGP con un promotor ubicuo y constitutivo </vt:lpstr>
      <vt:lpstr>PROTEÍNA FLUORESCENTE VERDE                Gen de la FGP con un promotor ubicuo y constitutivo</vt:lpstr>
      <vt:lpstr>BRAINBOW (Roger Y. Tsien)</vt:lpstr>
      <vt:lpstr>Diapositiva 59</vt:lpstr>
      <vt:lpstr>DICHOS, REFRANES Y GENÉTICA “Dígaselo con flores, dígaselo con genes” “Es más raro que un perro verde”</vt:lpstr>
      <vt:lpstr>Diapositiva 61</vt:lpstr>
      <vt:lpstr>ANTICUERPOS MONOCLONALES</vt:lpstr>
      <vt:lpstr>Diapositiva 63</vt:lpstr>
      <vt:lpstr> ROBERT G. EDWARDS                                             Premio Nobel en Fisiología o Medicina 2010                   “por el desarrollo de la fecundación in vitro”</vt:lpstr>
      <vt:lpstr>FECUNDACIÓN IN VITRO</vt:lpstr>
      <vt:lpstr>TÉCNICAS DE REPRODUCCIÓN HUMANA ASISTIDA: DATOS HISTÓRICOS</vt:lpstr>
      <vt:lpstr>Diapositiva 67</vt:lpstr>
      <vt:lpstr>Diapositiva 68</vt:lpstr>
      <vt:lpstr>Diapositiva 69</vt:lpstr>
      <vt:lpstr>DIAGNÓSTICO GENÉTICO PREIMPLANTACIONAL</vt:lpstr>
      <vt:lpstr>DIAGNÓSTICO GENÉTICO PREIMPLANTACIONAL</vt:lpstr>
      <vt:lpstr>Diapositiva 72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GENÉTICA Y PREMIOS NOBEL</dc:title>
  <dc:creator>Juan-Ramón Lacadena</dc:creator>
  <cp:lastModifiedBy>Juan-Ramón Lacadena</cp:lastModifiedBy>
  <cp:revision>282</cp:revision>
  <dcterms:created xsi:type="dcterms:W3CDTF">2018-10-19T16:18:08Z</dcterms:created>
  <dcterms:modified xsi:type="dcterms:W3CDTF">2019-11-11T15:35:02Z</dcterms:modified>
</cp:coreProperties>
</file>