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5" r:id="rId2"/>
    <p:sldId id="340" r:id="rId3"/>
    <p:sldId id="268" r:id="rId4"/>
    <p:sldId id="258" r:id="rId5"/>
    <p:sldId id="259" r:id="rId6"/>
    <p:sldId id="456" r:id="rId7"/>
    <p:sldId id="449" r:id="rId8"/>
    <p:sldId id="450" r:id="rId9"/>
    <p:sldId id="451" r:id="rId10"/>
    <p:sldId id="452" r:id="rId11"/>
    <p:sldId id="453" r:id="rId12"/>
    <p:sldId id="454" r:id="rId13"/>
    <p:sldId id="455" r:id="rId14"/>
    <p:sldId id="396" r:id="rId15"/>
    <p:sldId id="457" r:id="rId16"/>
    <p:sldId id="458" r:id="rId17"/>
    <p:sldId id="436" r:id="rId18"/>
    <p:sldId id="440" r:id="rId19"/>
    <p:sldId id="459" r:id="rId20"/>
    <p:sldId id="441" r:id="rId21"/>
    <p:sldId id="444" r:id="rId22"/>
    <p:sldId id="446" r:id="rId23"/>
    <p:sldId id="447" r:id="rId24"/>
    <p:sldId id="434" r:id="rId25"/>
    <p:sldId id="437" r:id="rId26"/>
    <p:sldId id="420" r:id="rId27"/>
    <p:sldId id="421" r:id="rId28"/>
    <p:sldId id="422" r:id="rId29"/>
    <p:sldId id="423" r:id="rId30"/>
    <p:sldId id="260" r:id="rId31"/>
    <p:sldId id="402" r:id="rId32"/>
    <p:sldId id="406" r:id="rId33"/>
    <p:sldId id="399" r:id="rId34"/>
    <p:sldId id="398" r:id="rId35"/>
    <p:sldId id="343" r:id="rId36"/>
    <p:sldId id="341" r:id="rId37"/>
    <p:sldId id="342" r:id="rId38"/>
    <p:sldId id="346" r:id="rId39"/>
    <p:sldId id="345" r:id="rId40"/>
    <p:sldId id="344" r:id="rId41"/>
    <p:sldId id="417" r:id="rId42"/>
    <p:sldId id="418" r:id="rId43"/>
    <p:sldId id="413" r:id="rId44"/>
    <p:sldId id="407" r:id="rId45"/>
    <p:sldId id="414" r:id="rId46"/>
    <p:sldId id="409" r:id="rId47"/>
    <p:sldId id="425" r:id="rId48"/>
    <p:sldId id="360" r:id="rId49"/>
    <p:sldId id="352" r:id="rId50"/>
    <p:sldId id="358" r:id="rId51"/>
    <p:sldId id="353" r:id="rId52"/>
    <p:sldId id="263" r:id="rId53"/>
    <p:sldId id="393" r:id="rId54"/>
    <p:sldId id="386" r:id="rId55"/>
    <p:sldId id="389" r:id="rId56"/>
    <p:sldId id="392" r:id="rId57"/>
    <p:sldId id="419" r:id="rId58"/>
    <p:sldId id="388" r:id="rId59"/>
    <p:sldId id="428" r:id="rId60"/>
    <p:sldId id="427" r:id="rId61"/>
    <p:sldId id="385" r:id="rId62"/>
    <p:sldId id="293" r:id="rId63"/>
    <p:sldId id="337" r:id="rId64"/>
    <p:sldId id="336" r:id="rId65"/>
    <p:sldId id="362" r:id="rId66"/>
    <p:sldId id="460" r:id="rId67"/>
    <p:sldId id="461" r:id="rId68"/>
    <p:sldId id="462" r:id="rId69"/>
    <p:sldId id="463" r:id="rId70"/>
    <p:sldId id="363" r:id="rId71"/>
    <p:sldId id="364" r:id="rId72"/>
    <p:sldId id="365" r:id="rId73"/>
    <p:sldId id="366" r:id="rId74"/>
    <p:sldId id="367" r:id="rId75"/>
    <p:sldId id="368" r:id="rId76"/>
    <p:sldId id="369" r:id="rId77"/>
    <p:sldId id="370" r:id="rId78"/>
    <p:sldId id="371" r:id="rId79"/>
    <p:sldId id="372" r:id="rId80"/>
    <p:sldId id="373" r:id="rId81"/>
    <p:sldId id="338" r:id="rId82"/>
    <p:sldId id="339" r:id="rId83"/>
    <p:sldId id="375" r:id="rId8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73" d="100"/>
          <a:sy n="73" d="100"/>
        </p:scale>
        <p:origin x="-95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18/11/2019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A0342-0CBD-4BD5-AECF-48541D9B0A4B}" type="datetimeFigureOut">
              <a:rPr lang="es-ES" smtClean="0"/>
              <a:pPr/>
              <a:t>18/11/2019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6050F-5173-431D-B099-4E5B44B53ED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260648"/>
            <a:ext cx="7704856" cy="6264696"/>
          </a:xfrm>
          <a:solidFill>
            <a:srgbClr val="002060"/>
          </a:solidFill>
        </p:spPr>
        <p:txBody>
          <a:bodyPr>
            <a:normAutofit fontScale="92500" lnSpcReduction="10000"/>
          </a:bodyPr>
          <a:lstStyle/>
          <a:p>
            <a:endParaRPr lang="es-ES" sz="2400" b="1" dirty="0" smtClean="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LA HISTORIA DE LA GENÉTICA  </a:t>
            </a:r>
          </a:p>
          <a:p>
            <a:r>
              <a:rPr lang="es-ES" b="1" dirty="0" smtClean="0">
                <a:solidFill>
                  <a:srgbClr val="FFFF00"/>
                </a:solidFill>
                <a:latin typeface="Times New Roman" pitchFamily="18" charset="0"/>
                <a:cs typeface="Times New Roman" pitchFamily="18" charset="0"/>
              </a:rPr>
              <a:t>A LA LUZ DE LOS PREMIOS </a:t>
            </a:r>
          </a:p>
          <a:p>
            <a:r>
              <a:rPr lang="es-ES" b="1" dirty="0" smtClean="0">
                <a:solidFill>
                  <a:srgbClr val="FFFF00"/>
                </a:solidFill>
                <a:latin typeface="Times New Roman" pitchFamily="18" charset="0"/>
                <a:cs typeface="Times New Roman" pitchFamily="18" charset="0"/>
              </a:rPr>
              <a:t>NOBEL (1900-2019)</a:t>
            </a: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III</a:t>
            </a:r>
          </a:p>
          <a:p>
            <a:pPr lvl="0"/>
            <a:endParaRPr lang="es-ES_tradnl" sz="2400" b="1" dirty="0" smtClean="0">
              <a:solidFill>
                <a:schemeClr val="bg1"/>
              </a:solidFill>
              <a:latin typeface="Times New Roman" pitchFamily="18" charset="0"/>
              <a:cs typeface="Times New Roman" pitchFamily="18" charset="0"/>
            </a:endParaRPr>
          </a:p>
          <a:p>
            <a:pPr lvl="0"/>
            <a:r>
              <a:rPr lang="es-ES_tradnl" sz="2400" b="1" dirty="0" smtClean="0">
                <a:solidFill>
                  <a:schemeClr val="bg1"/>
                </a:solidFill>
                <a:latin typeface="Times New Roman" pitchFamily="18" charset="0"/>
                <a:cs typeface="Times New Roman" pitchFamily="18" charset="0"/>
              </a:rPr>
              <a:t>ÁREAS ESPECÍFICAS DE INVESTIGACIÓN EN GENÉTICA Y LOS PREMIOS NOBEL</a:t>
            </a:r>
            <a:endParaRPr lang="es-ES" sz="2400" b="1" dirty="0" smtClean="0">
              <a:solidFill>
                <a:schemeClr val="bg1"/>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Juan-Ramón </a:t>
            </a:r>
            <a:r>
              <a:rPr lang="es-ES" sz="2400" b="1" dirty="0" err="1" smtClean="0">
                <a:solidFill>
                  <a:schemeClr val="bg1"/>
                </a:solidFill>
                <a:latin typeface="Times New Roman" pitchFamily="18" charset="0"/>
                <a:cs typeface="Times New Roman" pitchFamily="18" charset="0"/>
              </a:rPr>
              <a:t>Lacadena</a:t>
            </a:r>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Colegio Libre de Eméritos</a:t>
            </a:r>
          </a:p>
          <a:p>
            <a:r>
              <a:rPr lang="es-ES" sz="2400" b="1" dirty="0" smtClean="0">
                <a:solidFill>
                  <a:schemeClr val="bg1"/>
                </a:solidFill>
                <a:latin typeface="Times New Roman" pitchFamily="18" charset="0"/>
                <a:cs typeface="Times New Roman" pitchFamily="18" charset="0"/>
              </a:rPr>
              <a:t>Madrid, 2019</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990656" cy="936104"/>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a:t>
            </a:r>
            <a:r>
              <a:rPr lang="es-ES" sz="3200" b="1" dirty="0" smtClean="0">
                <a:solidFill>
                  <a:srgbClr val="FFFF00"/>
                </a:solidFill>
                <a:latin typeface="Times New Roman" pitchFamily="18" charset="0"/>
                <a:cs typeface="Times New Roman" pitchFamily="18" charset="0"/>
              </a:rPr>
              <a:t>EN GENÉTICA Y </a:t>
            </a:r>
            <a:r>
              <a:rPr lang="es-ES" sz="3200" b="1" dirty="0" smtClean="0">
                <a:solidFill>
                  <a:srgbClr val="FFFF00"/>
                </a:solidFill>
                <a:latin typeface="Times New Roman" pitchFamily="18" charset="0"/>
                <a:cs typeface="Times New Roman" pitchFamily="18" charset="0"/>
              </a:rPr>
              <a:t>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992888" cy="5328592"/>
          </a:xfrm>
          <a:solidFill>
            <a:srgbClr val="002060"/>
          </a:solidFill>
        </p:spPr>
        <p:txBody>
          <a:bodyPr>
            <a:normAutofit fontScale="92500" lnSpcReduction="10000"/>
          </a:bodyPr>
          <a:lstStyle/>
          <a:p>
            <a:pPr lvl="0"/>
            <a:endParaRPr lang="es-ES" b="1" dirty="0" smtClean="0">
              <a:solidFill>
                <a:srgbClr val="FFFF00"/>
              </a:solidFill>
              <a:latin typeface="Times New Roman" pitchFamily="18" charset="0"/>
              <a:cs typeface="Times New Roman" pitchFamily="18" charset="0"/>
            </a:endParaRPr>
          </a:p>
          <a:p>
            <a:pPr lvl="0" algn="l">
              <a:buFont typeface="Arial" pitchFamily="34" charset="0"/>
              <a:buChar char="•"/>
            </a:pPr>
            <a:endParaRPr lang="es-ES" b="1" dirty="0" smtClean="0">
              <a:solidFill>
                <a:srgbClr val="FFFF00"/>
              </a:solidFill>
              <a:latin typeface="Times New Roman" pitchFamily="18" charset="0"/>
              <a:cs typeface="Times New Roman" pitchFamily="18" charset="0"/>
            </a:endParaRPr>
          </a:p>
          <a:p>
            <a:pPr lvl="0" algn="l">
              <a:buFont typeface="Arial" pitchFamily="34" charset="0"/>
              <a:buChar char="•"/>
            </a:pPr>
            <a:r>
              <a:rPr lang="es-ES" b="1" dirty="0" smtClean="0">
                <a:solidFill>
                  <a:srgbClr val="FFFF00"/>
                </a:solidFill>
                <a:latin typeface="Times New Roman" pitchFamily="18" charset="0"/>
                <a:cs typeface="Times New Roman" pitchFamily="18" charset="0"/>
              </a:rPr>
              <a:t>  EL MATERIAL HEREDITARIO (34)</a:t>
            </a:r>
          </a:p>
          <a:p>
            <a:pPr lvl="0" algn="l">
              <a:buFont typeface="Arial" pitchFamily="34" charset="0"/>
              <a:buChar char="•"/>
            </a:pPr>
            <a:r>
              <a:rPr lang="es-ES" b="1" dirty="0" smtClean="0">
                <a:solidFill>
                  <a:srgbClr val="FFFF00"/>
                </a:solidFill>
                <a:latin typeface="Times New Roman" pitchFamily="18" charset="0"/>
                <a:cs typeface="Times New Roman" pitchFamily="18" charset="0"/>
              </a:rPr>
              <a:t>  INMUNOGENÉTICA (12)</a:t>
            </a:r>
          </a:p>
          <a:p>
            <a:pPr lvl="0" algn="l">
              <a:buFont typeface="Arial" pitchFamily="34" charset="0"/>
              <a:buChar char="•"/>
            </a:pPr>
            <a:r>
              <a:rPr lang="es-ES" b="1" dirty="0" smtClean="0">
                <a:solidFill>
                  <a:srgbClr val="FFFF00"/>
                </a:solidFill>
                <a:latin typeface="Times New Roman" pitchFamily="18" charset="0"/>
                <a:cs typeface="Times New Roman" pitchFamily="18" charset="0"/>
              </a:rPr>
              <a:t>  GENÉTICA Y CÁNCER (6)</a:t>
            </a:r>
          </a:p>
          <a:p>
            <a:pPr lvl="0" algn="l">
              <a:buFont typeface="Arial" pitchFamily="34" charset="0"/>
              <a:buChar char="•"/>
            </a:pPr>
            <a:r>
              <a:rPr lang="es-ES" b="1" dirty="0" smtClean="0">
                <a:solidFill>
                  <a:srgbClr val="FFFF00"/>
                </a:solidFill>
                <a:latin typeface="Times New Roman" pitchFamily="18" charset="0"/>
                <a:cs typeface="Times New Roman" pitchFamily="18" charset="0"/>
              </a:rPr>
              <a:t>  GENÉTICA DEL DESARROLLO (11)</a:t>
            </a:r>
          </a:p>
          <a:p>
            <a:pPr lvl="0" algn="l">
              <a:buFont typeface="Arial" pitchFamily="34" charset="0"/>
              <a:buChar char="•"/>
            </a:pPr>
            <a:r>
              <a:rPr lang="es-ES" b="1" dirty="0" smtClean="0">
                <a:solidFill>
                  <a:srgbClr val="FFFF00"/>
                </a:solidFill>
                <a:latin typeface="Times New Roman" pitchFamily="18" charset="0"/>
                <a:cs typeface="Times New Roman" pitchFamily="18" charset="0"/>
              </a:rPr>
              <a:t>  GENÉTICA APLICADA A LA MEJORA  (2)</a:t>
            </a:r>
          </a:p>
          <a:p>
            <a:pPr lvl="0" algn="l">
              <a:buFont typeface="Arial" pitchFamily="34" charset="0"/>
              <a:buChar char="•"/>
            </a:pPr>
            <a:endParaRPr lang="es-ES" b="1" dirty="0" smtClean="0">
              <a:solidFill>
                <a:srgbClr val="FFFF00"/>
              </a:solidFill>
              <a:latin typeface="Times New Roman" pitchFamily="18" charset="0"/>
              <a:cs typeface="Times New Roman" pitchFamily="18" charset="0"/>
            </a:endParaRPr>
          </a:p>
          <a:p>
            <a:pPr lvl="0" algn="l">
              <a:buFont typeface="Arial" pitchFamily="34" charset="0"/>
              <a:buChar char="•"/>
            </a:pPr>
            <a:endParaRPr lang="es-ES" b="1" dirty="0" smtClean="0">
              <a:solidFill>
                <a:srgbClr val="FFFF00"/>
              </a:solidFill>
              <a:latin typeface="Times New Roman" pitchFamily="18" charset="0"/>
              <a:cs typeface="Times New Roman" pitchFamily="18" charset="0"/>
            </a:endParaRPr>
          </a:p>
          <a:p>
            <a:pPr lvl="0" algn="l"/>
            <a:r>
              <a:rPr lang="es-ES" b="1" dirty="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   </a:t>
            </a:r>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772400" cy="936104"/>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lvl="0"/>
            <a:endParaRPr lang="es-ES" b="1" dirty="0" smtClean="0">
              <a:solidFill>
                <a:srgbClr val="FFFF00"/>
              </a:solidFill>
              <a:latin typeface="Times New Roman" pitchFamily="18" charset="0"/>
              <a:cs typeface="Times New Roman" pitchFamily="18" charset="0"/>
            </a:endParaRPr>
          </a:p>
          <a:p>
            <a:pPr lvl="0"/>
            <a:r>
              <a:rPr lang="es-ES" b="1" dirty="0" smtClean="0">
                <a:solidFill>
                  <a:srgbClr val="FFFF00"/>
                </a:solidFill>
                <a:latin typeface="Times New Roman" pitchFamily="18" charset="0"/>
                <a:cs typeface="Times New Roman" pitchFamily="18" charset="0"/>
              </a:rPr>
              <a:t>EL MATERIAL HEREDITARIO</a:t>
            </a:r>
          </a:p>
          <a:p>
            <a:pPr lvl="0" algn="l"/>
            <a:r>
              <a:rPr lang="es-ES" b="1" dirty="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Los </a:t>
            </a:r>
            <a:r>
              <a:rPr lang="es-ES" b="1" dirty="0">
                <a:solidFill>
                  <a:schemeClr val="bg1"/>
                </a:solidFill>
                <a:latin typeface="Times New Roman" pitchFamily="18" charset="0"/>
                <a:cs typeface="Times New Roman" pitchFamily="18" charset="0"/>
              </a:rPr>
              <a:t>genes: </a:t>
            </a:r>
            <a:endParaRPr lang="es-ES" b="1" dirty="0" smtClean="0">
              <a:solidFill>
                <a:schemeClr val="bg1"/>
              </a:solidFill>
              <a:latin typeface="Times New Roman" pitchFamily="18" charset="0"/>
              <a:cs typeface="Times New Roman" pitchFamily="18" charset="0"/>
            </a:endParaRP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qué son</a:t>
            </a:r>
          </a:p>
          <a:p>
            <a:pPr lvl="2" algn="l">
              <a:buFont typeface="Arial" pitchFamily="34" charset="0"/>
              <a:buChar char="•"/>
            </a:pPr>
            <a:r>
              <a:rPr lang="es-ES" sz="3200" b="1" dirty="0">
                <a:solidFill>
                  <a:schemeClr val="bg1"/>
                </a:solidFill>
                <a:latin typeface="Times New Roman" pitchFamily="18" charset="0"/>
                <a:cs typeface="Times New Roman" pitchFamily="18" charset="0"/>
              </a:rPr>
              <a:t> </a:t>
            </a:r>
            <a:r>
              <a:rPr lang="es-ES" sz="3200" b="1" dirty="0" smtClean="0">
                <a:solidFill>
                  <a:schemeClr val="bg1"/>
                </a:solidFill>
                <a:latin typeface="Times New Roman" pitchFamily="18" charset="0"/>
                <a:cs typeface="Times New Roman" pitchFamily="18" charset="0"/>
              </a:rPr>
              <a:t>cómo </a:t>
            </a:r>
            <a:r>
              <a:rPr lang="es-ES" sz="3200" b="1" dirty="0">
                <a:solidFill>
                  <a:schemeClr val="bg1"/>
                </a:solidFill>
                <a:latin typeface="Times New Roman" pitchFamily="18" charset="0"/>
                <a:cs typeface="Times New Roman" pitchFamily="18" charset="0"/>
              </a:rPr>
              <a:t>se organizan y </a:t>
            </a:r>
            <a:r>
              <a:rPr lang="es-ES" sz="3200" b="1" dirty="0" smtClean="0">
                <a:solidFill>
                  <a:schemeClr val="bg1"/>
                </a:solidFill>
                <a:latin typeface="Times New Roman" pitchFamily="18" charset="0"/>
                <a:cs typeface="Times New Roman" pitchFamily="18" charset="0"/>
              </a:rPr>
              <a:t>transmiten</a:t>
            </a:r>
          </a:p>
          <a:p>
            <a:pPr lvl="2" algn="l">
              <a:buFont typeface="Arial" pitchFamily="34" charset="0"/>
              <a:buChar char="•"/>
            </a:pPr>
            <a:r>
              <a:rPr lang="es-ES" sz="3200" b="1" dirty="0">
                <a:solidFill>
                  <a:schemeClr val="bg1"/>
                </a:solidFill>
                <a:latin typeface="Times New Roman" pitchFamily="18" charset="0"/>
                <a:cs typeface="Times New Roman" pitchFamily="18" charset="0"/>
              </a:rPr>
              <a:t> </a:t>
            </a:r>
            <a:r>
              <a:rPr lang="es-ES" sz="3200" b="1" dirty="0" smtClean="0">
                <a:solidFill>
                  <a:schemeClr val="bg1"/>
                </a:solidFill>
                <a:latin typeface="Times New Roman" pitchFamily="18" charset="0"/>
                <a:cs typeface="Times New Roman" pitchFamily="18" charset="0"/>
              </a:rPr>
              <a:t>cómo </a:t>
            </a:r>
            <a:r>
              <a:rPr lang="es-ES" sz="3200" b="1" dirty="0">
                <a:solidFill>
                  <a:schemeClr val="bg1"/>
                </a:solidFill>
                <a:latin typeface="Times New Roman" pitchFamily="18" charset="0"/>
                <a:cs typeface="Times New Roman" pitchFamily="18" charset="0"/>
              </a:rPr>
              <a:t>y cuándo se </a:t>
            </a:r>
            <a:r>
              <a:rPr lang="es-ES" sz="3200" b="1" dirty="0" smtClean="0">
                <a:solidFill>
                  <a:schemeClr val="bg1"/>
                </a:solidFill>
                <a:latin typeface="Times New Roman" pitchFamily="18" charset="0"/>
                <a:cs typeface="Times New Roman" pitchFamily="18" charset="0"/>
              </a:rPr>
              <a:t>expresan</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cómo cambian</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cuál es su destino en el espacio y en el  tiempo</a:t>
            </a:r>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846640" cy="936104"/>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544616"/>
          </a:xfrm>
          <a:solidFill>
            <a:srgbClr val="002060"/>
          </a:solidFill>
        </p:spPr>
        <p:txBody>
          <a:bodyPr>
            <a:normAutofit fontScale="92500" lnSpcReduction="10000"/>
          </a:bodyPr>
          <a:lstStyle/>
          <a:p>
            <a:pPr lvl="2"/>
            <a:r>
              <a:rPr lang="es-ES" sz="2600" b="1" dirty="0" smtClean="0">
                <a:solidFill>
                  <a:srgbClr val="FFFF00"/>
                </a:solidFill>
                <a:latin typeface="Times New Roman" pitchFamily="18" charset="0"/>
                <a:cs typeface="Times New Roman" pitchFamily="18" charset="0"/>
              </a:rPr>
              <a:t>INMUNOGENÉTICA</a:t>
            </a:r>
            <a:endParaRPr lang="es-ES" sz="2600" b="1" dirty="0">
              <a:solidFill>
                <a:srgbClr val="FFFF00"/>
              </a:solidFill>
              <a:latin typeface="Times New Roman" pitchFamily="18" charset="0"/>
              <a:cs typeface="Times New Roman" pitchFamily="18" charset="0"/>
            </a:endParaRPr>
          </a:p>
          <a:p>
            <a:pPr lvl="2" algn="l">
              <a:buFont typeface="Arial" pitchFamily="34" charset="0"/>
              <a:buChar char="•"/>
            </a:pPr>
            <a:r>
              <a:rPr lang="es-ES" sz="2600" b="1" dirty="0" smtClean="0">
                <a:solidFill>
                  <a:schemeClr val="bg1"/>
                </a:solidFill>
                <a:latin typeface="Times New Roman" pitchFamily="18" charset="0"/>
                <a:cs typeface="Times New Roman" pitchFamily="18" charset="0"/>
              </a:rPr>
              <a:t>   Inmunología </a:t>
            </a:r>
            <a:r>
              <a:rPr lang="es-ES" sz="2600" b="1" dirty="0">
                <a:solidFill>
                  <a:schemeClr val="bg1"/>
                </a:solidFill>
                <a:latin typeface="Times New Roman" pitchFamily="18" charset="0"/>
                <a:cs typeface="Times New Roman" pitchFamily="18" charset="0"/>
              </a:rPr>
              <a:t>de los grupos sanguíneos humanos (1900, 1901): </a:t>
            </a:r>
            <a:r>
              <a:rPr lang="es-ES" sz="2600" b="1" dirty="0" err="1">
                <a:solidFill>
                  <a:srgbClr val="FFFF00"/>
                </a:solidFill>
                <a:latin typeface="Times New Roman" pitchFamily="18" charset="0"/>
                <a:cs typeface="Times New Roman" pitchFamily="18" charset="0"/>
              </a:rPr>
              <a:t>Landsteiner</a:t>
            </a:r>
            <a:r>
              <a:rPr lang="es-ES" sz="2600" b="1" dirty="0">
                <a:solidFill>
                  <a:srgbClr val="FFFF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1930)</a:t>
            </a:r>
          </a:p>
          <a:p>
            <a:pPr lvl="2" algn="l">
              <a:buFont typeface="Arial" pitchFamily="34" charset="0"/>
              <a:buChar char="•"/>
            </a:pPr>
            <a:r>
              <a:rPr lang="es-ES" sz="2600" b="1" dirty="0" smtClean="0">
                <a:solidFill>
                  <a:schemeClr val="bg1"/>
                </a:solidFill>
                <a:latin typeface="Times New Roman" pitchFamily="18" charset="0"/>
                <a:cs typeface="Times New Roman" pitchFamily="18" charset="0"/>
              </a:rPr>
              <a:t>   Tolerancia </a:t>
            </a:r>
            <a:r>
              <a:rPr lang="es-ES" sz="2600" b="1" dirty="0">
                <a:solidFill>
                  <a:schemeClr val="bg1"/>
                </a:solidFill>
                <a:latin typeface="Times New Roman" pitchFamily="18" charset="0"/>
                <a:cs typeface="Times New Roman" pitchFamily="18" charset="0"/>
              </a:rPr>
              <a:t>inmunológica y teoría de la selección </a:t>
            </a:r>
            <a:r>
              <a:rPr lang="es-ES" sz="2600" b="1" dirty="0" smtClean="0">
                <a:solidFill>
                  <a:schemeClr val="bg1"/>
                </a:solidFill>
                <a:latin typeface="Times New Roman" pitchFamily="18" charset="0"/>
                <a:cs typeface="Times New Roman" pitchFamily="18" charset="0"/>
              </a:rPr>
              <a:t>  </a:t>
            </a:r>
            <a:r>
              <a:rPr lang="es-ES" sz="2600" b="1" dirty="0" err="1" smtClean="0">
                <a:solidFill>
                  <a:schemeClr val="bg1"/>
                </a:solidFill>
                <a:latin typeface="Times New Roman" pitchFamily="18" charset="0"/>
                <a:cs typeface="Times New Roman" pitchFamily="18" charset="0"/>
              </a:rPr>
              <a:t>clonal</a:t>
            </a:r>
            <a:r>
              <a:rPr lang="es-ES_tradnl" sz="2600" b="1" dirty="0" smtClean="0">
                <a:solidFill>
                  <a:schemeClr val="bg1"/>
                </a:solidFill>
                <a:latin typeface="Times New Roman" pitchFamily="18" charset="0"/>
                <a:cs typeface="Times New Roman" pitchFamily="18" charset="0"/>
              </a:rPr>
              <a:t> </a:t>
            </a:r>
            <a:r>
              <a:rPr lang="es-ES_tradnl" sz="2600" b="1" dirty="0">
                <a:solidFill>
                  <a:schemeClr val="bg1"/>
                </a:solidFill>
                <a:latin typeface="Times New Roman" pitchFamily="18" charset="0"/>
                <a:cs typeface="Times New Roman" pitchFamily="18" charset="0"/>
              </a:rPr>
              <a:t>(1959)</a:t>
            </a:r>
            <a:r>
              <a:rPr lang="es-ES" sz="2600" b="1" dirty="0">
                <a:solidFill>
                  <a:schemeClr val="bg1"/>
                </a:solidFill>
                <a:latin typeface="Times New Roman" pitchFamily="18" charset="0"/>
                <a:cs typeface="Times New Roman" pitchFamily="18" charset="0"/>
              </a:rPr>
              <a:t>: </a:t>
            </a:r>
            <a:r>
              <a:rPr lang="es-ES" sz="2600" b="1" dirty="0" err="1">
                <a:solidFill>
                  <a:srgbClr val="FFFF00"/>
                </a:solidFill>
                <a:latin typeface="Times New Roman" pitchFamily="18" charset="0"/>
                <a:cs typeface="Times New Roman" pitchFamily="18" charset="0"/>
              </a:rPr>
              <a:t>Medawar</a:t>
            </a:r>
            <a:r>
              <a:rPr lang="es-ES" sz="2600" b="1" dirty="0">
                <a:solidFill>
                  <a:srgbClr val="FFFF00"/>
                </a:solidFill>
                <a:latin typeface="Times New Roman" pitchFamily="18" charset="0"/>
                <a:cs typeface="Times New Roman" pitchFamily="18" charset="0"/>
              </a:rPr>
              <a:t> y </a:t>
            </a:r>
            <a:r>
              <a:rPr lang="es-ES" sz="2600" b="1" dirty="0" err="1">
                <a:solidFill>
                  <a:srgbClr val="FFFF00"/>
                </a:solidFill>
                <a:latin typeface="Times New Roman" pitchFamily="18" charset="0"/>
                <a:cs typeface="Times New Roman" pitchFamily="18" charset="0"/>
              </a:rPr>
              <a:t>Burnet</a:t>
            </a:r>
            <a:r>
              <a:rPr lang="es-ES" sz="2600" b="1" dirty="0">
                <a:solidFill>
                  <a:srgbClr val="FFFF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1960)</a:t>
            </a:r>
          </a:p>
          <a:p>
            <a:pPr lvl="2" algn="l">
              <a:buFont typeface="Arial" pitchFamily="34" charset="0"/>
              <a:buChar char="•"/>
            </a:pPr>
            <a:r>
              <a:rPr lang="es-ES" sz="2600" b="1" dirty="0" smtClean="0">
                <a:solidFill>
                  <a:schemeClr val="bg1"/>
                </a:solidFill>
                <a:latin typeface="Times New Roman" pitchFamily="18" charset="0"/>
                <a:cs typeface="Times New Roman" pitchFamily="18" charset="0"/>
              </a:rPr>
              <a:t>   Estructura </a:t>
            </a:r>
            <a:r>
              <a:rPr lang="es-ES" sz="2600" b="1" dirty="0">
                <a:solidFill>
                  <a:schemeClr val="bg1"/>
                </a:solidFill>
                <a:latin typeface="Times New Roman" pitchFamily="18" charset="0"/>
                <a:cs typeface="Times New Roman" pitchFamily="18" charset="0"/>
              </a:rPr>
              <a:t>química de los anticuerpos (19</a:t>
            </a:r>
            <a:r>
              <a:rPr lang="es-ES_tradnl" sz="2600" b="1" dirty="0">
                <a:solidFill>
                  <a:schemeClr val="bg1"/>
                </a:solidFill>
                <a:latin typeface="Times New Roman" pitchFamily="18" charset="0"/>
                <a:cs typeface="Times New Roman" pitchFamily="18" charset="0"/>
              </a:rPr>
              <a:t>6</a:t>
            </a:r>
            <a:r>
              <a:rPr lang="es-ES" sz="2600" b="1" dirty="0">
                <a:solidFill>
                  <a:schemeClr val="bg1"/>
                </a:solidFill>
                <a:latin typeface="Times New Roman" pitchFamily="18" charset="0"/>
                <a:cs typeface="Times New Roman" pitchFamily="18" charset="0"/>
              </a:rPr>
              <a:t>9): </a:t>
            </a:r>
            <a:r>
              <a:rPr lang="es-ES" sz="2600" b="1" dirty="0" err="1">
                <a:solidFill>
                  <a:srgbClr val="FFFF00"/>
                </a:solidFill>
                <a:latin typeface="Times New Roman" pitchFamily="18" charset="0"/>
                <a:cs typeface="Times New Roman" pitchFamily="18" charset="0"/>
              </a:rPr>
              <a:t>Porter</a:t>
            </a:r>
            <a:r>
              <a:rPr lang="es-ES" sz="2600" b="1" dirty="0">
                <a:solidFill>
                  <a:srgbClr val="FFFF00"/>
                </a:solidFill>
                <a:latin typeface="Times New Roman" pitchFamily="18" charset="0"/>
                <a:cs typeface="Times New Roman" pitchFamily="18" charset="0"/>
              </a:rPr>
              <a:t> y </a:t>
            </a:r>
            <a:r>
              <a:rPr lang="es-ES" sz="2600" b="1" dirty="0" err="1">
                <a:solidFill>
                  <a:srgbClr val="FFFF00"/>
                </a:solidFill>
                <a:latin typeface="Times New Roman" pitchFamily="18" charset="0"/>
                <a:cs typeface="Times New Roman" pitchFamily="18" charset="0"/>
              </a:rPr>
              <a:t>Edelman</a:t>
            </a:r>
            <a:r>
              <a:rPr lang="es-ES" sz="2600" b="1" dirty="0">
                <a:solidFill>
                  <a:srgbClr val="FFFF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1972)</a:t>
            </a:r>
          </a:p>
          <a:p>
            <a:pPr lvl="2" algn="l">
              <a:buFont typeface="Arial" pitchFamily="34" charset="0"/>
              <a:buChar char="•"/>
            </a:pPr>
            <a:r>
              <a:rPr lang="es-ES" sz="2600" b="1" dirty="0" smtClean="0">
                <a:solidFill>
                  <a:schemeClr val="bg1"/>
                </a:solidFill>
                <a:latin typeface="Times New Roman" pitchFamily="18" charset="0"/>
                <a:cs typeface="Times New Roman" pitchFamily="18" charset="0"/>
              </a:rPr>
              <a:t>   Sistemas </a:t>
            </a:r>
            <a:r>
              <a:rPr lang="es-ES" sz="2600" b="1" dirty="0">
                <a:solidFill>
                  <a:schemeClr val="bg1"/>
                </a:solidFill>
                <a:latin typeface="Times New Roman" pitchFamily="18" charset="0"/>
                <a:cs typeface="Times New Roman" pitchFamily="18" charset="0"/>
              </a:rPr>
              <a:t>de </a:t>
            </a:r>
            <a:r>
              <a:rPr lang="es-ES" sz="2600" b="1" dirty="0" err="1" smtClean="0">
                <a:solidFill>
                  <a:schemeClr val="bg1"/>
                </a:solidFill>
                <a:latin typeface="Times New Roman" pitchFamily="18" charset="0"/>
                <a:cs typeface="Times New Roman" pitchFamily="18" charset="0"/>
              </a:rPr>
              <a:t>histocompatibilidad</a:t>
            </a:r>
            <a:r>
              <a:rPr lang="es-ES" sz="2600" b="1" dirty="0" smtClean="0">
                <a:solidFill>
                  <a:schemeClr val="bg1"/>
                </a:solidFill>
                <a:latin typeface="Times New Roman" pitchFamily="18" charset="0"/>
                <a:cs typeface="Times New Roman" pitchFamily="18" charset="0"/>
              </a:rPr>
              <a:t> </a:t>
            </a:r>
            <a:r>
              <a:rPr lang="es-ES" sz="2600" b="1" dirty="0">
                <a:solidFill>
                  <a:schemeClr val="bg1"/>
                </a:solidFill>
                <a:latin typeface="Times New Roman" pitchFamily="18" charset="0"/>
                <a:cs typeface="Times New Roman" pitchFamily="18" charset="0"/>
              </a:rPr>
              <a:t>(1948, 1958): </a:t>
            </a:r>
            <a:r>
              <a:rPr lang="es-ES" sz="2600" b="1" dirty="0" err="1">
                <a:solidFill>
                  <a:srgbClr val="FFFF00"/>
                </a:solidFill>
                <a:latin typeface="Times New Roman" pitchFamily="18" charset="0"/>
                <a:cs typeface="Times New Roman" pitchFamily="18" charset="0"/>
              </a:rPr>
              <a:t>Snell</a:t>
            </a:r>
            <a:r>
              <a:rPr lang="es-ES" sz="2600" b="1" dirty="0">
                <a:solidFill>
                  <a:srgbClr val="FFFF00"/>
                </a:solidFill>
                <a:latin typeface="Times New Roman" pitchFamily="18" charset="0"/>
                <a:cs typeface="Times New Roman" pitchFamily="18" charset="0"/>
              </a:rPr>
              <a:t>, </a:t>
            </a:r>
            <a:r>
              <a:rPr lang="es-ES" sz="2600" b="1" dirty="0" err="1">
                <a:solidFill>
                  <a:srgbClr val="FFFF00"/>
                </a:solidFill>
                <a:latin typeface="Times New Roman" pitchFamily="18" charset="0"/>
                <a:cs typeface="Times New Roman" pitchFamily="18" charset="0"/>
              </a:rPr>
              <a:t>Benacerraf</a:t>
            </a:r>
            <a:r>
              <a:rPr lang="es-ES" sz="2600" b="1" dirty="0">
                <a:solidFill>
                  <a:srgbClr val="FFFF00"/>
                </a:solidFill>
                <a:latin typeface="Times New Roman" pitchFamily="18" charset="0"/>
                <a:cs typeface="Times New Roman" pitchFamily="18" charset="0"/>
              </a:rPr>
              <a:t> y </a:t>
            </a:r>
            <a:r>
              <a:rPr lang="es-ES" sz="2600" b="1" dirty="0" err="1">
                <a:solidFill>
                  <a:srgbClr val="FFFF00"/>
                </a:solidFill>
                <a:latin typeface="Times New Roman" pitchFamily="18" charset="0"/>
                <a:cs typeface="Times New Roman" pitchFamily="18" charset="0"/>
              </a:rPr>
              <a:t>Dausset</a:t>
            </a:r>
            <a:r>
              <a:rPr lang="es-ES" sz="2600" b="1" dirty="0">
                <a:solidFill>
                  <a:srgbClr val="FFFF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1980)</a:t>
            </a:r>
          </a:p>
          <a:p>
            <a:pPr lvl="2" algn="l">
              <a:buFont typeface="Arial" pitchFamily="34" charset="0"/>
              <a:buChar char="•"/>
            </a:pPr>
            <a:r>
              <a:rPr lang="es-ES" sz="2600" b="1" dirty="0" smtClean="0">
                <a:solidFill>
                  <a:schemeClr val="bg1"/>
                </a:solidFill>
                <a:latin typeface="Times New Roman" pitchFamily="18" charset="0"/>
                <a:cs typeface="Times New Roman" pitchFamily="18" charset="0"/>
              </a:rPr>
              <a:t>   Control </a:t>
            </a:r>
            <a:r>
              <a:rPr lang="es-ES" sz="2600" b="1" dirty="0">
                <a:solidFill>
                  <a:schemeClr val="bg1"/>
                </a:solidFill>
                <a:latin typeface="Times New Roman" pitchFamily="18" charset="0"/>
                <a:cs typeface="Times New Roman" pitchFamily="18" charset="0"/>
              </a:rPr>
              <a:t>de sistemas de inmunidad: </a:t>
            </a:r>
            <a:r>
              <a:rPr lang="es-ES" sz="2600" b="1" dirty="0" err="1">
                <a:solidFill>
                  <a:srgbClr val="FFFF00"/>
                </a:solidFill>
                <a:latin typeface="Times New Roman" pitchFamily="18" charset="0"/>
                <a:cs typeface="Times New Roman" pitchFamily="18" charset="0"/>
              </a:rPr>
              <a:t>Jerne</a:t>
            </a:r>
            <a:r>
              <a:rPr lang="es-ES" sz="2600" b="1" dirty="0">
                <a:solidFill>
                  <a:srgbClr val="FFFF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1984)</a:t>
            </a:r>
          </a:p>
          <a:p>
            <a:pPr lvl="2" algn="l">
              <a:buFont typeface="Arial" pitchFamily="34" charset="0"/>
              <a:buChar char="•"/>
            </a:pPr>
            <a:r>
              <a:rPr lang="es-ES" sz="2600" b="1" dirty="0" smtClean="0">
                <a:solidFill>
                  <a:schemeClr val="bg1"/>
                </a:solidFill>
                <a:latin typeface="Times New Roman" pitchFamily="18" charset="0"/>
                <a:cs typeface="Times New Roman" pitchFamily="18" charset="0"/>
              </a:rPr>
              <a:t>   Anticuerpos </a:t>
            </a:r>
            <a:r>
              <a:rPr lang="es-ES" sz="2600" b="1" dirty="0">
                <a:solidFill>
                  <a:schemeClr val="bg1"/>
                </a:solidFill>
                <a:latin typeface="Times New Roman" pitchFamily="18" charset="0"/>
                <a:cs typeface="Times New Roman" pitchFamily="18" charset="0"/>
              </a:rPr>
              <a:t>monoclonales (1975): </a:t>
            </a:r>
            <a:r>
              <a:rPr lang="es-ES" sz="2600" b="1" dirty="0" err="1">
                <a:solidFill>
                  <a:srgbClr val="FFFF00"/>
                </a:solidFill>
                <a:latin typeface="Times New Roman" pitchFamily="18" charset="0"/>
                <a:cs typeface="Times New Roman" pitchFamily="18" charset="0"/>
              </a:rPr>
              <a:t>Köhler</a:t>
            </a:r>
            <a:r>
              <a:rPr lang="es-ES" sz="2600" b="1" dirty="0">
                <a:solidFill>
                  <a:srgbClr val="FFFF00"/>
                </a:solidFill>
                <a:latin typeface="Times New Roman" pitchFamily="18" charset="0"/>
                <a:cs typeface="Times New Roman" pitchFamily="18" charset="0"/>
              </a:rPr>
              <a:t> y </a:t>
            </a:r>
            <a:r>
              <a:rPr lang="es-ES" sz="2600" b="1" dirty="0" err="1">
                <a:solidFill>
                  <a:srgbClr val="FFFF00"/>
                </a:solidFill>
                <a:latin typeface="Times New Roman" pitchFamily="18" charset="0"/>
                <a:cs typeface="Times New Roman" pitchFamily="18" charset="0"/>
              </a:rPr>
              <a:t>Milstein</a:t>
            </a:r>
            <a:r>
              <a:rPr lang="es-ES" sz="2600" b="1" dirty="0">
                <a:solidFill>
                  <a:srgbClr val="FFFF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1984)</a:t>
            </a:r>
          </a:p>
          <a:p>
            <a:pPr lvl="2" algn="l">
              <a:buFont typeface="Arial" pitchFamily="34" charset="0"/>
              <a:buChar char="•"/>
            </a:pPr>
            <a:r>
              <a:rPr lang="es-ES" sz="2600" b="1" dirty="0" smtClean="0">
                <a:solidFill>
                  <a:schemeClr val="bg1"/>
                </a:solidFill>
                <a:latin typeface="Times New Roman" pitchFamily="18" charset="0"/>
                <a:cs typeface="Times New Roman" pitchFamily="18" charset="0"/>
              </a:rPr>
              <a:t>   Base </a:t>
            </a:r>
            <a:r>
              <a:rPr lang="es-ES" sz="2600" b="1" dirty="0">
                <a:solidFill>
                  <a:schemeClr val="bg1"/>
                </a:solidFill>
                <a:latin typeface="Times New Roman" pitchFamily="18" charset="0"/>
                <a:cs typeface="Times New Roman" pitchFamily="18" charset="0"/>
              </a:rPr>
              <a:t>genética de la diversidad de los anticuerpos (1976): </a:t>
            </a:r>
            <a:r>
              <a:rPr lang="es-ES" sz="2600" b="1" dirty="0" err="1">
                <a:solidFill>
                  <a:srgbClr val="FFFF00"/>
                </a:solidFill>
                <a:latin typeface="Times New Roman" pitchFamily="18" charset="0"/>
                <a:cs typeface="Times New Roman" pitchFamily="18" charset="0"/>
              </a:rPr>
              <a:t>Tonegawa</a:t>
            </a:r>
            <a:r>
              <a:rPr lang="es-ES" sz="2600" b="1" dirty="0">
                <a:solidFill>
                  <a:srgbClr val="FFFF00"/>
                </a:solidFill>
                <a:latin typeface="Times New Roman" pitchFamily="18" charset="0"/>
                <a:cs typeface="Times New Roman" pitchFamily="18" charset="0"/>
              </a:rPr>
              <a:t> (1987)</a:t>
            </a: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846640" cy="936104"/>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544616"/>
          </a:xfrm>
          <a:solidFill>
            <a:srgbClr val="002060"/>
          </a:solidFill>
        </p:spPr>
        <p:txBody>
          <a:bodyPr>
            <a:normAutofit lnSpcReduction="10000"/>
          </a:bodyPr>
          <a:lstStyle/>
          <a:p>
            <a:pPr lvl="2"/>
            <a:r>
              <a:rPr lang="es-ES" sz="2600" b="1" dirty="0" smtClean="0">
                <a:solidFill>
                  <a:srgbClr val="FFFF00"/>
                </a:solidFill>
                <a:latin typeface="Times New Roman" pitchFamily="18" charset="0"/>
                <a:cs typeface="Times New Roman" pitchFamily="18" charset="0"/>
              </a:rPr>
              <a:t>INMUNOGENÉTICA</a:t>
            </a:r>
          </a:p>
          <a:p>
            <a:pPr lvl="2" algn="l">
              <a:buFont typeface="Arial" pitchFamily="34" charset="0"/>
              <a:buChar char="•"/>
            </a:pPr>
            <a:r>
              <a:rPr lang="es-ES_tradnl" sz="2400" b="1" dirty="0" smtClean="0">
                <a:solidFill>
                  <a:schemeClr val="bg1"/>
                </a:solidFill>
                <a:latin typeface="Times New Roman" pitchFamily="18" charset="0"/>
                <a:cs typeface="Times New Roman" pitchFamily="18" charset="0"/>
              </a:rPr>
              <a:t>   Especificidad </a:t>
            </a:r>
            <a:r>
              <a:rPr lang="es-ES_tradnl" sz="2400" b="1" dirty="0">
                <a:solidFill>
                  <a:schemeClr val="bg1"/>
                </a:solidFill>
                <a:latin typeface="Times New Roman" pitchFamily="18" charset="0"/>
                <a:cs typeface="Times New Roman" pitchFamily="18" charset="0"/>
              </a:rPr>
              <a:t>de la respuesta i</a:t>
            </a:r>
            <a:r>
              <a:rPr lang="es-ES" sz="2400" b="1" dirty="0" err="1">
                <a:solidFill>
                  <a:schemeClr val="bg1"/>
                </a:solidFill>
                <a:latin typeface="Times New Roman" pitchFamily="18" charset="0"/>
                <a:cs typeface="Times New Roman" pitchFamily="18" charset="0"/>
              </a:rPr>
              <a:t>nmun</a:t>
            </a:r>
            <a:r>
              <a:rPr lang="es-ES_tradnl" sz="2400" b="1" dirty="0">
                <a:solidFill>
                  <a:schemeClr val="bg1"/>
                </a:solidFill>
                <a:latin typeface="Times New Roman" pitchFamily="18" charset="0"/>
                <a:cs typeface="Times New Roman" pitchFamily="18" charset="0"/>
              </a:rPr>
              <a:t>e mediatizada por células</a:t>
            </a:r>
            <a:r>
              <a:rPr lang="es-ES" sz="2400" b="1" dirty="0">
                <a:solidFill>
                  <a:schemeClr val="bg1"/>
                </a:solidFill>
                <a:latin typeface="Times New Roman" pitchFamily="18" charset="0"/>
                <a:cs typeface="Times New Roman" pitchFamily="18" charset="0"/>
              </a:rPr>
              <a:t> (19</a:t>
            </a:r>
            <a:r>
              <a:rPr lang="es-ES_tradnl" sz="2400" b="1" dirty="0">
                <a:solidFill>
                  <a:schemeClr val="bg1"/>
                </a:solidFill>
                <a:latin typeface="Times New Roman" pitchFamily="18" charset="0"/>
                <a:cs typeface="Times New Roman" pitchFamily="18" charset="0"/>
              </a:rPr>
              <a:t>73, 1975</a:t>
            </a:r>
            <a:r>
              <a:rPr lang="es-ES" sz="2400" b="1" dirty="0">
                <a:solidFill>
                  <a:schemeClr val="bg1"/>
                </a:solidFill>
                <a:latin typeface="Times New Roman" pitchFamily="18" charset="0"/>
                <a:cs typeface="Times New Roman" pitchFamily="18" charset="0"/>
              </a:rPr>
              <a:t> ): </a:t>
            </a:r>
            <a:r>
              <a:rPr lang="es-ES" sz="2400" b="1" dirty="0" err="1">
                <a:solidFill>
                  <a:srgbClr val="FFFF00"/>
                </a:solidFill>
                <a:latin typeface="Times New Roman" pitchFamily="18" charset="0"/>
                <a:cs typeface="Times New Roman" pitchFamily="18" charset="0"/>
              </a:rPr>
              <a:t>Doherty</a:t>
            </a:r>
            <a:r>
              <a:rPr lang="es-ES" sz="2400" b="1" dirty="0">
                <a:solidFill>
                  <a:srgbClr val="FFFF00"/>
                </a:solidFill>
                <a:latin typeface="Times New Roman" pitchFamily="18" charset="0"/>
                <a:cs typeface="Times New Roman" pitchFamily="18" charset="0"/>
              </a:rPr>
              <a:t> y </a:t>
            </a:r>
            <a:r>
              <a:rPr lang="es-ES" sz="2400" b="1" dirty="0" err="1">
                <a:solidFill>
                  <a:srgbClr val="FFFF00"/>
                </a:solidFill>
                <a:latin typeface="Times New Roman" pitchFamily="18" charset="0"/>
                <a:cs typeface="Times New Roman" pitchFamily="18" charset="0"/>
              </a:rPr>
              <a:t>Zinkernagel</a:t>
            </a:r>
            <a:r>
              <a:rPr lang="es-ES" sz="2400" b="1" dirty="0">
                <a:solidFill>
                  <a:srgbClr val="FFFF00"/>
                </a:solidFill>
                <a:latin typeface="Times New Roman" pitchFamily="18" charset="0"/>
                <a:cs typeface="Times New Roman" pitchFamily="18" charset="0"/>
              </a:rPr>
              <a:t> (</a:t>
            </a:r>
            <a:r>
              <a:rPr lang="es-ES_tradnl" sz="2400" b="1" dirty="0" smtClean="0">
                <a:solidFill>
                  <a:srgbClr val="FFFF00"/>
                </a:solidFill>
                <a:latin typeface="Times New Roman" pitchFamily="18" charset="0"/>
                <a:cs typeface="Times New Roman" pitchFamily="18" charset="0"/>
              </a:rPr>
              <a:t>1996)</a:t>
            </a:r>
            <a:endParaRPr lang="es-ES" b="1" dirty="0" smtClean="0">
              <a:solidFill>
                <a:srgbClr val="FFFF00"/>
              </a:solidFill>
              <a:latin typeface="Times New Roman" pitchFamily="18" charset="0"/>
              <a:cs typeface="Times New Roman" pitchFamily="18" charset="0"/>
            </a:endParaRPr>
          </a:p>
          <a:p>
            <a:pPr lvl="2" algn="l">
              <a:buFont typeface="Arial" pitchFamily="34" charset="0"/>
              <a:buChar char="•"/>
            </a:pPr>
            <a:r>
              <a:rPr lang="es-ES" sz="2400" b="1" dirty="0" smtClean="0">
                <a:solidFill>
                  <a:schemeClr val="bg1"/>
                </a:solidFill>
                <a:latin typeface="Times New Roman" pitchFamily="18" charset="0"/>
                <a:cs typeface="Times New Roman" pitchFamily="18" charset="0"/>
              </a:rPr>
              <a:t>   El </a:t>
            </a:r>
            <a:r>
              <a:rPr lang="es-ES" sz="2400" b="1" dirty="0">
                <a:solidFill>
                  <a:schemeClr val="bg1"/>
                </a:solidFill>
                <a:latin typeface="Times New Roman" pitchFamily="18" charset="0"/>
                <a:cs typeface="Times New Roman" pitchFamily="18" charset="0"/>
              </a:rPr>
              <a:t>virus de inmunodeficiencia humana, HIV (1983): </a:t>
            </a:r>
            <a:r>
              <a:rPr lang="es-ES" sz="2400" b="1" dirty="0">
                <a:solidFill>
                  <a:srgbClr val="FFFF00"/>
                </a:solidFill>
                <a:latin typeface="Times New Roman" pitchFamily="18" charset="0"/>
                <a:cs typeface="Times New Roman" pitchFamily="18" charset="0"/>
              </a:rPr>
              <a:t>Barré-</a:t>
            </a:r>
            <a:r>
              <a:rPr lang="es-ES" sz="2400" b="1" dirty="0" err="1">
                <a:solidFill>
                  <a:srgbClr val="FFFF00"/>
                </a:solidFill>
                <a:latin typeface="Times New Roman" pitchFamily="18" charset="0"/>
                <a:cs typeface="Times New Roman" pitchFamily="18" charset="0"/>
              </a:rPr>
              <a:t>Sinoussi</a:t>
            </a:r>
            <a:r>
              <a:rPr lang="es-ES" sz="2400" b="1" dirty="0">
                <a:solidFill>
                  <a:srgbClr val="FFFF00"/>
                </a:solidFill>
                <a:latin typeface="Times New Roman" pitchFamily="18" charset="0"/>
                <a:cs typeface="Times New Roman" pitchFamily="18" charset="0"/>
              </a:rPr>
              <a:t> y </a:t>
            </a:r>
            <a:r>
              <a:rPr lang="es-ES" sz="2400" b="1" dirty="0" err="1">
                <a:solidFill>
                  <a:srgbClr val="FFFF00"/>
                </a:solidFill>
                <a:latin typeface="Times New Roman" pitchFamily="18" charset="0"/>
                <a:cs typeface="Times New Roman" pitchFamily="18" charset="0"/>
              </a:rPr>
              <a:t>Montagnier</a:t>
            </a:r>
            <a:r>
              <a:rPr lang="es-ES" sz="2400" b="1" dirty="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2008)</a:t>
            </a:r>
          </a:p>
          <a:p>
            <a:pPr lvl="2" algn="l">
              <a:buFont typeface="Arial" pitchFamily="34" charset="0"/>
              <a:buChar char="•"/>
            </a:pPr>
            <a:r>
              <a:rPr lang="es-ES"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Activación </a:t>
            </a:r>
            <a:r>
              <a:rPr lang="es-ES" sz="2400" b="1" dirty="0">
                <a:solidFill>
                  <a:schemeClr val="bg1"/>
                </a:solidFill>
                <a:latin typeface="Times New Roman" pitchFamily="18" charset="0"/>
                <a:cs typeface="Times New Roman" pitchFamily="18" charset="0"/>
              </a:rPr>
              <a:t>de la inmunidad innata (1996, 1998): </a:t>
            </a:r>
            <a:r>
              <a:rPr lang="es-ES" sz="2400" b="1" dirty="0" err="1">
                <a:solidFill>
                  <a:srgbClr val="FFFF00"/>
                </a:solidFill>
                <a:latin typeface="Times New Roman" pitchFamily="18" charset="0"/>
                <a:cs typeface="Times New Roman" pitchFamily="18" charset="0"/>
              </a:rPr>
              <a:t>Hoffmann</a:t>
            </a:r>
            <a:r>
              <a:rPr lang="es-ES" sz="2400" b="1" dirty="0">
                <a:solidFill>
                  <a:srgbClr val="FFFF00"/>
                </a:solidFill>
                <a:latin typeface="Times New Roman" pitchFamily="18" charset="0"/>
                <a:cs typeface="Times New Roman" pitchFamily="18" charset="0"/>
              </a:rPr>
              <a:t> y </a:t>
            </a:r>
            <a:r>
              <a:rPr lang="es-ES" sz="2400" b="1" dirty="0" err="1">
                <a:solidFill>
                  <a:srgbClr val="FFFF00"/>
                </a:solidFill>
                <a:latin typeface="Times New Roman" pitchFamily="18" charset="0"/>
                <a:cs typeface="Times New Roman" pitchFamily="18" charset="0"/>
              </a:rPr>
              <a:t>Beutler</a:t>
            </a:r>
            <a:r>
              <a:rPr lang="es-ES" sz="2400" b="1" dirty="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2011)</a:t>
            </a:r>
          </a:p>
          <a:p>
            <a:pPr lvl="2" algn="l">
              <a:buFont typeface="Arial" pitchFamily="34" charset="0"/>
              <a:buChar char="•"/>
            </a:pPr>
            <a:r>
              <a:rPr lang="es-ES"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Células </a:t>
            </a:r>
            <a:r>
              <a:rPr lang="es-ES" sz="2400" b="1" dirty="0">
                <a:solidFill>
                  <a:schemeClr val="bg1"/>
                </a:solidFill>
                <a:latin typeface="Times New Roman" pitchFamily="18" charset="0"/>
                <a:cs typeface="Times New Roman" pitchFamily="18" charset="0"/>
              </a:rPr>
              <a:t>dendríticas y su papel en la activación de la inmunidad adaptativa (1973, 1978): </a:t>
            </a:r>
            <a:r>
              <a:rPr lang="es-ES" sz="2400" b="1" dirty="0" err="1">
                <a:solidFill>
                  <a:srgbClr val="FFFF00"/>
                </a:solidFill>
                <a:latin typeface="Times New Roman" pitchFamily="18" charset="0"/>
                <a:cs typeface="Times New Roman" pitchFamily="18" charset="0"/>
              </a:rPr>
              <a:t>Steinman</a:t>
            </a:r>
            <a:r>
              <a:rPr lang="es-ES" sz="2400" b="1" dirty="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2011)</a:t>
            </a:r>
          </a:p>
          <a:p>
            <a:pPr lvl="2" algn="l">
              <a:buFont typeface="Arial" pitchFamily="34" charset="0"/>
              <a:buChar char="•"/>
            </a:pPr>
            <a:r>
              <a:rPr lang="es-ES"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Inhibición </a:t>
            </a:r>
            <a:r>
              <a:rPr lang="es-ES" sz="2400" b="1" dirty="0">
                <a:solidFill>
                  <a:schemeClr val="bg1"/>
                </a:solidFill>
                <a:latin typeface="Times New Roman" pitchFamily="18" charset="0"/>
                <a:cs typeface="Times New Roman" pitchFamily="18" charset="0"/>
              </a:rPr>
              <a:t>de la regulación inmune </a:t>
            </a:r>
            <a:r>
              <a:rPr lang="es-ES" sz="2400" b="1" dirty="0" smtClean="0">
                <a:solidFill>
                  <a:schemeClr val="bg1"/>
                </a:solidFill>
                <a:latin typeface="Times New Roman" pitchFamily="18" charset="0"/>
                <a:cs typeface="Times New Roman" pitchFamily="18" charset="0"/>
              </a:rPr>
              <a:t>negativa: Inmunoterapia del cáncer (1996,  2003 y 1992, 2000): </a:t>
            </a:r>
            <a:r>
              <a:rPr lang="es-ES" sz="2400" b="1" dirty="0" err="1" smtClean="0">
                <a:solidFill>
                  <a:srgbClr val="FFFF00"/>
                </a:solidFill>
                <a:latin typeface="Times New Roman" pitchFamily="18" charset="0"/>
                <a:cs typeface="Times New Roman" pitchFamily="18" charset="0"/>
              </a:rPr>
              <a:t>Allison</a:t>
            </a:r>
            <a:r>
              <a:rPr lang="es-ES" sz="2400" b="1" dirty="0" smtClean="0">
                <a:solidFill>
                  <a:srgbClr val="FFFF00"/>
                </a:solidFill>
                <a:latin typeface="Times New Roman" pitchFamily="18" charset="0"/>
                <a:cs typeface="Times New Roman" pitchFamily="18" charset="0"/>
              </a:rPr>
              <a:t> </a:t>
            </a:r>
            <a:r>
              <a:rPr lang="es-ES" sz="2400" b="1" dirty="0">
                <a:solidFill>
                  <a:srgbClr val="FFFF00"/>
                </a:solidFill>
                <a:latin typeface="Times New Roman" pitchFamily="18" charset="0"/>
                <a:cs typeface="Times New Roman" pitchFamily="18" charset="0"/>
              </a:rPr>
              <a:t>y </a:t>
            </a:r>
            <a:r>
              <a:rPr lang="es-ES" sz="2400" b="1" dirty="0" err="1" smtClean="0">
                <a:solidFill>
                  <a:srgbClr val="FFFF00"/>
                </a:solidFill>
                <a:latin typeface="Times New Roman" pitchFamily="18" charset="0"/>
                <a:cs typeface="Times New Roman" pitchFamily="18" charset="0"/>
              </a:rPr>
              <a:t>Honjo</a:t>
            </a:r>
            <a:r>
              <a:rPr lang="es-ES" sz="2400" b="1" dirty="0" smtClean="0">
                <a:solidFill>
                  <a:srgbClr val="FFFF00"/>
                </a:solidFill>
                <a:latin typeface="Times New Roman" pitchFamily="18" charset="0"/>
                <a:cs typeface="Times New Roman" pitchFamily="18" charset="0"/>
              </a:rPr>
              <a:t> (2018</a:t>
            </a:r>
            <a:r>
              <a:rPr lang="es-ES" sz="2400" b="1" dirty="0">
                <a:solidFill>
                  <a:srgbClr val="FFFF00"/>
                </a:solidFill>
                <a:latin typeface="Times New Roman" pitchFamily="18" charset="0"/>
                <a:cs typeface="Times New Roman" pitchFamily="18" charset="0"/>
              </a:rPr>
              <a:t>)</a:t>
            </a:r>
          </a:p>
          <a:p>
            <a:pPr lvl="2" algn="l"/>
            <a:endParaRPr lang="es-ES" sz="26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1"/>
            <a:ext cx="864096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GRUPOS SANGUÍNEOS HUMANOS         SISTEMA ABO (LANDSTEINER, 1900-1901, </a:t>
            </a:r>
            <a:r>
              <a:rPr lang="es-ES" sz="3200" b="1" dirty="0" smtClean="0">
                <a:solidFill>
                  <a:schemeClr val="bg1"/>
                </a:solidFill>
                <a:latin typeface="Times New Roman" pitchFamily="18" charset="0"/>
                <a:cs typeface="Times New Roman" pitchFamily="18" charset="0"/>
              </a:rPr>
              <a:t>1930</a:t>
            </a:r>
            <a:r>
              <a:rPr lang="es-ES" sz="3200" b="1" dirty="0" smtClean="0">
                <a:solidFill>
                  <a:srgbClr val="FFFF00"/>
                </a:solidFill>
                <a:latin typeface="Times New Roman" pitchFamily="18" charset="0"/>
                <a:cs typeface="Times New Roman" pitchFamily="18" charset="0"/>
              </a:rPr>
              <a:t>)</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8469" t="12149" r="20142" b="11519"/>
          <a:stretch>
            <a:fillRect/>
          </a:stretch>
        </p:blipFill>
        <p:spPr bwMode="auto">
          <a:xfrm>
            <a:off x="755576" y="1124744"/>
            <a:ext cx="7776864"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640960" cy="720080"/>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INMUNOGENÉTICA</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980728"/>
            <a:ext cx="8712968" cy="5688632"/>
          </a:xfrm>
          <a:solidFill>
            <a:srgbClr val="002060"/>
          </a:solidFill>
        </p:spPr>
        <p:txBody>
          <a:bodyPr>
            <a:normAutofit/>
          </a:bodyPr>
          <a:lstStyle/>
          <a:p>
            <a:pPr lvl="2" algn="l"/>
            <a:r>
              <a:rPr lang="es-ES" sz="2800" b="1" dirty="0" smtClean="0">
                <a:solidFill>
                  <a:srgbClr val="FFFF00"/>
                </a:solidFill>
                <a:latin typeface="Times New Roman" pitchFamily="18" charset="0"/>
                <a:cs typeface="Times New Roman" pitchFamily="18" charset="0"/>
              </a:rPr>
              <a:t>                       ANTICUERPOS</a:t>
            </a:r>
          </a:p>
          <a:p>
            <a:pPr lvl="2" algn="l"/>
            <a:r>
              <a:rPr lang="es-ES" b="1" dirty="0" err="1" smtClean="0">
                <a:solidFill>
                  <a:srgbClr val="FFFF00"/>
                </a:solidFill>
                <a:latin typeface="Times New Roman" pitchFamily="18" charset="0"/>
                <a:cs typeface="Times New Roman" pitchFamily="18" charset="0"/>
              </a:rPr>
              <a:t>Rodney</a:t>
            </a:r>
            <a:r>
              <a:rPr lang="es-ES" b="1" dirty="0" smtClean="0">
                <a:solidFill>
                  <a:srgbClr val="FFFF00"/>
                </a:solidFill>
                <a:latin typeface="Times New Roman" pitchFamily="18" charset="0"/>
                <a:cs typeface="Times New Roman" pitchFamily="18" charset="0"/>
              </a:rPr>
              <a:t> R. PORTER y Gerald M. EDELMAN </a:t>
            </a:r>
            <a:r>
              <a:rPr lang="es-ES" b="1" dirty="0" smtClean="0">
                <a:solidFill>
                  <a:schemeClr val="bg1"/>
                </a:solidFill>
                <a:latin typeface="Times New Roman" pitchFamily="18" charset="0"/>
                <a:cs typeface="Times New Roman" pitchFamily="18" charset="0"/>
              </a:rPr>
              <a:t>recibieron el Premio Nobel en Química 1972 “por sus </a:t>
            </a:r>
            <a:r>
              <a:rPr lang="es-ES" b="1" dirty="0" err="1" smtClean="0">
                <a:solidFill>
                  <a:schemeClr val="bg1"/>
                </a:solidFill>
                <a:latin typeface="Times New Roman" pitchFamily="18" charset="0"/>
                <a:cs typeface="Times New Roman" pitchFamily="18" charset="0"/>
              </a:rPr>
              <a:t>descubrimien</a:t>
            </a:r>
            <a:r>
              <a:rPr lang="es-ES" b="1" dirty="0" smtClean="0">
                <a:solidFill>
                  <a:schemeClr val="bg1"/>
                </a:solidFill>
                <a:latin typeface="Times New Roman" pitchFamily="18" charset="0"/>
                <a:cs typeface="Times New Roman" pitchFamily="18" charset="0"/>
              </a:rPr>
              <a:t>-tos sobre la estructura química de los anticuerpos”</a:t>
            </a:r>
            <a:endParaRPr lang="es-ES" sz="2000" b="1" dirty="0" smtClean="0">
              <a:solidFill>
                <a:schemeClr val="bg1"/>
              </a:solidFill>
              <a:latin typeface="Times New Roman" pitchFamily="18" charset="0"/>
              <a:cs typeface="Times New Roman" pitchFamily="18" charset="0"/>
            </a:endParaRPr>
          </a:p>
          <a:p>
            <a:pPr lvl="2" algn="l"/>
            <a:r>
              <a:rPr lang="es-ES" sz="2000" b="1" dirty="0" smtClean="0">
                <a:solidFill>
                  <a:schemeClr val="bg1"/>
                </a:solidFill>
                <a:latin typeface="Times New Roman" pitchFamily="18" charset="0"/>
                <a:cs typeface="Times New Roman" pitchFamily="18" charset="0"/>
              </a:rPr>
              <a:t>	</a:t>
            </a:r>
          </a:p>
          <a:p>
            <a:pPr lvl="2" algn="l"/>
            <a:r>
              <a:rPr lang="es-ES" b="1" dirty="0" smtClean="0">
                <a:solidFill>
                  <a:schemeClr val="bg1"/>
                </a:solidFill>
                <a:latin typeface="Times New Roman" pitchFamily="18" charset="0"/>
                <a:cs typeface="Times New Roman" pitchFamily="18" charset="0"/>
              </a:rPr>
              <a:t>El </a:t>
            </a:r>
            <a:r>
              <a:rPr lang="es-ES" b="1" dirty="0" smtClean="0">
                <a:solidFill>
                  <a:srgbClr val="FFFF00"/>
                </a:solidFill>
                <a:latin typeface="Times New Roman" pitchFamily="18" charset="0"/>
                <a:cs typeface="Times New Roman" pitchFamily="18" charset="0"/>
              </a:rPr>
              <a:t>anticuerpo</a:t>
            </a:r>
            <a:r>
              <a:rPr lang="es-ES" b="1" dirty="0" smtClean="0">
                <a:solidFill>
                  <a:schemeClr val="bg1"/>
                </a:solidFill>
                <a:latin typeface="Times New Roman" pitchFamily="18" charset="0"/>
                <a:cs typeface="Times New Roman" pitchFamily="18" charset="0"/>
              </a:rPr>
              <a:t> está formado por cuatro cadenas </a:t>
            </a:r>
            <a:r>
              <a:rPr lang="es-ES" b="1" dirty="0" err="1" smtClean="0">
                <a:solidFill>
                  <a:schemeClr val="bg1"/>
                </a:solidFill>
                <a:latin typeface="Times New Roman" pitchFamily="18" charset="0"/>
                <a:cs typeface="Times New Roman" pitchFamily="18" charset="0"/>
              </a:rPr>
              <a:t>polipe-ptídicas</a:t>
            </a:r>
            <a:r>
              <a:rPr lang="es-ES" b="1" dirty="0" smtClean="0">
                <a:solidFill>
                  <a:schemeClr val="bg1"/>
                </a:solidFill>
                <a:latin typeface="Times New Roman" pitchFamily="18" charset="0"/>
                <a:cs typeface="Times New Roman" pitchFamily="18" charset="0"/>
              </a:rPr>
              <a:t> iguales dos a dos: dos grandes y dos pequeñas unidas por puentes </a:t>
            </a:r>
            <a:r>
              <a:rPr lang="es-ES" b="1" dirty="0" err="1" smtClean="0">
                <a:solidFill>
                  <a:schemeClr val="bg1"/>
                </a:solidFill>
                <a:latin typeface="Times New Roman" pitchFamily="18" charset="0"/>
                <a:cs typeface="Times New Roman" pitchFamily="18" charset="0"/>
              </a:rPr>
              <a:t>disulfuro</a:t>
            </a:r>
            <a:r>
              <a:rPr lang="es-ES" b="1" dirty="0" smtClean="0">
                <a:solidFill>
                  <a:schemeClr val="bg1"/>
                </a:solidFill>
                <a:latin typeface="Times New Roman" pitchFamily="18" charset="0"/>
                <a:cs typeface="Times New Roman" pitchFamily="18" charset="0"/>
              </a:rPr>
              <a:t>. Cada cadena está formada por dos regiones: el extremo NH2 terminal constituye la región variable y el extremo COOH terminal  la región constante</a:t>
            </a:r>
            <a:endParaRPr lang="es-ES" b="1" dirty="0" smtClean="0">
              <a:solidFill>
                <a:srgbClr val="FFFF00"/>
              </a:solidFill>
              <a:latin typeface="Times New Roman" pitchFamily="18" charset="0"/>
              <a:cs typeface="Times New Roman" pitchFamily="18" charset="0"/>
            </a:endParaRPr>
          </a:p>
          <a:p>
            <a:pPr lvl="2" algn="l"/>
            <a:endParaRPr lang="es-ES" sz="20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Gerald M. </a:t>
            </a:r>
            <a:r>
              <a:rPr lang="es-ES" sz="3200" b="1" dirty="0" err="1" smtClean="0">
                <a:solidFill>
                  <a:srgbClr val="FFFF00"/>
                </a:solidFill>
                <a:latin typeface="Times New Roman" pitchFamily="18" charset="0"/>
                <a:cs typeface="Times New Roman" pitchFamily="18" charset="0"/>
              </a:rPr>
              <a:t>Edelman</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Rodney</a:t>
            </a:r>
            <a:r>
              <a:rPr lang="es-ES" sz="3200" b="1" dirty="0" smtClean="0">
                <a:solidFill>
                  <a:srgbClr val="FFFF00"/>
                </a:solidFill>
                <a:latin typeface="Times New Roman" pitchFamily="18" charset="0"/>
                <a:cs typeface="Times New Roman" pitchFamily="18" charset="0"/>
              </a:rPr>
              <a:t> R. </a:t>
            </a:r>
            <a:r>
              <a:rPr lang="es-ES" sz="3200" b="1" dirty="0" err="1" smtClean="0">
                <a:solidFill>
                  <a:srgbClr val="FFFF00"/>
                </a:solidFill>
                <a:latin typeface="Times New Roman" pitchFamily="18" charset="0"/>
                <a:cs typeface="Times New Roman" pitchFamily="18" charset="0"/>
              </a:rPr>
              <a:t>Porter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41" name="Picture 1"/>
          <p:cNvPicPr>
            <a:picLocks noChangeAspect="1" noChangeArrowheads="1"/>
          </p:cNvPicPr>
          <p:nvPr/>
        </p:nvPicPr>
        <p:blipFill>
          <a:blip r:embed="rId2" cstate="print"/>
          <a:srcRect l="31261" t="32017" r="31559" b="20951"/>
          <a:stretch>
            <a:fillRect/>
          </a:stretch>
        </p:blipFill>
        <p:spPr bwMode="auto">
          <a:xfrm>
            <a:off x="2915816" y="1124744"/>
            <a:ext cx="4015067" cy="2736304"/>
          </a:xfrm>
          <a:prstGeom prst="rect">
            <a:avLst/>
          </a:prstGeom>
          <a:noFill/>
          <a:ln w="9525">
            <a:noFill/>
            <a:miter lim="800000"/>
            <a:headEnd/>
            <a:tailEnd/>
          </a:ln>
        </p:spPr>
      </p:pic>
      <p:pic>
        <p:nvPicPr>
          <p:cNvPr id="64514" name="Picture 2"/>
          <p:cNvPicPr>
            <a:picLocks noChangeAspect="1" noChangeArrowheads="1"/>
          </p:cNvPicPr>
          <p:nvPr/>
        </p:nvPicPr>
        <p:blipFill>
          <a:blip r:embed="rId3" cstate="print"/>
          <a:srcRect l="28444" t="34108" r="29869" b="32432"/>
          <a:stretch>
            <a:fillRect/>
          </a:stretch>
        </p:blipFill>
        <p:spPr bwMode="auto">
          <a:xfrm>
            <a:off x="1475656" y="3933056"/>
            <a:ext cx="6327703" cy="2736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640960" cy="720080"/>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INMUNOGENÉTICA</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980728"/>
            <a:ext cx="8712968" cy="5688632"/>
          </a:xfrm>
          <a:solidFill>
            <a:srgbClr val="002060"/>
          </a:solidFill>
        </p:spPr>
        <p:txBody>
          <a:bodyPr>
            <a:normAutofit/>
          </a:bodyPr>
          <a:lstStyle/>
          <a:p>
            <a:pPr lvl="2" algn="l"/>
            <a:r>
              <a:rPr lang="es-ES" sz="2800" b="1" dirty="0" smtClean="0">
                <a:solidFill>
                  <a:srgbClr val="FFFF00"/>
                </a:solidFill>
                <a:latin typeface="Times New Roman" pitchFamily="18" charset="0"/>
                <a:cs typeface="Times New Roman" pitchFamily="18" charset="0"/>
              </a:rPr>
              <a:t>                       ANTICUERPOS</a:t>
            </a:r>
          </a:p>
          <a:p>
            <a:pPr lvl="2" algn="l"/>
            <a:endParaRPr lang="es-ES" sz="2800" b="1" dirty="0" smtClean="0">
              <a:solidFill>
                <a:srgbClr val="FFFF00"/>
              </a:solidFill>
              <a:latin typeface="Times New Roman" pitchFamily="18" charset="0"/>
              <a:cs typeface="Times New Roman" pitchFamily="18" charset="0"/>
            </a:endParaRPr>
          </a:p>
          <a:p>
            <a:pPr lvl="2" algn="l"/>
            <a:r>
              <a:rPr lang="es-ES" b="1" dirty="0" err="1" smtClean="0">
                <a:solidFill>
                  <a:srgbClr val="FFFF00"/>
                </a:solidFill>
                <a:latin typeface="Times New Roman" pitchFamily="18" charset="0"/>
                <a:cs typeface="Times New Roman" pitchFamily="18" charset="0"/>
              </a:rPr>
              <a:t>Susumu</a:t>
            </a:r>
            <a:r>
              <a:rPr lang="es-ES" b="1" dirty="0" smtClean="0">
                <a:solidFill>
                  <a:schemeClr val="bg1"/>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TONEGAWA </a:t>
            </a:r>
            <a:r>
              <a:rPr lang="es-ES" b="1" dirty="0" smtClean="0">
                <a:solidFill>
                  <a:schemeClr val="bg1"/>
                </a:solidFill>
                <a:latin typeface="Times New Roman" pitchFamily="18" charset="0"/>
                <a:cs typeface="Times New Roman" pitchFamily="18" charset="0"/>
              </a:rPr>
              <a:t> recibió el Premio Nobel  en Fisiología o Medicina 1987 “por su descubrimiento del fundamento genético de la formación de una rica variedad de anticuerpos”</a:t>
            </a:r>
          </a:p>
          <a:p>
            <a:pPr lvl="2" algn="l"/>
            <a:endParaRPr lang="es-ES" b="1" dirty="0" smtClean="0">
              <a:solidFill>
                <a:schemeClr val="bg1"/>
              </a:solidFill>
              <a:latin typeface="Times New Roman" pitchFamily="18" charset="0"/>
              <a:cs typeface="Times New Roman" pitchFamily="18" charset="0"/>
            </a:endParaRPr>
          </a:p>
          <a:p>
            <a:pPr lvl="2" algn="l"/>
            <a:r>
              <a:rPr lang="es-ES" b="1" dirty="0" smtClean="0">
                <a:solidFill>
                  <a:srgbClr val="FFFF00"/>
                </a:solidFill>
                <a:latin typeface="Times New Roman" pitchFamily="18" charset="0"/>
                <a:cs typeface="Times New Roman" pitchFamily="18" charset="0"/>
              </a:rPr>
              <a:t>Base genética de la diversidad de anticuerpos</a:t>
            </a:r>
            <a:r>
              <a:rPr lang="es-ES" b="1" dirty="0" smtClean="0">
                <a:solidFill>
                  <a:schemeClr val="bg1"/>
                </a:solidFill>
                <a:latin typeface="Times New Roman" pitchFamily="18" charset="0"/>
                <a:cs typeface="Times New Roman" pitchFamily="18" charset="0"/>
              </a:rPr>
              <a:t> Recombinación somática </a:t>
            </a:r>
            <a:r>
              <a:rPr lang="es-ES" b="1" dirty="0" err="1" smtClean="0">
                <a:solidFill>
                  <a:schemeClr val="bg1"/>
                </a:solidFill>
                <a:latin typeface="Times New Roman" pitchFamily="18" charset="0"/>
                <a:cs typeface="Times New Roman" pitchFamily="18" charset="0"/>
              </a:rPr>
              <a:t>intracromosómica</a:t>
            </a:r>
            <a:r>
              <a:rPr lang="es-ES" b="1" dirty="0" smtClean="0">
                <a:solidFill>
                  <a:schemeClr val="bg1"/>
                </a:solidFill>
                <a:latin typeface="Times New Roman" pitchFamily="18" charset="0"/>
                <a:cs typeface="Times New Roman" pitchFamily="18" charset="0"/>
              </a:rPr>
              <a:t>                   Dos “genes” (V y C) - una proteína</a:t>
            </a:r>
            <a:endParaRPr lang="es-ES"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SUSUMU TONEGAWA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7741" t="39336" r="53529" b="14656"/>
          <a:stretch>
            <a:fillRect/>
          </a:stretch>
        </p:blipFill>
        <p:spPr bwMode="auto">
          <a:xfrm>
            <a:off x="1691680" y="1268760"/>
            <a:ext cx="6192688" cy="53427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080119"/>
          </a:xfrm>
          <a:solidFill>
            <a:srgbClr val="FF0000"/>
          </a:solidFill>
        </p:spPr>
        <p:txBody>
          <a:bodyPr>
            <a:noAutofit/>
          </a:bodyPr>
          <a:lstStyle/>
          <a:p>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SUSUMU TONEGAWA:                                  RECOMBINACIÓN SOMÁTICA</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12776"/>
            <a:ext cx="7848872" cy="504056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2" name="Picture 4"/>
          <p:cNvPicPr>
            <a:picLocks noChangeAspect="1" noChangeArrowheads="1"/>
          </p:cNvPicPr>
          <p:nvPr/>
        </p:nvPicPr>
        <p:blipFill>
          <a:blip r:embed="rId2" cstate="print"/>
          <a:srcRect l="34586" t="6250" r="36082" b="39000"/>
          <a:stretch>
            <a:fillRect/>
          </a:stretch>
        </p:blipFill>
        <p:spPr bwMode="auto">
          <a:xfrm>
            <a:off x="2195736" y="1340768"/>
            <a:ext cx="5082044" cy="53332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79512" y="188640"/>
            <a:ext cx="8964488" cy="6552728"/>
          </a:xfrm>
          <a:solidFill>
            <a:srgbClr val="002060"/>
          </a:solidFill>
        </p:spPr>
        <p:txBody>
          <a:bodyPr>
            <a:normAutofit lnSpcReduction="10000"/>
          </a:bodyPr>
          <a:lstStyle/>
          <a:p>
            <a:r>
              <a:rPr lang="es-ES" sz="2600" b="1" dirty="0" smtClean="0">
                <a:solidFill>
                  <a:srgbClr val="FFFF00"/>
                </a:solidFill>
                <a:latin typeface="Times New Roman" pitchFamily="18" charset="0"/>
                <a:cs typeface="Times New Roman" pitchFamily="18" charset="0"/>
              </a:rPr>
              <a:t>ANTICUERPOS MONOCLONALES</a:t>
            </a:r>
          </a:p>
          <a:p>
            <a:pPr algn="l"/>
            <a:r>
              <a:rPr lang="es-ES" sz="2400" b="1" dirty="0" smtClean="0">
                <a:solidFill>
                  <a:srgbClr val="FFFF00"/>
                </a:solidFill>
                <a:latin typeface="Times New Roman" pitchFamily="18" charset="0"/>
                <a:cs typeface="Times New Roman" pitchFamily="18" charset="0"/>
              </a:rPr>
              <a:t>George J. F. KÖHLER y Cesar MILSTEIN</a:t>
            </a:r>
            <a:r>
              <a:rPr lang="es-ES" sz="2400" b="1" dirty="0" smtClean="0">
                <a:solidFill>
                  <a:schemeClr val="bg1"/>
                </a:solidFill>
                <a:latin typeface="Times New Roman" pitchFamily="18" charset="0"/>
                <a:cs typeface="Times New Roman" pitchFamily="18" charset="0"/>
              </a:rPr>
              <a:t> recibieron el Premio Nobel en Fisiología o Medicina 1984 “por su descubrimiento del principio que rige la producción de anticuerpos monoclonales”.</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En 1975 pusieron a punto la “</a:t>
            </a:r>
            <a:r>
              <a:rPr lang="es-ES" sz="2400" b="1" dirty="0" smtClean="0">
                <a:solidFill>
                  <a:srgbClr val="FFFF00"/>
                </a:solidFill>
                <a:latin typeface="Times New Roman" pitchFamily="18" charset="0"/>
                <a:cs typeface="Times New Roman" pitchFamily="18" charset="0"/>
              </a:rPr>
              <a:t>técnica del </a:t>
            </a:r>
            <a:r>
              <a:rPr lang="es-ES" sz="2400" b="1" dirty="0" err="1" smtClean="0">
                <a:solidFill>
                  <a:srgbClr val="FFFF00"/>
                </a:solidFill>
                <a:latin typeface="Times New Roman" pitchFamily="18" charset="0"/>
                <a:cs typeface="Times New Roman" pitchFamily="18" charset="0"/>
              </a:rPr>
              <a:t>hibridoma</a:t>
            </a:r>
            <a:r>
              <a:rPr lang="es-ES" sz="2400" b="1" dirty="0" smtClean="0">
                <a:solidFill>
                  <a:schemeClr val="bg1"/>
                </a:solidFill>
                <a:latin typeface="Times New Roman" pitchFamily="18" charset="0"/>
                <a:cs typeface="Times New Roman" pitchFamily="18" charset="0"/>
              </a:rPr>
              <a:t>” para  la producción de anticuerpos monoclonales, inmortalizando las células B productoras de anticuerpos mediante su fusión con células tumorales (mieloma). Las etapas del proceso son:</a:t>
            </a:r>
          </a:p>
          <a:p>
            <a:pPr marL="457200" indent="-457200" algn="l">
              <a:buAutoNum type="arabicPeriod"/>
            </a:pPr>
            <a:r>
              <a:rPr lang="es-ES" sz="2400" b="1" dirty="0" smtClean="0">
                <a:solidFill>
                  <a:schemeClr val="bg1"/>
                </a:solidFill>
                <a:latin typeface="Times New Roman" pitchFamily="18" charset="0"/>
                <a:cs typeface="Times New Roman" pitchFamily="18" charset="0"/>
              </a:rPr>
              <a:t>Inmunización del ratón con el antígeno de interés</a:t>
            </a:r>
          </a:p>
          <a:p>
            <a:pPr marL="457200" indent="-457200" algn="l">
              <a:buAutoNum type="arabicPeriod"/>
            </a:pPr>
            <a:r>
              <a:rPr lang="es-ES" sz="2400" b="1" dirty="0" smtClean="0">
                <a:solidFill>
                  <a:schemeClr val="bg1"/>
                </a:solidFill>
                <a:latin typeface="Times New Roman" pitchFamily="18" charset="0"/>
                <a:cs typeface="Times New Roman" pitchFamily="18" charset="0"/>
              </a:rPr>
              <a:t>Obtención de células B inmunizadas del bazo</a:t>
            </a:r>
          </a:p>
          <a:p>
            <a:pPr marL="457200" indent="-457200" algn="l">
              <a:buAutoNum type="arabicPeriod"/>
            </a:pPr>
            <a:r>
              <a:rPr lang="es-ES" sz="2400" b="1" dirty="0" smtClean="0">
                <a:solidFill>
                  <a:schemeClr val="bg1"/>
                </a:solidFill>
                <a:latin typeface="Times New Roman" pitchFamily="18" charset="0"/>
                <a:cs typeface="Times New Roman" pitchFamily="18" charset="0"/>
              </a:rPr>
              <a:t>Utilización de células de mieloma (</a:t>
            </a:r>
            <a:r>
              <a:rPr lang="es-ES" sz="2400" b="1" dirty="0" err="1" smtClean="0">
                <a:solidFill>
                  <a:schemeClr val="bg1"/>
                </a:solidFill>
                <a:latin typeface="Times New Roman" pitchFamily="18" charset="0"/>
                <a:cs typeface="Times New Roman" pitchFamily="18" charset="0"/>
              </a:rPr>
              <a:t>Ig</a:t>
            </a:r>
            <a:r>
              <a:rPr lang="es-ES" sz="2400" b="1" dirty="0" smtClean="0">
                <a:solidFill>
                  <a:schemeClr val="bg1"/>
                </a:solidFill>
                <a:latin typeface="Times New Roman" pitchFamily="18" charset="0"/>
                <a:cs typeface="Times New Roman" pitchFamily="18" charset="0"/>
              </a:rPr>
              <a:t>¯, HGPRT¯) con capacidad de división ilimitada (“inmortales”)</a:t>
            </a:r>
          </a:p>
          <a:p>
            <a:pPr marL="457200" indent="-457200" algn="l">
              <a:buAutoNum type="arabicPeriod"/>
            </a:pPr>
            <a:r>
              <a:rPr lang="es-ES" sz="2400" b="1" dirty="0" smtClean="0">
                <a:solidFill>
                  <a:schemeClr val="bg1"/>
                </a:solidFill>
                <a:latin typeface="Times New Roman" pitchFamily="18" charset="0"/>
                <a:cs typeface="Times New Roman" pitchFamily="18" charset="0"/>
              </a:rPr>
              <a:t>Hibridación (fusión) de las células B con las células del mieloma</a:t>
            </a:r>
          </a:p>
          <a:p>
            <a:pPr marL="457200" indent="-457200" algn="l">
              <a:buAutoNum type="arabicPeriod"/>
            </a:pPr>
            <a:r>
              <a:rPr lang="es-ES" sz="2400" b="1" dirty="0" smtClean="0">
                <a:solidFill>
                  <a:schemeClr val="bg1"/>
                </a:solidFill>
                <a:latin typeface="Times New Roman" pitchFamily="18" charset="0"/>
                <a:cs typeface="Times New Roman" pitchFamily="18" charset="0"/>
              </a:rPr>
              <a:t>Selección y maduración de </a:t>
            </a:r>
            <a:r>
              <a:rPr lang="es-ES" sz="2400" b="1" dirty="0" err="1" smtClean="0">
                <a:solidFill>
                  <a:schemeClr val="bg1"/>
                </a:solidFill>
                <a:latin typeface="Times New Roman" pitchFamily="18" charset="0"/>
                <a:cs typeface="Times New Roman" pitchFamily="18" charset="0"/>
              </a:rPr>
              <a:t>hibridomas</a:t>
            </a:r>
            <a:r>
              <a:rPr lang="es-ES" sz="2400" b="1" dirty="0" smtClean="0">
                <a:solidFill>
                  <a:schemeClr val="bg1"/>
                </a:solidFill>
                <a:latin typeface="Times New Roman" pitchFamily="18" charset="0"/>
                <a:cs typeface="Times New Roman" pitchFamily="18" charset="0"/>
              </a:rPr>
              <a:t> en medio selectivo HAT</a:t>
            </a:r>
          </a:p>
          <a:p>
            <a:pPr marL="457200" indent="-457200" algn="l">
              <a:buAutoNum type="arabicPeriod"/>
            </a:pPr>
            <a:r>
              <a:rPr lang="es-ES" sz="2400" b="1" dirty="0" smtClean="0">
                <a:solidFill>
                  <a:schemeClr val="bg1"/>
                </a:solidFill>
                <a:latin typeface="Times New Roman" pitchFamily="18" charset="0"/>
                <a:cs typeface="Times New Roman" pitchFamily="18" charset="0"/>
              </a:rPr>
              <a:t>Propagación </a:t>
            </a:r>
            <a:r>
              <a:rPr lang="es-ES" sz="2400" b="1" dirty="0" err="1" smtClean="0">
                <a:solidFill>
                  <a:schemeClr val="bg1"/>
                </a:solidFill>
                <a:latin typeface="Times New Roman" pitchFamily="18" charset="0"/>
                <a:cs typeface="Times New Roman" pitchFamily="18" charset="0"/>
              </a:rPr>
              <a:t>clonal</a:t>
            </a:r>
            <a:endParaRPr lang="es-ES" sz="2400" b="1" dirty="0" smtClean="0">
              <a:solidFill>
                <a:schemeClr val="bg1"/>
              </a:solidFill>
              <a:latin typeface="Times New Roman" pitchFamily="18" charset="0"/>
              <a:cs typeface="Times New Roman" pitchFamily="18" charset="0"/>
            </a:endParaRPr>
          </a:p>
          <a:p>
            <a:pPr marL="457200" indent="-457200" algn="l">
              <a:buAutoNum type="arabicPeriod"/>
            </a:pPr>
            <a:r>
              <a:rPr lang="es-ES" sz="2400" b="1" dirty="0" smtClean="0">
                <a:solidFill>
                  <a:schemeClr val="bg1"/>
                </a:solidFill>
                <a:latin typeface="Times New Roman" pitchFamily="18" charset="0"/>
                <a:cs typeface="Times New Roman" pitchFamily="18" charset="0"/>
              </a:rPr>
              <a:t>Obtención de anticuerpos monoclonales</a:t>
            </a:r>
          </a:p>
          <a:p>
            <a:pPr marL="457200" indent="-457200" algn="l">
              <a:buAutoNum type="arabicPeriod"/>
            </a:pPr>
            <a:endParaRPr lang="es-ES" sz="24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496944"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ANTICUERPOS MONOCLONALES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50414" t="21561" r="31237" b="18838"/>
          <a:stretch>
            <a:fillRect/>
          </a:stretch>
        </p:blipFill>
        <p:spPr bwMode="auto">
          <a:xfrm>
            <a:off x="179512" y="1124744"/>
            <a:ext cx="1522455" cy="2664296"/>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21684" t="49793" r="58599" b="25112"/>
          <a:stretch>
            <a:fillRect/>
          </a:stretch>
        </p:blipFill>
        <p:spPr bwMode="auto">
          <a:xfrm>
            <a:off x="1835696" y="1196752"/>
            <a:ext cx="7137793" cy="4894487"/>
          </a:xfrm>
          <a:prstGeom prst="rect">
            <a:avLst/>
          </a:prstGeom>
          <a:noFill/>
          <a:ln w="9525">
            <a:noFill/>
            <a:miter lim="800000"/>
            <a:headEnd/>
            <a:tailEnd/>
          </a:ln>
        </p:spPr>
      </p:pic>
      <p:pic>
        <p:nvPicPr>
          <p:cNvPr id="6" name="Picture 2"/>
          <p:cNvPicPr>
            <a:picLocks noChangeAspect="1" noChangeArrowheads="1"/>
          </p:cNvPicPr>
          <p:nvPr/>
        </p:nvPicPr>
        <p:blipFill>
          <a:blip r:embed="rId2" cstate="print"/>
          <a:srcRect l="71056" t="21561" r="11279" b="18838"/>
          <a:stretch>
            <a:fillRect/>
          </a:stretch>
        </p:blipFill>
        <p:spPr bwMode="auto">
          <a:xfrm>
            <a:off x="251520" y="3861048"/>
            <a:ext cx="1447739" cy="26316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35292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a:t>
            </a:r>
            <a:r>
              <a:rPr lang="es-ES" sz="3200" b="1" dirty="0" smtClean="0">
                <a:solidFill>
                  <a:srgbClr val="FFFF00"/>
                </a:solidFill>
                <a:latin typeface="Times New Roman" pitchFamily="18" charset="0"/>
                <a:cs typeface="Times New Roman" pitchFamily="18" charset="0"/>
              </a:rPr>
              <a:t>EN GENÉTICA Y </a:t>
            </a:r>
            <a:r>
              <a:rPr lang="es-ES" sz="3200" b="1" dirty="0" smtClean="0">
                <a:solidFill>
                  <a:srgbClr val="FFFF00"/>
                </a:solidFill>
                <a:latin typeface="Times New Roman" pitchFamily="18" charset="0"/>
                <a:cs typeface="Times New Roman" pitchFamily="18" charset="0"/>
              </a:rPr>
              <a:t>PREMIOS NOBEL: INMUNOGENÉTICA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395536" y="1124744"/>
            <a:ext cx="8352928" cy="5328592"/>
          </a:xfrm>
          <a:solidFill>
            <a:srgbClr val="002060"/>
          </a:solidFill>
        </p:spPr>
        <p:txBody>
          <a:bodyPr>
            <a:normAutofit/>
          </a:bodyPr>
          <a:lstStyle/>
          <a:p>
            <a:pPr lvl="0" algn="l"/>
            <a:endParaRPr lang="es-ES" sz="2400" b="1" dirty="0" smtClean="0">
              <a:solidFill>
                <a:srgbClr val="FFFF00"/>
              </a:solidFill>
              <a:latin typeface="Times New Roman" pitchFamily="18" charset="0"/>
              <a:cs typeface="Times New Roman" pitchFamily="18" charset="0"/>
            </a:endParaRPr>
          </a:p>
          <a:p>
            <a:pPr lvl="0" algn="l"/>
            <a:r>
              <a:rPr lang="es-ES" sz="2400" b="1" dirty="0" smtClean="0">
                <a:solidFill>
                  <a:srgbClr val="FFFF00"/>
                </a:solidFill>
                <a:latin typeface="Times New Roman" pitchFamily="18" charset="0"/>
                <a:cs typeface="Times New Roman" pitchFamily="18" charset="0"/>
              </a:rPr>
              <a:t>George SNELL, </a:t>
            </a:r>
            <a:r>
              <a:rPr lang="es-ES" sz="2400" b="1" dirty="0" err="1" smtClean="0">
                <a:solidFill>
                  <a:srgbClr val="FFFF00"/>
                </a:solidFill>
                <a:latin typeface="Times New Roman" pitchFamily="18" charset="0"/>
                <a:cs typeface="Times New Roman" pitchFamily="18" charset="0"/>
              </a:rPr>
              <a:t>Baruj</a:t>
            </a:r>
            <a:r>
              <a:rPr lang="es-ES" sz="2400" b="1" dirty="0" smtClean="0">
                <a:solidFill>
                  <a:srgbClr val="FFFF00"/>
                </a:solidFill>
                <a:latin typeface="Times New Roman" pitchFamily="18" charset="0"/>
                <a:cs typeface="Times New Roman" pitchFamily="18" charset="0"/>
              </a:rPr>
              <a:t> BENACERRAF y Jean DAUSSET</a:t>
            </a:r>
            <a:r>
              <a:rPr lang="es-ES" sz="2400" b="1" dirty="0" smtClean="0">
                <a:solidFill>
                  <a:schemeClr val="bg1"/>
                </a:solidFill>
                <a:latin typeface="Times New Roman" pitchFamily="18" charset="0"/>
                <a:cs typeface="Times New Roman" pitchFamily="18" charset="0"/>
              </a:rPr>
              <a:t> recibieron el Premio Nobel en Fisiología o Medicina 1980 “por sus descubrimientos sobre las estructuras de las superficies celulares genéticamente determinadas que rigen las reacciones inmunológicas” (1948, 1958)</a:t>
            </a:r>
          </a:p>
          <a:p>
            <a:pPr lvl="0" algn="l"/>
            <a:endParaRPr lang="es-ES" sz="2400" b="1" dirty="0" smtClean="0">
              <a:solidFill>
                <a:schemeClr val="bg1"/>
              </a:solidFill>
              <a:latin typeface="Times New Roman" pitchFamily="18" charset="0"/>
              <a:cs typeface="Times New Roman" pitchFamily="18" charset="0"/>
            </a:endParaRPr>
          </a:p>
          <a:p>
            <a:pPr lvl="0" algn="l"/>
            <a:r>
              <a:rPr lang="es-ES" sz="2400" b="1" dirty="0" err="1" smtClean="0">
                <a:solidFill>
                  <a:srgbClr val="FFFF00"/>
                </a:solidFill>
                <a:latin typeface="Times New Roman" pitchFamily="18" charset="0"/>
                <a:cs typeface="Times New Roman" pitchFamily="18" charset="0"/>
              </a:rPr>
              <a:t>Snell</a:t>
            </a:r>
            <a:r>
              <a:rPr lang="es-ES" sz="2400" b="1" dirty="0" smtClean="0">
                <a:solidFill>
                  <a:srgbClr val="FFFF00"/>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Gen principal de </a:t>
            </a:r>
            <a:r>
              <a:rPr lang="es-ES" sz="2400" b="1" dirty="0" err="1" smtClean="0">
                <a:solidFill>
                  <a:schemeClr val="bg1"/>
                </a:solidFill>
                <a:latin typeface="Times New Roman" pitchFamily="18" charset="0"/>
                <a:cs typeface="Times New Roman" pitchFamily="18" charset="0"/>
              </a:rPr>
              <a:t>histocompatibilidad</a:t>
            </a:r>
            <a:endParaRPr lang="es-ES" sz="2400" b="1" dirty="0" smtClean="0">
              <a:solidFill>
                <a:schemeClr val="bg1"/>
              </a:solidFill>
              <a:latin typeface="Times New Roman" pitchFamily="18" charset="0"/>
              <a:cs typeface="Times New Roman" pitchFamily="18" charset="0"/>
            </a:endParaRPr>
          </a:p>
          <a:p>
            <a:pPr lvl="0" algn="l"/>
            <a:r>
              <a:rPr lang="es-ES" sz="2400" b="1" dirty="0" err="1" smtClean="0">
                <a:solidFill>
                  <a:srgbClr val="FFFF00"/>
                </a:solidFill>
                <a:latin typeface="Times New Roman" pitchFamily="18" charset="0"/>
                <a:cs typeface="Times New Roman" pitchFamily="18" charset="0"/>
              </a:rPr>
              <a:t>Dausset</a:t>
            </a:r>
            <a:r>
              <a:rPr lang="es-ES" sz="2400" b="1" dirty="0" smtClean="0">
                <a:solidFill>
                  <a:srgbClr val="FFFF00"/>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Complejo principal de </a:t>
            </a:r>
            <a:r>
              <a:rPr lang="es-ES" sz="2400" b="1" dirty="0" err="1" smtClean="0">
                <a:solidFill>
                  <a:schemeClr val="bg1"/>
                </a:solidFill>
                <a:latin typeface="Times New Roman" pitchFamily="18" charset="0"/>
                <a:cs typeface="Times New Roman" pitchFamily="18" charset="0"/>
              </a:rPr>
              <a:t>histocompatibilidad</a:t>
            </a:r>
            <a:r>
              <a:rPr lang="es-ES" sz="2400" b="1" dirty="0" smtClean="0">
                <a:solidFill>
                  <a:schemeClr val="bg1"/>
                </a:solidFill>
                <a:latin typeface="Times New Roman" pitchFamily="18" charset="0"/>
                <a:cs typeface="Times New Roman" pitchFamily="18" charset="0"/>
              </a:rPr>
              <a:t> HLA en humanos</a:t>
            </a:r>
          </a:p>
          <a:p>
            <a:pPr lvl="0" algn="l"/>
            <a:r>
              <a:rPr lang="es-ES" sz="2400" b="1" dirty="0" err="1" smtClean="0">
                <a:solidFill>
                  <a:srgbClr val="FFFF00"/>
                </a:solidFill>
                <a:latin typeface="Times New Roman" pitchFamily="18" charset="0"/>
                <a:cs typeface="Times New Roman" pitchFamily="18" charset="0"/>
              </a:rPr>
              <a:t>Benacerraf</a:t>
            </a:r>
            <a:r>
              <a:rPr lang="es-ES" sz="2400" b="1" dirty="0" smtClean="0">
                <a:solidFill>
                  <a:srgbClr val="FFFF00"/>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Genes de respuesta inmune (Ir) situados  en el complejo de </a:t>
            </a:r>
            <a:r>
              <a:rPr lang="es-ES" sz="2400" b="1" dirty="0" err="1" smtClean="0">
                <a:solidFill>
                  <a:schemeClr val="bg1"/>
                </a:solidFill>
                <a:latin typeface="Times New Roman" pitchFamily="18" charset="0"/>
                <a:cs typeface="Times New Roman" pitchFamily="18" charset="0"/>
              </a:rPr>
              <a:t>histocompatibilidad</a:t>
            </a:r>
            <a:r>
              <a:rPr lang="es-ES" sz="2400" b="1" dirty="0" smtClean="0">
                <a:solidFill>
                  <a:schemeClr val="bg1"/>
                </a:solidFill>
                <a:latin typeface="Times New Roman" pitchFamily="18" charset="0"/>
                <a:cs typeface="Times New Roman" pitchFamily="18" charset="0"/>
              </a:rPr>
              <a:t> principal (MHC)</a:t>
            </a:r>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188641"/>
            <a:ext cx="799288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INMUNOGENÉTICA (Jean </a:t>
            </a:r>
            <a:r>
              <a:rPr lang="es-ES" sz="3200" b="1" dirty="0" err="1" smtClean="0">
                <a:solidFill>
                  <a:srgbClr val="FFFF00"/>
                </a:solidFill>
                <a:latin typeface="Times New Roman" pitchFamily="18" charset="0"/>
                <a:cs typeface="Times New Roman" pitchFamily="18" charset="0"/>
              </a:rPr>
              <a:t>Dausset</a:t>
            </a:r>
            <a:r>
              <a:rPr lang="es-ES" sz="3200" b="1" dirty="0" smtClean="0">
                <a:solidFill>
                  <a:srgbClr val="FFFF00"/>
                </a:solidFill>
                <a:latin typeface="Times New Roman" pitchFamily="18" charset="0"/>
                <a:cs typeface="Times New Roman" pitchFamily="18" charset="0"/>
              </a:rPr>
              <a: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23374" t="41427" r="60289" b="17793"/>
          <a:stretch>
            <a:fillRect/>
          </a:stretch>
        </p:blipFill>
        <p:spPr bwMode="auto">
          <a:xfrm>
            <a:off x="611560" y="1144538"/>
            <a:ext cx="4176464" cy="5616623"/>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l="17874" t="37245" r="66802" b="16747"/>
          <a:stretch>
            <a:fillRect/>
          </a:stretch>
        </p:blipFill>
        <p:spPr bwMode="auto">
          <a:xfrm>
            <a:off x="5148064" y="1130077"/>
            <a:ext cx="3456384" cy="563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71296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INMUNOGENÉTICA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712968" cy="5544616"/>
          </a:xfrm>
          <a:solidFill>
            <a:srgbClr val="002060"/>
          </a:solidFill>
        </p:spPr>
        <p:txBody>
          <a:bodyPr>
            <a:normAutofit lnSpcReduction="10000"/>
          </a:bodyPr>
          <a:lstStyle/>
          <a:p>
            <a:pPr marL="0" lvl="2" algn="l"/>
            <a:r>
              <a:rPr lang="es-ES" b="1" dirty="0" smtClean="0">
                <a:solidFill>
                  <a:srgbClr val="FFFF00"/>
                </a:solidFill>
                <a:latin typeface="Times New Roman" pitchFamily="18" charset="0"/>
                <a:cs typeface="Times New Roman" pitchFamily="18" charset="0"/>
              </a:rPr>
              <a:t>EL COMPLEJO PRINCIPAL DE HISTOCOMPATIBILIDAD (MHC) constituido por genes que producen rechazo agudo en los </a:t>
            </a:r>
            <a:r>
              <a:rPr lang="es-ES" b="1" dirty="0" err="1" smtClean="0">
                <a:solidFill>
                  <a:srgbClr val="FFFF00"/>
                </a:solidFill>
                <a:latin typeface="Times New Roman" pitchFamily="18" charset="0"/>
                <a:cs typeface="Times New Roman" pitchFamily="18" charset="0"/>
              </a:rPr>
              <a:t>transplantes</a:t>
            </a:r>
            <a:r>
              <a:rPr lang="es-ES" b="1" dirty="0" smtClean="0">
                <a:solidFill>
                  <a:srgbClr val="FFFF00"/>
                </a:solidFill>
                <a:latin typeface="Times New Roman" pitchFamily="18" charset="0"/>
                <a:cs typeface="Times New Roman" pitchFamily="18" charset="0"/>
              </a:rPr>
              <a:t> </a:t>
            </a:r>
          </a:p>
          <a:p>
            <a:pPr marL="0" lvl="2"/>
            <a:r>
              <a:rPr lang="es-ES" sz="2800" b="1" u="sng" dirty="0" smtClean="0">
                <a:solidFill>
                  <a:srgbClr val="FFFF00"/>
                </a:solidFill>
                <a:latin typeface="Times New Roman" pitchFamily="18" charset="0"/>
                <a:cs typeface="Times New Roman" pitchFamily="18" charset="0"/>
              </a:rPr>
              <a:t>Sistema HLA (</a:t>
            </a:r>
            <a:r>
              <a:rPr lang="es-ES" sz="2800" b="1" u="sng" dirty="0" err="1" smtClean="0">
                <a:solidFill>
                  <a:srgbClr val="FFFF00"/>
                </a:solidFill>
                <a:latin typeface="Times New Roman" pitchFamily="18" charset="0"/>
                <a:cs typeface="Times New Roman" pitchFamily="18" charset="0"/>
              </a:rPr>
              <a:t>human</a:t>
            </a:r>
            <a:r>
              <a:rPr lang="es-ES" sz="2800" b="1" u="sng" dirty="0" smtClean="0">
                <a:solidFill>
                  <a:srgbClr val="FFFF00"/>
                </a:solidFill>
                <a:latin typeface="Times New Roman" pitchFamily="18" charset="0"/>
                <a:cs typeface="Times New Roman" pitchFamily="18" charset="0"/>
              </a:rPr>
              <a:t> </a:t>
            </a:r>
            <a:r>
              <a:rPr lang="es-ES" sz="2800" b="1" u="sng" dirty="0" err="1" smtClean="0">
                <a:solidFill>
                  <a:srgbClr val="FFFF00"/>
                </a:solidFill>
                <a:latin typeface="Times New Roman" pitchFamily="18" charset="0"/>
                <a:cs typeface="Times New Roman" pitchFamily="18" charset="0"/>
              </a:rPr>
              <a:t>leukocyte</a:t>
            </a:r>
            <a:r>
              <a:rPr lang="es-ES" sz="2800" b="1" u="sng" dirty="0" smtClean="0">
                <a:solidFill>
                  <a:srgbClr val="FFFF00"/>
                </a:solidFill>
                <a:latin typeface="Times New Roman" pitchFamily="18" charset="0"/>
                <a:cs typeface="Times New Roman" pitchFamily="18" charset="0"/>
              </a:rPr>
              <a:t> </a:t>
            </a:r>
            <a:r>
              <a:rPr lang="es-ES" sz="2800" b="1" u="sng" dirty="0" err="1" smtClean="0">
                <a:solidFill>
                  <a:srgbClr val="FFFF00"/>
                </a:solidFill>
                <a:latin typeface="Times New Roman" pitchFamily="18" charset="0"/>
                <a:cs typeface="Times New Roman" pitchFamily="18" charset="0"/>
              </a:rPr>
              <a:t>antigen</a:t>
            </a:r>
            <a:r>
              <a:rPr lang="es-ES" sz="2800" b="1" u="sng" dirty="0" smtClean="0">
                <a:solidFill>
                  <a:srgbClr val="FFFF00"/>
                </a:solidFill>
                <a:latin typeface="Times New Roman" pitchFamily="18" charset="0"/>
                <a:cs typeface="Times New Roman" pitchFamily="18" charset="0"/>
              </a:rPr>
              <a:t>)</a:t>
            </a:r>
          </a:p>
          <a:p>
            <a:pPr marL="0" lvl="2" algn="l"/>
            <a:r>
              <a:rPr lang="es-ES" b="1" dirty="0" smtClean="0">
                <a:solidFill>
                  <a:schemeClr val="bg1"/>
                </a:solidFill>
                <a:latin typeface="Times New Roman" pitchFamily="18" charset="0"/>
                <a:cs typeface="Times New Roman" pitchFamily="18" charset="0"/>
              </a:rPr>
              <a:t>400 genes que ocupan 4.000 </a:t>
            </a:r>
            <a:r>
              <a:rPr lang="es-ES" b="1" dirty="0" err="1" smtClean="0">
                <a:solidFill>
                  <a:schemeClr val="bg1"/>
                </a:solidFill>
                <a:latin typeface="Times New Roman" pitchFamily="18" charset="0"/>
                <a:cs typeface="Times New Roman" pitchFamily="18" charset="0"/>
              </a:rPr>
              <a:t>kpb</a:t>
            </a:r>
            <a:r>
              <a:rPr lang="es-ES" b="1" dirty="0" smtClean="0">
                <a:solidFill>
                  <a:schemeClr val="bg1"/>
                </a:solidFill>
                <a:latin typeface="Times New Roman" pitchFamily="18" charset="0"/>
                <a:cs typeface="Times New Roman" pitchFamily="18" charset="0"/>
              </a:rPr>
              <a:t> localizados en 6p21.3</a:t>
            </a:r>
            <a:endParaRPr lang="es-ES" b="1" dirty="0" smtClean="0">
              <a:solidFill>
                <a:srgbClr val="FFFF00"/>
              </a:solidFill>
              <a:latin typeface="Times New Roman" pitchFamily="18" charset="0"/>
              <a:cs typeface="Times New Roman" pitchFamily="18" charset="0"/>
            </a:endParaRPr>
          </a:p>
          <a:p>
            <a:pPr marL="0" lvl="2" algn="l"/>
            <a:r>
              <a:rPr lang="es-ES" b="1" dirty="0" smtClean="0">
                <a:solidFill>
                  <a:schemeClr val="bg1"/>
                </a:solidFill>
                <a:latin typeface="Times New Roman" pitchFamily="18" charset="0"/>
                <a:cs typeface="Times New Roman" pitchFamily="18" charset="0"/>
              </a:rPr>
              <a:t>              </a:t>
            </a:r>
            <a:r>
              <a:rPr lang="es-ES" b="1" u="sng" dirty="0" smtClean="0">
                <a:solidFill>
                  <a:schemeClr val="bg1"/>
                </a:solidFill>
                <a:latin typeface="Times New Roman" pitchFamily="18" charset="0"/>
                <a:cs typeface="Times New Roman" pitchFamily="18" charset="0"/>
              </a:rPr>
              <a:t>    clase II     </a:t>
            </a:r>
            <a:r>
              <a:rPr lang="es-ES" b="1" dirty="0" smtClean="0">
                <a:solidFill>
                  <a:schemeClr val="bg1"/>
                </a:solidFill>
                <a:latin typeface="Times New Roman" pitchFamily="18" charset="0"/>
                <a:cs typeface="Times New Roman" pitchFamily="18" charset="0"/>
              </a:rPr>
              <a:t>            </a:t>
            </a:r>
            <a:r>
              <a:rPr lang="es-ES" b="1" u="sng" dirty="0" smtClean="0">
                <a:solidFill>
                  <a:schemeClr val="bg1"/>
                </a:solidFill>
                <a:latin typeface="Times New Roman" pitchFamily="18" charset="0"/>
                <a:cs typeface="Times New Roman" pitchFamily="18" charset="0"/>
              </a:rPr>
              <a:t>clase III</a:t>
            </a:r>
            <a:r>
              <a:rPr lang="es-ES" b="1" dirty="0" smtClean="0">
                <a:solidFill>
                  <a:schemeClr val="bg1"/>
                </a:solidFill>
                <a:latin typeface="Times New Roman" pitchFamily="18" charset="0"/>
                <a:cs typeface="Times New Roman" pitchFamily="18" charset="0"/>
              </a:rPr>
              <a:t>          </a:t>
            </a:r>
            <a:r>
              <a:rPr lang="es-ES" b="1" u="sng" dirty="0" smtClean="0">
                <a:solidFill>
                  <a:schemeClr val="bg1"/>
                </a:solidFill>
                <a:latin typeface="Times New Roman" pitchFamily="18" charset="0"/>
                <a:cs typeface="Times New Roman" pitchFamily="18" charset="0"/>
              </a:rPr>
              <a:t> clase I    </a:t>
            </a:r>
          </a:p>
          <a:p>
            <a:pPr marL="0" lvl="2" algn="l"/>
            <a:r>
              <a:rPr lang="es-ES" b="1" dirty="0" smtClean="0">
                <a:solidFill>
                  <a:schemeClr val="bg1"/>
                </a:solidFill>
                <a:latin typeface="Times New Roman" pitchFamily="18" charset="0"/>
                <a:cs typeface="Times New Roman" pitchFamily="18" charset="0"/>
              </a:rPr>
              <a:t> Locus   DP   DQ  DR                                  B    C     A</a:t>
            </a:r>
          </a:p>
          <a:p>
            <a:pPr marL="0" lvl="2" algn="l"/>
            <a:r>
              <a:rPr lang="es-ES" b="1" dirty="0" smtClean="0">
                <a:solidFill>
                  <a:schemeClr val="bg1"/>
                </a:solidFill>
                <a:latin typeface="Times New Roman" pitchFamily="18" charset="0"/>
                <a:cs typeface="Times New Roman" pitchFamily="18" charset="0"/>
              </a:rPr>
              <a:t>30 – 60 alelos en muchos </a:t>
            </a:r>
            <a:r>
              <a:rPr lang="es-ES" b="1" dirty="0" err="1" smtClean="0">
                <a:solidFill>
                  <a:schemeClr val="bg1"/>
                </a:solidFill>
                <a:latin typeface="Times New Roman" pitchFamily="18" charset="0"/>
                <a:cs typeface="Times New Roman" pitchFamily="18" charset="0"/>
              </a:rPr>
              <a:t>loci</a:t>
            </a:r>
            <a:endParaRPr lang="es-ES" b="1" dirty="0" smtClean="0">
              <a:solidFill>
                <a:schemeClr val="bg1"/>
              </a:solidFill>
              <a:latin typeface="Times New Roman" pitchFamily="18" charset="0"/>
              <a:cs typeface="Times New Roman" pitchFamily="18" charset="0"/>
            </a:endParaRPr>
          </a:p>
          <a:p>
            <a:pPr marL="0" lvl="2" algn="l"/>
            <a:r>
              <a:rPr lang="es-ES" b="1" dirty="0" smtClean="0">
                <a:solidFill>
                  <a:schemeClr val="bg1"/>
                </a:solidFill>
                <a:latin typeface="Times New Roman" pitchFamily="18" charset="0"/>
                <a:cs typeface="Times New Roman" pitchFamily="18" charset="0"/>
              </a:rPr>
              <a:t>Locus HLA-A </a:t>
            </a:r>
            <a:r>
              <a:rPr lang="es-ES" b="1" dirty="0" smtClean="0">
                <a:solidFill>
                  <a:schemeClr val="bg1"/>
                </a:solidFill>
                <a:latin typeface="Times New Roman" pitchFamily="18" charset="0"/>
                <a:cs typeface="Times New Roman" pitchFamily="18" charset="0"/>
                <a:sym typeface="Symbol"/>
              </a:rPr>
              <a:t> 400 alelos, locus HLA-B  700, locus HLA-DR  500 alelos</a:t>
            </a:r>
            <a:r>
              <a:rPr lang="es-ES" b="1" dirty="0" smtClean="0">
                <a:solidFill>
                  <a:schemeClr val="bg1"/>
                </a:solidFill>
                <a:latin typeface="Times New Roman" pitchFamily="18" charset="0"/>
                <a:cs typeface="Times New Roman" pitchFamily="18" charset="0"/>
              </a:rPr>
              <a:t>  </a:t>
            </a:r>
          </a:p>
          <a:p>
            <a:pPr marL="0" lvl="2" algn="l"/>
            <a:r>
              <a:rPr lang="es-ES" b="1" dirty="0" smtClean="0">
                <a:solidFill>
                  <a:schemeClr val="bg1"/>
                </a:solidFill>
                <a:latin typeface="Times New Roman" pitchFamily="18" charset="0"/>
                <a:cs typeface="Times New Roman" pitchFamily="18" charset="0"/>
              </a:rPr>
              <a:t>Los</a:t>
            </a:r>
            <a:r>
              <a:rPr lang="es-ES" b="1" dirty="0" smtClean="0">
                <a:solidFill>
                  <a:srgbClr val="FFFF00"/>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genotipos del sistema HLA </a:t>
            </a:r>
            <a:r>
              <a:rPr lang="es-ES" b="1" dirty="0" smtClean="0">
                <a:solidFill>
                  <a:srgbClr val="FFFF00"/>
                </a:solidFill>
                <a:latin typeface="Times New Roman" pitchFamily="18" charset="0"/>
                <a:cs typeface="Times New Roman" pitchFamily="18" charset="0"/>
              </a:rPr>
              <a:t>(</a:t>
            </a:r>
            <a:r>
              <a:rPr lang="es-ES" b="1" dirty="0" err="1" smtClean="0">
                <a:solidFill>
                  <a:srgbClr val="FFFF00"/>
                </a:solidFill>
                <a:latin typeface="Times New Roman" pitchFamily="18" charset="0"/>
                <a:cs typeface="Times New Roman" pitchFamily="18" charset="0"/>
              </a:rPr>
              <a:t>haplotipos</a:t>
            </a:r>
            <a:r>
              <a:rPr lang="es-ES" b="1" dirty="0" smtClean="0">
                <a:solidFill>
                  <a:srgbClr val="FFFF00"/>
                </a:solidFill>
                <a:latin typeface="Times New Roman" pitchFamily="18" charset="0"/>
                <a:cs typeface="Times New Roman" pitchFamily="18" charset="0"/>
              </a:rPr>
              <a:t>)</a:t>
            </a:r>
            <a:r>
              <a:rPr lang="es-ES" b="1" dirty="0" smtClean="0">
                <a:solidFill>
                  <a:schemeClr val="bg1"/>
                </a:solidFill>
                <a:latin typeface="Times New Roman" pitchFamily="18" charset="0"/>
                <a:cs typeface="Times New Roman" pitchFamily="18" charset="0"/>
              </a:rPr>
              <a:t> suelen transmitirse invariables de padres a hijos por el estrecho ligamiento entre los </a:t>
            </a:r>
            <a:r>
              <a:rPr lang="es-ES" b="1" dirty="0" err="1" smtClean="0">
                <a:solidFill>
                  <a:schemeClr val="bg1"/>
                </a:solidFill>
                <a:latin typeface="Times New Roman" pitchFamily="18" charset="0"/>
                <a:cs typeface="Times New Roman" pitchFamily="18" charset="0"/>
              </a:rPr>
              <a:t>loci</a:t>
            </a:r>
            <a:r>
              <a:rPr lang="es-ES" b="1" dirty="0" smtClean="0">
                <a:solidFill>
                  <a:schemeClr val="bg1"/>
                </a:solidFill>
                <a:latin typeface="Times New Roman" pitchFamily="18" charset="0"/>
                <a:cs typeface="Times New Roman" pitchFamily="18" charset="0"/>
              </a:rPr>
              <a:t> que lo componen</a:t>
            </a:r>
          </a:p>
          <a:p>
            <a:pPr marL="0" lvl="2" algn="l"/>
            <a:r>
              <a:rPr lang="es-ES" b="1" dirty="0" smtClean="0">
                <a:solidFill>
                  <a:schemeClr val="bg1"/>
                </a:solidFill>
                <a:latin typeface="Times New Roman" pitchFamily="18" charset="0"/>
                <a:cs typeface="Times New Roman" pitchFamily="18" charset="0"/>
              </a:rPr>
              <a:t>Importancia para el trasplante de órganos</a:t>
            </a:r>
          </a:p>
          <a:p>
            <a:pPr lvl="2" algn="l"/>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solidFill>
            <a:srgbClr val="FF0000"/>
          </a:solidFill>
        </p:spPr>
        <p:txBody>
          <a:bodyPr/>
          <a:lstStyle/>
          <a:p>
            <a:pPr eaLnBrk="1" hangingPunct="1"/>
            <a:r>
              <a:rPr lang="es-ES_tradnl" sz="3200" b="1" smtClean="0">
                <a:solidFill>
                  <a:srgbClr val="FFFF00"/>
                </a:solidFill>
                <a:latin typeface="Times New Roman" pitchFamily="18" charset="0"/>
              </a:rPr>
              <a:t>REPRODUCCIÓN HUMANA:                                 EL COMIENZO DE LA VIDA</a:t>
            </a:r>
            <a:endParaRPr lang="es-ES" sz="3200" b="1" smtClean="0">
              <a:solidFill>
                <a:srgbClr val="FFFF00"/>
              </a:solidFill>
              <a:latin typeface="Times New Roman" pitchFamily="18" charset="0"/>
            </a:endParaRPr>
          </a:p>
        </p:txBody>
      </p:sp>
      <p:sp>
        <p:nvSpPr>
          <p:cNvPr id="30723" name="Rectangle 3"/>
          <p:cNvSpPr>
            <a:spLocks noGrp="1" noChangeArrowheads="1"/>
          </p:cNvSpPr>
          <p:nvPr>
            <p:ph type="body" idx="1"/>
          </p:nvPr>
        </p:nvSpPr>
        <p:spPr>
          <a:solidFill>
            <a:srgbClr val="002060"/>
          </a:solidFill>
        </p:spPr>
        <p:txBody>
          <a:bodyPr/>
          <a:lstStyle/>
          <a:p>
            <a:pPr eaLnBrk="1" hangingPunct="1">
              <a:buFontTx/>
              <a:buNone/>
              <a:defRPr/>
            </a:pPr>
            <a:r>
              <a:rPr lang="es-ES" dirty="0" smtClean="0">
                <a:solidFill>
                  <a:schemeClr val="bg1"/>
                </a:solidFill>
              </a:rPr>
              <a:t>	</a:t>
            </a:r>
          </a:p>
          <a:p>
            <a:pPr eaLnBrk="1" hangingPunct="1">
              <a:buFontTx/>
              <a:buNone/>
              <a:defRPr/>
            </a:pPr>
            <a:endParaRPr lang="es-ES" dirty="0" smtClean="0">
              <a:solidFill>
                <a:schemeClr val="bg1"/>
              </a:solidFill>
            </a:endParaRPr>
          </a:p>
          <a:p>
            <a:pPr eaLnBrk="1" hangingPunct="1">
              <a:buFontTx/>
              <a:buNone/>
              <a:defRPr/>
            </a:pPr>
            <a:r>
              <a:rPr lang="es-ES" dirty="0" smtClean="0">
                <a:solidFill>
                  <a:schemeClr val="bg1"/>
                </a:solidFill>
              </a:rPr>
              <a:t>	</a:t>
            </a:r>
            <a:r>
              <a:rPr lang="es-ES" sz="2800" b="1" dirty="0" smtClean="0">
                <a:solidFill>
                  <a:schemeClr val="bg1"/>
                </a:solidFill>
                <a:latin typeface="Times New Roman" charset="0"/>
              </a:rPr>
              <a:t>“Anoche supe que existías: una gota de vida que  se escapó de la nada”</a:t>
            </a:r>
          </a:p>
          <a:p>
            <a:pPr algn="r" eaLnBrk="1" hangingPunct="1">
              <a:buFontTx/>
              <a:buNone/>
              <a:defRPr/>
            </a:pPr>
            <a:r>
              <a:rPr lang="es-ES" sz="2800" b="1" dirty="0" smtClean="0">
                <a:solidFill>
                  <a:schemeClr val="bg1"/>
                </a:solidFill>
                <a:latin typeface="Times New Roman" charset="0"/>
              </a:rPr>
              <a:t>(</a:t>
            </a:r>
            <a:r>
              <a:rPr lang="es-ES" sz="2800" b="1" dirty="0" smtClean="0">
                <a:solidFill>
                  <a:schemeClr val="bg1"/>
                </a:solidFill>
                <a:latin typeface="Times New Roman" charset="0"/>
              </a:rPr>
              <a:t>Oriana </a:t>
            </a:r>
            <a:r>
              <a:rPr lang="es-ES" sz="2800" b="1" dirty="0" err="1" smtClean="0">
                <a:solidFill>
                  <a:schemeClr val="bg1"/>
                </a:solidFill>
                <a:latin typeface="Times New Roman" charset="0"/>
              </a:rPr>
              <a:t>Fallaci</a:t>
            </a:r>
            <a:r>
              <a:rPr lang="es-ES" sz="2800" b="1" dirty="0" smtClean="0">
                <a:solidFill>
                  <a:schemeClr val="bg1"/>
                </a:solidFill>
                <a:latin typeface="Times New Roman" charset="0"/>
              </a:rPr>
              <a:t>, </a:t>
            </a:r>
            <a:r>
              <a:rPr lang="es-ES" sz="2800" b="1" i="1" dirty="0" smtClean="0">
                <a:solidFill>
                  <a:schemeClr val="bg1"/>
                </a:solidFill>
                <a:latin typeface="Times New Roman" charset="0"/>
              </a:rPr>
              <a:t>Carta </a:t>
            </a:r>
            <a:r>
              <a:rPr lang="es-ES" sz="2800" b="1" i="1" dirty="0" smtClean="0">
                <a:solidFill>
                  <a:schemeClr val="bg1"/>
                </a:solidFill>
                <a:latin typeface="Times New Roman" charset="0"/>
              </a:rPr>
              <a:t>a un niño que no llegó a </a:t>
            </a:r>
            <a:r>
              <a:rPr lang="es-ES" sz="2800" b="1" i="1" dirty="0" smtClean="0">
                <a:solidFill>
                  <a:schemeClr val="bg1"/>
                </a:solidFill>
                <a:latin typeface="Times New Roman" charset="0"/>
              </a:rPr>
              <a:t>nacer</a:t>
            </a:r>
            <a:r>
              <a:rPr lang="es-ES" sz="2800" b="1" dirty="0" smtClean="0">
                <a:solidFill>
                  <a:schemeClr val="bg1"/>
                </a:solidFill>
                <a:latin typeface="Times New Roman" charset="0"/>
              </a:rPr>
              <a:t>)</a:t>
            </a:r>
            <a:endParaRPr lang="es-ES" sz="2800" b="1" dirty="0" smtClean="0">
              <a:solidFill>
                <a:schemeClr val="bg1"/>
              </a:solidFill>
              <a:latin typeface="Times New Roman"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Scan-070326-0011"/>
          <p:cNvPicPr>
            <a:picLocks noChangeAspect="1" noChangeArrowheads="1"/>
          </p:cNvPicPr>
          <p:nvPr/>
        </p:nvPicPr>
        <p:blipFill>
          <a:blip r:embed="rId2" cstate="print"/>
          <a:srcRect/>
          <a:stretch>
            <a:fillRect/>
          </a:stretch>
        </p:blipFill>
        <p:spPr bwMode="auto">
          <a:xfrm>
            <a:off x="1042988" y="407988"/>
            <a:ext cx="7200900"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Scan-070326-0012"/>
          <p:cNvPicPr>
            <a:picLocks noChangeAspect="1" noChangeArrowheads="1"/>
          </p:cNvPicPr>
          <p:nvPr/>
        </p:nvPicPr>
        <p:blipFill>
          <a:blip r:embed="rId2" cstate="print"/>
          <a:srcRect/>
          <a:stretch>
            <a:fillRect/>
          </a:stretch>
        </p:blipFill>
        <p:spPr bwMode="auto">
          <a:xfrm>
            <a:off x="179388" y="1009650"/>
            <a:ext cx="8640762" cy="481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1CONCEP"/>
          <p:cNvPicPr>
            <a:picLocks noChangeAspect="1" noChangeArrowheads="1"/>
          </p:cNvPicPr>
          <p:nvPr/>
        </p:nvPicPr>
        <p:blipFill>
          <a:blip r:embed="rId2" cstate="print"/>
          <a:srcRect/>
          <a:stretch>
            <a:fillRect/>
          </a:stretch>
        </p:blipFill>
        <p:spPr bwMode="auto">
          <a:xfrm>
            <a:off x="2627313" y="1076325"/>
            <a:ext cx="3606800" cy="5553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Scan-070326-0015"/>
          <p:cNvPicPr>
            <a:picLocks noChangeAspect="1" noChangeArrowheads="1"/>
          </p:cNvPicPr>
          <p:nvPr/>
        </p:nvPicPr>
        <p:blipFill>
          <a:blip r:embed="rId2" cstate="print"/>
          <a:srcRect/>
          <a:stretch>
            <a:fillRect/>
          </a:stretch>
        </p:blipFill>
        <p:spPr bwMode="auto">
          <a:xfrm>
            <a:off x="1258888" y="515938"/>
            <a:ext cx="6121400" cy="5976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Scan-070326-0016"/>
          <p:cNvPicPr>
            <a:picLocks noChangeAspect="1" noChangeArrowheads="1"/>
          </p:cNvPicPr>
          <p:nvPr/>
        </p:nvPicPr>
        <p:blipFill>
          <a:blip r:embed="rId2" cstate="print"/>
          <a:srcRect/>
          <a:stretch>
            <a:fillRect/>
          </a:stretch>
        </p:blipFill>
        <p:spPr bwMode="auto">
          <a:xfrm>
            <a:off x="611188" y="376238"/>
            <a:ext cx="8208962" cy="6107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3 Subtítulo"/>
          <p:cNvSpPr>
            <a:spLocks noGrp="1"/>
          </p:cNvSpPr>
          <p:nvPr>
            <p:ph type="subTitle" idx="1"/>
          </p:nvPr>
        </p:nvSpPr>
        <p:spPr/>
        <p:txBody>
          <a:bodyPr/>
          <a:lstStyle/>
          <a:p>
            <a:endParaRPr lang="es-ES" smtClean="0"/>
          </a:p>
        </p:txBody>
      </p:sp>
      <p:pic>
        <p:nvPicPr>
          <p:cNvPr id="50179" name="Picture 2" descr="Human embryo development"/>
          <p:cNvPicPr>
            <a:picLocks noChangeAspect="1" noChangeArrowheads="1"/>
          </p:cNvPicPr>
          <p:nvPr/>
        </p:nvPicPr>
        <p:blipFill>
          <a:blip r:embed="rId2" cstate="print"/>
          <a:srcRect/>
          <a:stretch>
            <a:fillRect/>
          </a:stretch>
        </p:blipFill>
        <p:spPr bwMode="auto">
          <a:xfrm>
            <a:off x="0" y="333375"/>
            <a:ext cx="8963025" cy="607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23850" y="274638"/>
            <a:ext cx="8496300" cy="1096962"/>
          </a:xfrm>
          <a:solidFill>
            <a:srgbClr val="FD2805"/>
          </a:solidFill>
        </p:spPr>
        <p:txBody>
          <a:bodyPr/>
          <a:lstStyle/>
          <a:p>
            <a:pPr eaLnBrk="1" hangingPunct="1"/>
            <a:r>
              <a:rPr lang="es-ES_tradnl" sz="2800" b="1" smtClean="0">
                <a:solidFill>
                  <a:srgbClr val="FFFF00"/>
                </a:solidFill>
                <a:latin typeface="Times New Roman" pitchFamily="18" charset="0"/>
              </a:rPr>
              <a:t>EL COMIENZO DE LA VIDA:                                   DOS CUESTIONES FUNDAMENTALES</a:t>
            </a:r>
            <a:endParaRPr lang="es-ES" sz="2800" b="1" smtClean="0">
              <a:solidFill>
                <a:srgbClr val="FFFF00"/>
              </a:solidFill>
              <a:latin typeface="Times New Roman" pitchFamily="18" charset="0"/>
            </a:endParaRPr>
          </a:p>
        </p:txBody>
      </p:sp>
      <p:sp>
        <p:nvSpPr>
          <p:cNvPr id="51203" name="Rectangle 3"/>
          <p:cNvSpPr>
            <a:spLocks noGrp="1" noChangeArrowheads="1"/>
          </p:cNvSpPr>
          <p:nvPr>
            <p:ph type="body" idx="1"/>
          </p:nvPr>
        </p:nvSpPr>
        <p:spPr>
          <a:xfrm>
            <a:off x="323850" y="1676400"/>
            <a:ext cx="8496300" cy="4724400"/>
          </a:xfrm>
          <a:solidFill>
            <a:srgbClr val="002060"/>
          </a:solidFill>
        </p:spPr>
        <p:txBody>
          <a:bodyPr/>
          <a:lstStyle/>
          <a:p>
            <a:pPr eaLnBrk="1" hangingPunct="1">
              <a:buFontTx/>
              <a:buNone/>
              <a:defRPr/>
            </a:pPr>
            <a:r>
              <a:rPr lang="es-ES_tradnl" sz="2800" b="1" dirty="0" smtClean="0">
                <a:solidFill>
                  <a:schemeClr val="bg1"/>
                </a:solidFill>
                <a:latin typeface="Times New Roman" charset="0"/>
              </a:rPr>
              <a:t>		</a:t>
            </a:r>
            <a:r>
              <a:rPr lang="es-ES_tradnl" sz="2800" b="1" dirty="0" smtClean="0">
                <a:solidFill>
                  <a:srgbClr val="FFFF00"/>
                </a:solidFill>
                <a:latin typeface="Times New Roman" charset="0"/>
              </a:rPr>
              <a:t>Ser humano, individuo, persona, dignidad</a:t>
            </a:r>
          </a:p>
          <a:p>
            <a:pPr eaLnBrk="1" hangingPunct="1">
              <a:defRPr/>
            </a:pPr>
            <a:r>
              <a:rPr lang="es-ES_tradnl" sz="2800" b="1" dirty="0" smtClean="0">
                <a:solidFill>
                  <a:schemeClr val="bg1"/>
                </a:solidFill>
                <a:latin typeface="Times New Roman" charset="0"/>
              </a:rPr>
              <a:t>¿Cuándo empieza una nueva vida humana?</a:t>
            </a:r>
          </a:p>
          <a:p>
            <a:pPr eaLnBrk="1" hangingPunct="1">
              <a:defRPr/>
            </a:pPr>
            <a:r>
              <a:rPr lang="es-ES_tradnl" sz="2800" b="1" dirty="0" smtClean="0">
                <a:solidFill>
                  <a:schemeClr val="bg1"/>
                </a:solidFill>
                <a:latin typeface="Times New Roman" charset="0"/>
              </a:rPr>
              <a:t>¿Cuándo esa vida humana está individualizada?</a:t>
            </a:r>
          </a:p>
          <a:p>
            <a:pPr lvl="1" eaLnBrk="1" hangingPunct="1">
              <a:defRPr/>
            </a:pPr>
            <a:r>
              <a:rPr lang="es-ES_tradnl" b="1" dirty="0" smtClean="0">
                <a:solidFill>
                  <a:schemeClr val="bg1"/>
                </a:solidFill>
                <a:latin typeface="Times New Roman" charset="0"/>
              </a:rPr>
              <a:t>Aspectos genéticos:</a:t>
            </a:r>
          </a:p>
          <a:p>
            <a:pPr lvl="2" eaLnBrk="1" hangingPunct="1">
              <a:defRPr/>
            </a:pPr>
            <a:r>
              <a:rPr lang="es-ES_tradnl" sz="2800" b="1" dirty="0" smtClean="0">
                <a:solidFill>
                  <a:schemeClr val="bg1"/>
                </a:solidFill>
                <a:latin typeface="Times New Roman" charset="0"/>
              </a:rPr>
              <a:t>Unicidad (ser único e irrepetible) y unidad (ser uno solo)</a:t>
            </a:r>
          </a:p>
          <a:p>
            <a:pPr lvl="2" eaLnBrk="1" hangingPunct="1">
              <a:defRPr/>
            </a:pPr>
            <a:r>
              <a:rPr lang="es-ES_tradnl" sz="2800" b="1" dirty="0" smtClean="0">
                <a:solidFill>
                  <a:schemeClr val="bg1"/>
                </a:solidFill>
                <a:latin typeface="Times New Roman" charset="0"/>
              </a:rPr>
              <a:t>Mismidad o identidad genética (sistema HLA)</a:t>
            </a:r>
          </a:p>
          <a:p>
            <a:pPr lvl="1" eaLnBrk="1" hangingPunct="1">
              <a:defRPr/>
            </a:pPr>
            <a:r>
              <a:rPr lang="es-ES_tradnl" b="1" dirty="0" smtClean="0">
                <a:solidFill>
                  <a:schemeClr val="bg1"/>
                </a:solidFill>
                <a:latin typeface="Times New Roman" charset="0"/>
              </a:rPr>
              <a:t>Aspectos embriológicos: Referencia al término</a:t>
            </a:r>
          </a:p>
          <a:p>
            <a:pPr lvl="1" eaLnBrk="1" hangingPunct="1">
              <a:defRPr/>
            </a:pPr>
            <a:r>
              <a:rPr lang="es-ES_tradnl" b="1" dirty="0" smtClean="0">
                <a:solidFill>
                  <a:schemeClr val="bg1"/>
                </a:solidFill>
                <a:latin typeface="Times New Roman" charset="0"/>
              </a:rPr>
              <a:t>Aspectos filosóficos: Suficiencia constitucional</a:t>
            </a:r>
            <a:endParaRPr lang="es-ES" b="1" dirty="0" smtClean="0">
              <a:solidFill>
                <a:schemeClr val="bg1"/>
              </a:solidFill>
              <a:latin typeface="Times New Roman"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71296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INMUNOGENÉTICA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712968" cy="5544616"/>
          </a:xfrm>
          <a:solidFill>
            <a:srgbClr val="002060"/>
          </a:solidFill>
        </p:spPr>
        <p:txBody>
          <a:bodyPr>
            <a:normAutofit lnSpcReduction="10000"/>
          </a:bodyPr>
          <a:lstStyle/>
          <a:p>
            <a:pPr marL="0" lvl="2" algn="l"/>
            <a:endParaRPr lang="es-ES" sz="2800" b="1" dirty="0" smtClean="0">
              <a:solidFill>
                <a:schemeClr val="bg1"/>
              </a:solidFill>
              <a:latin typeface="Times New Roman" pitchFamily="18" charset="0"/>
              <a:cs typeface="Times New Roman" pitchFamily="18" charset="0"/>
            </a:endParaRPr>
          </a:p>
          <a:p>
            <a:pPr marL="0" lvl="2" algn="l"/>
            <a:r>
              <a:rPr lang="es-ES" sz="2800" b="1" dirty="0" smtClean="0">
                <a:solidFill>
                  <a:schemeClr val="bg1"/>
                </a:solidFill>
                <a:latin typeface="Times New Roman" pitchFamily="18" charset="0"/>
                <a:cs typeface="Times New Roman" pitchFamily="18" charset="0"/>
              </a:rPr>
              <a:t>                               </a:t>
            </a:r>
            <a:r>
              <a:rPr lang="es-ES" sz="2800" b="1" dirty="0" smtClean="0">
                <a:solidFill>
                  <a:srgbClr val="FFFF00"/>
                </a:solidFill>
                <a:latin typeface="Times New Roman" pitchFamily="18" charset="0"/>
                <a:cs typeface="Times New Roman" pitchFamily="18" charset="0"/>
              </a:rPr>
              <a:t>LA   MISMIDAD</a:t>
            </a:r>
          </a:p>
          <a:p>
            <a:pPr marL="0" lvl="2" algn="l"/>
            <a:r>
              <a:rPr lang="es-ES" sz="2800" b="1" dirty="0" smtClean="0">
                <a:solidFill>
                  <a:srgbClr val="FFFF00"/>
                </a:solidFill>
                <a:latin typeface="Times New Roman" pitchFamily="18" charset="0"/>
                <a:cs typeface="Times New Roman" pitchFamily="18" charset="0"/>
              </a:rPr>
              <a:t>Mismidad genética: </a:t>
            </a:r>
            <a:r>
              <a:rPr lang="es-ES" sz="2800" b="1" dirty="0" smtClean="0">
                <a:solidFill>
                  <a:schemeClr val="bg1"/>
                </a:solidFill>
                <a:latin typeface="Times New Roman" pitchFamily="18" charset="0"/>
                <a:cs typeface="Times New Roman" pitchFamily="18" charset="0"/>
              </a:rPr>
              <a:t>Condición genética de ser uno mismo o por la cual se es uno mismo</a:t>
            </a:r>
          </a:p>
          <a:p>
            <a:pPr marL="0" lvl="2" algn="l"/>
            <a:r>
              <a:rPr lang="es-ES" sz="2800" b="1" dirty="0" smtClean="0">
                <a:solidFill>
                  <a:srgbClr val="FFFF00"/>
                </a:solidFill>
                <a:latin typeface="Times New Roman" pitchFamily="18" charset="0"/>
                <a:cs typeface="Times New Roman" pitchFamily="18" charset="0"/>
              </a:rPr>
              <a:t>Identidad genética: </a:t>
            </a:r>
            <a:r>
              <a:rPr lang="es-ES" sz="2600" b="1" dirty="0" smtClean="0">
                <a:solidFill>
                  <a:schemeClr val="bg1"/>
                </a:solidFill>
                <a:latin typeface="Times New Roman" pitchFamily="18" charset="0"/>
                <a:cs typeface="Times New Roman" pitchFamily="18" charset="0"/>
              </a:rPr>
              <a:t>Capacidad genética del organismo     de distinguir lo propio de lo </a:t>
            </a:r>
            <a:r>
              <a:rPr lang="es-ES" sz="2600" b="1" dirty="0" smtClean="0">
                <a:solidFill>
                  <a:schemeClr val="bg1"/>
                </a:solidFill>
                <a:latin typeface="Times New Roman" pitchFamily="18" charset="0"/>
                <a:cs typeface="Times New Roman" pitchFamily="18" charset="0"/>
              </a:rPr>
              <a:t>extraño. </a:t>
            </a:r>
            <a:endParaRPr lang="es-ES" sz="2600" b="1" dirty="0" smtClean="0">
              <a:solidFill>
                <a:schemeClr val="bg1"/>
              </a:solidFill>
              <a:latin typeface="Times New Roman" pitchFamily="18" charset="0"/>
              <a:cs typeface="Times New Roman" pitchFamily="18" charset="0"/>
            </a:endParaRPr>
          </a:p>
          <a:p>
            <a:pPr marL="0" lvl="2" algn="l"/>
            <a:r>
              <a:rPr lang="es-ES" sz="2600" b="1" dirty="0" smtClean="0">
                <a:solidFill>
                  <a:schemeClr val="bg1"/>
                </a:solidFill>
                <a:latin typeface="Times New Roman" pitchFamily="18" charset="0"/>
                <a:cs typeface="Times New Roman" pitchFamily="18" charset="0"/>
              </a:rPr>
              <a:t>El genotipo del complejo de </a:t>
            </a:r>
            <a:r>
              <a:rPr lang="es-ES" sz="2600" b="1" dirty="0" err="1" smtClean="0">
                <a:solidFill>
                  <a:schemeClr val="bg1"/>
                </a:solidFill>
                <a:latin typeface="Times New Roman" pitchFamily="18" charset="0"/>
                <a:cs typeface="Times New Roman" pitchFamily="18" charset="0"/>
              </a:rPr>
              <a:t>histocompatibilidad</a:t>
            </a:r>
            <a:r>
              <a:rPr lang="es-ES" sz="2600" b="1" dirty="0" smtClean="0">
                <a:solidFill>
                  <a:schemeClr val="bg1"/>
                </a:solidFill>
                <a:latin typeface="Times New Roman" pitchFamily="18" charset="0"/>
                <a:cs typeface="Times New Roman" pitchFamily="18" charset="0"/>
              </a:rPr>
              <a:t> principal HLA (6p21.3) es nuestro documento de </a:t>
            </a:r>
            <a:r>
              <a:rPr lang="es-ES" sz="2600" b="1" dirty="0" smtClean="0">
                <a:solidFill>
                  <a:schemeClr val="bg1"/>
                </a:solidFill>
                <a:latin typeface="Times New Roman" pitchFamily="18" charset="0"/>
                <a:cs typeface="Times New Roman" pitchFamily="18" charset="0"/>
              </a:rPr>
              <a:t>identidad (DNI) genético.</a:t>
            </a:r>
            <a:endParaRPr lang="es-ES" sz="2600" b="1" dirty="0" smtClean="0">
              <a:solidFill>
                <a:schemeClr val="bg1"/>
              </a:solidFill>
              <a:latin typeface="Times New Roman" pitchFamily="18" charset="0"/>
              <a:cs typeface="Times New Roman" pitchFamily="18" charset="0"/>
            </a:endParaRPr>
          </a:p>
          <a:p>
            <a:pPr marL="0" lvl="2" algn="l"/>
            <a:r>
              <a:rPr lang="es-ES" sz="2600" b="1" dirty="0" smtClean="0">
                <a:solidFill>
                  <a:schemeClr val="bg1"/>
                </a:solidFill>
                <a:latin typeface="Times New Roman" pitchFamily="18" charset="0"/>
                <a:cs typeface="Times New Roman" pitchFamily="18" charset="0"/>
              </a:rPr>
              <a:t>Nacemos con él, pero ¿cuándo entra en vigor nuestro DNI genético? ¿cuándo se expresa durante el desarrollo embrionario el primer gen del sistema HLA? Concepto de individualidad en el desarrollo embrionario humano</a:t>
            </a:r>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35292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INMUNOGENÉTICA (HIV)</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395536" y="1124744"/>
            <a:ext cx="8352928" cy="5328592"/>
          </a:xfrm>
          <a:solidFill>
            <a:srgbClr val="002060"/>
          </a:solidFill>
        </p:spPr>
        <p:txBody>
          <a:bodyPr>
            <a:normAutofit/>
          </a:bodyPr>
          <a:lstStyle/>
          <a:p>
            <a:pPr lvl="0"/>
            <a:endParaRPr lang="es-ES" sz="3200" b="1" dirty="0" smtClean="0">
              <a:solidFill>
                <a:srgbClr val="FFFF00"/>
              </a:solidFill>
              <a:latin typeface="Times New Roman" pitchFamily="18" charset="0"/>
              <a:cs typeface="Times New Roman" pitchFamily="18" charset="0"/>
            </a:endParaRPr>
          </a:p>
          <a:p>
            <a:pPr lvl="0"/>
            <a:r>
              <a:rPr lang="es-ES" sz="3200" b="1" dirty="0" smtClean="0">
                <a:solidFill>
                  <a:srgbClr val="FFFF00"/>
                </a:solidFill>
                <a:latin typeface="Times New Roman" pitchFamily="18" charset="0"/>
                <a:cs typeface="Times New Roman" pitchFamily="18" charset="0"/>
              </a:rPr>
              <a:t>INMUNOGENÉTICA</a:t>
            </a:r>
          </a:p>
          <a:p>
            <a:pPr lvl="0"/>
            <a:endParaRPr lang="es-ES" sz="3200" b="1" dirty="0" smtClean="0">
              <a:solidFill>
                <a:srgbClr val="FFFF00"/>
              </a:solidFill>
              <a:latin typeface="Times New Roman" pitchFamily="18" charset="0"/>
              <a:cs typeface="Times New Roman" pitchFamily="18" charset="0"/>
            </a:endParaRPr>
          </a:p>
          <a:p>
            <a:pPr lvl="0" algn="l"/>
            <a:r>
              <a:rPr lang="es-ES" sz="2400" b="1" dirty="0" smtClean="0">
                <a:solidFill>
                  <a:srgbClr val="FFFF00"/>
                </a:solidFill>
                <a:latin typeface="Times New Roman" pitchFamily="18" charset="0"/>
                <a:cs typeface="Times New Roman" pitchFamily="18" charset="0"/>
              </a:rPr>
              <a:t>Françoise BARRÉ-SINOUSSI y </a:t>
            </a:r>
            <a:r>
              <a:rPr lang="es-ES" sz="2400" b="1" dirty="0" err="1" smtClean="0">
                <a:solidFill>
                  <a:srgbClr val="FFFF00"/>
                </a:solidFill>
                <a:latin typeface="Times New Roman" pitchFamily="18" charset="0"/>
                <a:cs typeface="Times New Roman" pitchFamily="18" charset="0"/>
              </a:rPr>
              <a:t>Luc</a:t>
            </a:r>
            <a:r>
              <a:rPr lang="es-ES" sz="2400" b="1" dirty="0" smtClean="0">
                <a:solidFill>
                  <a:srgbClr val="FFFF00"/>
                </a:solidFill>
                <a:latin typeface="Times New Roman" pitchFamily="18" charset="0"/>
                <a:cs typeface="Times New Roman" pitchFamily="18" charset="0"/>
              </a:rPr>
              <a:t> MONTAGNIER   </a:t>
            </a:r>
            <a:r>
              <a:rPr lang="es-ES" sz="2400" b="1" dirty="0" smtClean="0">
                <a:solidFill>
                  <a:schemeClr val="bg1"/>
                </a:solidFill>
                <a:latin typeface="Times New Roman" pitchFamily="18" charset="0"/>
                <a:cs typeface="Times New Roman" pitchFamily="18" charset="0"/>
              </a:rPr>
              <a:t>recibieron el Premio Nobel en Fisiología o Medicina 2008  “por su descubrimiento del virus de la inmunodeficiencia humana” (HIV)</a:t>
            </a:r>
          </a:p>
          <a:p>
            <a:pPr lvl="0" algn="l"/>
            <a:endParaRPr lang="es-ES" sz="2400" b="1" dirty="0" smtClean="0">
              <a:solidFill>
                <a:schemeClr val="bg1"/>
              </a:solidFill>
              <a:latin typeface="Times New Roman" pitchFamily="18" charset="0"/>
              <a:cs typeface="Times New Roman" pitchFamily="18" charset="0"/>
            </a:endParaRPr>
          </a:p>
          <a:p>
            <a:pPr lvl="0" algn="l"/>
            <a:r>
              <a:rPr lang="es-ES" sz="2400" b="1" dirty="0" smtClean="0">
                <a:solidFill>
                  <a:schemeClr val="bg1"/>
                </a:solidFill>
                <a:latin typeface="Times New Roman" pitchFamily="18" charset="0"/>
                <a:cs typeface="Times New Roman" pitchFamily="18" charset="0"/>
              </a:rPr>
              <a:t>Deshaciendo el nudo gordiano (¿Robert Gallo?)</a:t>
            </a:r>
          </a:p>
          <a:p>
            <a:pPr lvl="0" algn="l"/>
            <a:r>
              <a:rPr lang="es-ES" sz="2400" b="1" dirty="0" smtClean="0">
                <a:solidFill>
                  <a:schemeClr val="bg1"/>
                </a:solidFill>
                <a:latin typeface="Times New Roman" pitchFamily="18" charset="0"/>
                <a:cs typeface="Times New Roman" pitchFamily="18" charset="0"/>
              </a:rPr>
              <a:t>HIV/AIDS 40 millones de personas contagiadas; 3 millones de muertes</a:t>
            </a:r>
          </a:p>
          <a:p>
            <a:pPr lvl="0" algn="l"/>
            <a:endParaRPr lang="es-ES" sz="2400" b="1" dirty="0" smtClean="0">
              <a:solidFill>
                <a:schemeClr val="bg1"/>
              </a:solidFill>
              <a:latin typeface="Times New Roman" pitchFamily="18" charset="0"/>
              <a:cs typeface="Times New Roman" pitchFamily="18" charset="0"/>
            </a:endParaRPr>
          </a:p>
          <a:p>
            <a:pPr lvl="0" algn="l"/>
            <a:endParaRPr lang="es-ES" sz="2400" b="1" dirty="0" smtClean="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pPr lvl="0" algn="l"/>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208912" cy="2088231"/>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ÁREAS DE INVESTIGACIÓN Y PREMIOS NOBEL: INMUNOGENÉTICA  (HIV)</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Françoise Barré-</a:t>
            </a:r>
            <a:r>
              <a:rPr lang="es-ES" sz="3200" b="1" dirty="0" err="1" smtClean="0">
                <a:solidFill>
                  <a:srgbClr val="FFFF00"/>
                </a:solidFill>
                <a:latin typeface="Times New Roman" pitchFamily="18" charset="0"/>
                <a:cs typeface="Times New Roman" pitchFamily="18" charset="0"/>
              </a:rPr>
              <a:t>Sinoussi</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Luc</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Montagnier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2348880"/>
            <a:ext cx="7848872" cy="4104456"/>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7" name="Picture 3"/>
          <p:cNvPicPr>
            <a:picLocks noChangeAspect="1" noChangeArrowheads="1"/>
          </p:cNvPicPr>
          <p:nvPr/>
        </p:nvPicPr>
        <p:blipFill>
          <a:blip r:embed="rId2" cstate="print"/>
          <a:srcRect l="13798" t="50838" r="50712" b="4200"/>
          <a:stretch>
            <a:fillRect/>
          </a:stretch>
        </p:blipFill>
        <p:spPr bwMode="auto">
          <a:xfrm>
            <a:off x="323528" y="2492896"/>
            <a:ext cx="5169504" cy="3528392"/>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l="20707" t="38498" r="57886" b="14449"/>
          <a:stretch>
            <a:fillRect/>
          </a:stretch>
        </p:blipFill>
        <p:spPr bwMode="auto">
          <a:xfrm>
            <a:off x="5652120" y="2492896"/>
            <a:ext cx="2952329" cy="34961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INMUNOGENÉTICA  (HIV)</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30134" t="24697" r="30433" b="23021"/>
          <a:stretch>
            <a:fillRect/>
          </a:stretch>
        </p:blipFill>
        <p:spPr bwMode="auto">
          <a:xfrm>
            <a:off x="971600" y="1196751"/>
            <a:ext cx="7416824" cy="52977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35292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INMUNOGENÉTICA (HIV)</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21121" t="20515" r="23109" b="10474"/>
          <a:stretch>
            <a:fillRect/>
          </a:stretch>
        </p:blipFill>
        <p:spPr bwMode="auto">
          <a:xfrm>
            <a:off x="539552" y="1196751"/>
            <a:ext cx="8136904" cy="5424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792087"/>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GENÉTICA Y CÁNCER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980728"/>
            <a:ext cx="8712968" cy="5688632"/>
          </a:xfrm>
          <a:solidFill>
            <a:srgbClr val="002060"/>
          </a:solidFill>
        </p:spPr>
        <p:txBody>
          <a:bodyPr>
            <a:normAutofit lnSpcReduction="10000"/>
          </a:bodyPr>
          <a:lstStyle/>
          <a:p>
            <a:pPr lvl="4" algn="l"/>
            <a:r>
              <a:rPr lang="es-ES" sz="2400" b="1" dirty="0" smtClean="0">
                <a:solidFill>
                  <a:srgbClr val="FFFF00"/>
                </a:solidFill>
                <a:latin typeface="Times New Roman" pitchFamily="18" charset="0"/>
                <a:cs typeface="Times New Roman" pitchFamily="18" charset="0"/>
              </a:rPr>
              <a:t>          GENÉTICA Y CÁNCER</a:t>
            </a:r>
          </a:p>
          <a:p>
            <a:pPr marL="720000" lvl="4" algn="l">
              <a:buFont typeface="Arial" pitchFamily="34" charset="0"/>
              <a:buChar char="•"/>
            </a:pPr>
            <a:r>
              <a:rPr lang="es-ES" sz="2400" b="1" dirty="0" smtClean="0">
                <a:solidFill>
                  <a:schemeClr val="bg1"/>
                </a:solidFill>
                <a:latin typeface="Times New Roman" pitchFamily="18" charset="0"/>
                <a:cs typeface="Times New Roman" pitchFamily="18" charset="0"/>
              </a:rPr>
              <a:t>   Interacción </a:t>
            </a:r>
            <a:r>
              <a:rPr lang="es-ES" sz="2400" b="1" dirty="0">
                <a:solidFill>
                  <a:schemeClr val="bg1"/>
                </a:solidFill>
                <a:latin typeface="Times New Roman" pitchFamily="18" charset="0"/>
                <a:cs typeface="Times New Roman" pitchFamily="18" charset="0"/>
              </a:rPr>
              <a:t>entre los virus tumorales y el material genético de las células (1964, 1970): </a:t>
            </a:r>
            <a:r>
              <a:rPr lang="es-ES" sz="2400" b="1" dirty="0" err="1">
                <a:solidFill>
                  <a:srgbClr val="FFFF00"/>
                </a:solidFill>
                <a:latin typeface="Times New Roman" pitchFamily="18" charset="0"/>
                <a:cs typeface="Times New Roman" pitchFamily="18" charset="0"/>
              </a:rPr>
              <a:t>Dulbecco</a:t>
            </a:r>
            <a:r>
              <a:rPr lang="es-ES" sz="2400" b="1" dirty="0">
                <a:solidFill>
                  <a:srgbClr val="FFFF00"/>
                </a:solidFill>
                <a:latin typeface="Times New Roman" pitchFamily="18" charset="0"/>
                <a:cs typeface="Times New Roman" pitchFamily="18" charset="0"/>
              </a:rPr>
              <a:t>, Baltimore y </a:t>
            </a:r>
            <a:r>
              <a:rPr lang="es-ES" sz="2400" b="1" dirty="0" err="1">
                <a:solidFill>
                  <a:srgbClr val="FFFF00"/>
                </a:solidFill>
                <a:latin typeface="Times New Roman" pitchFamily="18" charset="0"/>
                <a:cs typeface="Times New Roman" pitchFamily="18" charset="0"/>
              </a:rPr>
              <a:t>Temin</a:t>
            </a:r>
            <a:r>
              <a:rPr lang="es-ES" sz="2400" b="1" dirty="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1975)</a:t>
            </a:r>
          </a:p>
          <a:p>
            <a:pPr marL="720000" lvl="4" algn="l">
              <a:buFont typeface="Arial" pitchFamily="34" charset="0"/>
              <a:buChar char="•"/>
            </a:pPr>
            <a:r>
              <a:rPr lang="es-ES" sz="2400" b="1" dirty="0" smtClean="0">
                <a:solidFill>
                  <a:schemeClr val="bg1"/>
                </a:solidFill>
                <a:latin typeface="Times New Roman" pitchFamily="18" charset="0"/>
                <a:cs typeface="Times New Roman" pitchFamily="18" charset="0"/>
              </a:rPr>
              <a:t>   Origen </a:t>
            </a:r>
            <a:r>
              <a:rPr lang="es-ES" sz="2400" b="1" dirty="0">
                <a:solidFill>
                  <a:schemeClr val="bg1"/>
                </a:solidFill>
                <a:latin typeface="Times New Roman" pitchFamily="18" charset="0"/>
                <a:cs typeface="Times New Roman" pitchFamily="18" charset="0"/>
              </a:rPr>
              <a:t>celular de los oncogenes retrovirales (1976): </a:t>
            </a:r>
            <a:r>
              <a:rPr lang="es-ES" sz="2400" b="1" dirty="0" err="1">
                <a:solidFill>
                  <a:srgbClr val="FFFF00"/>
                </a:solidFill>
                <a:latin typeface="Times New Roman" pitchFamily="18" charset="0"/>
                <a:cs typeface="Times New Roman" pitchFamily="18" charset="0"/>
              </a:rPr>
              <a:t>Bishop</a:t>
            </a:r>
            <a:r>
              <a:rPr lang="es-ES" sz="2400" b="1" dirty="0">
                <a:solidFill>
                  <a:srgbClr val="FFFF00"/>
                </a:solidFill>
                <a:latin typeface="Times New Roman" pitchFamily="18" charset="0"/>
                <a:cs typeface="Times New Roman" pitchFamily="18" charset="0"/>
              </a:rPr>
              <a:t> y </a:t>
            </a:r>
            <a:r>
              <a:rPr lang="es-ES" sz="2400" b="1" dirty="0" err="1">
                <a:solidFill>
                  <a:srgbClr val="FFFF00"/>
                </a:solidFill>
                <a:latin typeface="Times New Roman" pitchFamily="18" charset="0"/>
                <a:cs typeface="Times New Roman" pitchFamily="18" charset="0"/>
              </a:rPr>
              <a:t>Varmus</a:t>
            </a:r>
            <a:r>
              <a:rPr lang="es-ES" sz="2400" b="1" dirty="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1989)</a:t>
            </a:r>
          </a:p>
          <a:p>
            <a:pPr marL="720000" lvl="4" algn="l">
              <a:buFont typeface="Arial" pitchFamily="34" charset="0"/>
              <a:buChar char="•"/>
            </a:pPr>
            <a:r>
              <a:rPr lang="es-ES" sz="2400" b="1" dirty="0" smtClean="0">
                <a:solidFill>
                  <a:schemeClr val="bg1"/>
                </a:solidFill>
                <a:latin typeface="Times New Roman" pitchFamily="18" charset="0"/>
                <a:cs typeface="Times New Roman" pitchFamily="18" charset="0"/>
              </a:rPr>
              <a:t>   Control </a:t>
            </a:r>
            <a:r>
              <a:rPr lang="es-ES" sz="2400" b="1" dirty="0">
                <a:solidFill>
                  <a:schemeClr val="bg1"/>
                </a:solidFill>
                <a:latin typeface="Times New Roman" pitchFamily="18" charset="0"/>
                <a:cs typeface="Times New Roman" pitchFamily="18" charset="0"/>
              </a:rPr>
              <a:t>genético del ciclo celular (1970, 1981) y </a:t>
            </a:r>
            <a:r>
              <a:rPr lang="es-ES" sz="2400" b="1" dirty="0" smtClean="0">
                <a:solidFill>
                  <a:schemeClr val="bg1"/>
                </a:solidFill>
                <a:latin typeface="Times New Roman" pitchFamily="18" charset="0"/>
                <a:cs typeface="Times New Roman" pitchFamily="18" charset="0"/>
              </a:rPr>
              <a:t> las </a:t>
            </a:r>
            <a:r>
              <a:rPr lang="es-ES" sz="2400" b="1" dirty="0" err="1">
                <a:solidFill>
                  <a:schemeClr val="bg1"/>
                </a:solidFill>
                <a:latin typeface="Times New Roman" pitchFamily="18" charset="0"/>
                <a:cs typeface="Times New Roman" pitchFamily="18" charset="0"/>
              </a:rPr>
              <a:t>ciclinas</a:t>
            </a:r>
            <a:r>
              <a:rPr lang="es-ES" sz="2400" b="1" dirty="0">
                <a:solidFill>
                  <a:schemeClr val="bg1"/>
                </a:solidFill>
                <a:latin typeface="Times New Roman" pitchFamily="18" charset="0"/>
                <a:cs typeface="Times New Roman" pitchFamily="18" charset="0"/>
              </a:rPr>
              <a:t> (1983): </a:t>
            </a:r>
            <a:r>
              <a:rPr lang="es-ES" sz="2400" b="1" dirty="0" err="1">
                <a:solidFill>
                  <a:srgbClr val="FFFF00"/>
                </a:solidFill>
                <a:latin typeface="Times New Roman" pitchFamily="18" charset="0"/>
                <a:cs typeface="Times New Roman" pitchFamily="18" charset="0"/>
              </a:rPr>
              <a:t>Hartwell</a:t>
            </a:r>
            <a:r>
              <a:rPr lang="es-ES" sz="2400" b="1" dirty="0">
                <a:solidFill>
                  <a:srgbClr val="FFFF00"/>
                </a:solidFill>
                <a:latin typeface="Times New Roman" pitchFamily="18" charset="0"/>
                <a:cs typeface="Times New Roman" pitchFamily="18" charset="0"/>
              </a:rPr>
              <a:t>, </a:t>
            </a:r>
            <a:r>
              <a:rPr lang="es-ES" sz="2400" b="1" dirty="0" err="1">
                <a:solidFill>
                  <a:srgbClr val="FFFF00"/>
                </a:solidFill>
                <a:latin typeface="Times New Roman" pitchFamily="18" charset="0"/>
                <a:cs typeface="Times New Roman" pitchFamily="18" charset="0"/>
              </a:rPr>
              <a:t>Hunt</a:t>
            </a:r>
            <a:r>
              <a:rPr lang="es-ES" sz="2400" b="1" dirty="0">
                <a:solidFill>
                  <a:srgbClr val="FFFF00"/>
                </a:solidFill>
                <a:latin typeface="Times New Roman" pitchFamily="18" charset="0"/>
                <a:cs typeface="Times New Roman" pitchFamily="18" charset="0"/>
              </a:rPr>
              <a:t> y Nurse (</a:t>
            </a:r>
            <a:r>
              <a:rPr lang="es-ES" sz="2400" b="1" dirty="0" smtClean="0">
                <a:solidFill>
                  <a:srgbClr val="FFFF00"/>
                </a:solidFill>
                <a:latin typeface="Times New Roman" pitchFamily="18" charset="0"/>
                <a:cs typeface="Times New Roman" pitchFamily="18" charset="0"/>
              </a:rPr>
              <a:t>2001)</a:t>
            </a:r>
          </a:p>
          <a:p>
            <a:pPr marL="720000" lvl="4" algn="l">
              <a:buFont typeface="Arial" pitchFamily="34" charset="0"/>
              <a:buChar char="•"/>
            </a:pPr>
            <a:r>
              <a:rPr lang="es-ES_tradnl" sz="2400" dirty="0" smtClean="0">
                <a:solidFill>
                  <a:schemeClr val="bg1"/>
                </a:solidFill>
              </a:rPr>
              <a:t>  </a:t>
            </a:r>
            <a:r>
              <a:rPr lang="es-ES_tradnl" sz="2400" b="1" dirty="0" smtClean="0">
                <a:solidFill>
                  <a:schemeClr val="bg1"/>
                </a:solidFill>
                <a:latin typeface="Times New Roman" pitchFamily="18" charset="0"/>
                <a:cs typeface="Times New Roman" pitchFamily="18" charset="0"/>
              </a:rPr>
              <a:t> Virus del papiloma humano (HPV) que causan el cáncer cervical (1983, 1984): </a:t>
            </a:r>
            <a:r>
              <a:rPr lang="es-ES_tradnl" sz="2400" b="1" dirty="0" err="1" smtClean="0">
                <a:solidFill>
                  <a:srgbClr val="FFFF00"/>
                </a:solidFill>
                <a:latin typeface="Times New Roman" pitchFamily="18" charset="0"/>
                <a:cs typeface="Times New Roman" pitchFamily="18" charset="0"/>
              </a:rPr>
              <a:t>zur</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Hausen</a:t>
            </a:r>
            <a:r>
              <a:rPr lang="es-ES_tradnl" sz="2400" b="1" dirty="0" smtClean="0">
                <a:solidFill>
                  <a:srgbClr val="FFFF00"/>
                </a:solidFill>
                <a:latin typeface="Times New Roman" pitchFamily="18" charset="0"/>
                <a:cs typeface="Times New Roman" pitchFamily="18" charset="0"/>
              </a:rPr>
              <a:t> (2008 )</a:t>
            </a:r>
            <a:endParaRPr lang="es-ES" sz="2400" b="1" dirty="0" smtClean="0">
              <a:solidFill>
                <a:srgbClr val="FFFF00"/>
              </a:solidFill>
              <a:latin typeface="Times New Roman" pitchFamily="18" charset="0"/>
              <a:cs typeface="Times New Roman" pitchFamily="18" charset="0"/>
            </a:endParaRPr>
          </a:p>
          <a:p>
            <a:pPr marL="720000" lvl="4" algn="l">
              <a:buFont typeface="Arial" pitchFamily="34" charset="0"/>
              <a:buChar char="•"/>
            </a:pPr>
            <a:r>
              <a:rPr lang="es-ES" sz="2400" b="1" dirty="0" smtClean="0">
                <a:solidFill>
                  <a:schemeClr val="bg1"/>
                </a:solidFill>
                <a:latin typeface="Times New Roman" pitchFamily="18" charset="0"/>
                <a:cs typeface="Times New Roman" pitchFamily="18" charset="0"/>
              </a:rPr>
              <a:t>   Papel </a:t>
            </a:r>
            <a:r>
              <a:rPr lang="es-ES" sz="2400" b="1" dirty="0">
                <a:solidFill>
                  <a:schemeClr val="bg1"/>
                </a:solidFill>
                <a:latin typeface="Times New Roman" pitchFamily="18" charset="0"/>
                <a:cs typeface="Times New Roman" pitchFamily="18" charset="0"/>
              </a:rPr>
              <a:t>de la </a:t>
            </a:r>
            <a:r>
              <a:rPr lang="es-ES" sz="2400" b="1" dirty="0" err="1">
                <a:solidFill>
                  <a:schemeClr val="bg1"/>
                </a:solidFill>
                <a:latin typeface="Times New Roman" pitchFamily="18" charset="0"/>
                <a:cs typeface="Times New Roman" pitchFamily="18" charset="0"/>
              </a:rPr>
              <a:t>telomerasa</a:t>
            </a:r>
            <a:r>
              <a:rPr lang="es-ES" sz="2400" b="1" dirty="0">
                <a:solidFill>
                  <a:schemeClr val="bg1"/>
                </a:solidFill>
                <a:latin typeface="Times New Roman" pitchFamily="18" charset="0"/>
                <a:cs typeface="Times New Roman" pitchFamily="18" charset="0"/>
              </a:rPr>
              <a:t> en el envejecimiento y el cáncer (1997): </a:t>
            </a:r>
            <a:r>
              <a:rPr lang="es-ES" sz="2400" b="1" dirty="0" err="1">
                <a:solidFill>
                  <a:srgbClr val="FFFF00"/>
                </a:solidFill>
                <a:latin typeface="Times New Roman" pitchFamily="18" charset="0"/>
                <a:cs typeface="Times New Roman" pitchFamily="18" charset="0"/>
              </a:rPr>
              <a:t>Greider</a:t>
            </a:r>
            <a:r>
              <a:rPr lang="es-ES" sz="2400" b="1" dirty="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2009)</a:t>
            </a:r>
          </a:p>
          <a:p>
            <a:pPr marL="720000" lvl="4" algn="l">
              <a:buFont typeface="Arial" pitchFamily="34" charset="0"/>
              <a:buChar char="•"/>
            </a:pPr>
            <a:r>
              <a:rPr lang="es-ES" sz="2400" b="1" dirty="0" smtClean="0">
                <a:solidFill>
                  <a:schemeClr val="bg1"/>
                </a:solidFill>
                <a:latin typeface="Times New Roman" pitchFamily="18" charset="0"/>
                <a:cs typeface="Times New Roman" pitchFamily="18" charset="0"/>
              </a:rPr>
              <a:t>   Inmunoterapia </a:t>
            </a:r>
            <a:r>
              <a:rPr lang="es-ES" sz="2400" b="1" dirty="0">
                <a:solidFill>
                  <a:schemeClr val="bg1"/>
                </a:solidFill>
                <a:latin typeface="Times New Roman" pitchFamily="18" charset="0"/>
                <a:cs typeface="Times New Roman" pitchFamily="18" charset="0"/>
              </a:rPr>
              <a:t>del cáncer por inhibición de la regulación inmune </a:t>
            </a:r>
            <a:r>
              <a:rPr lang="es-ES" sz="2400" b="1" dirty="0" smtClean="0">
                <a:solidFill>
                  <a:schemeClr val="bg1"/>
                </a:solidFill>
                <a:latin typeface="Times New Roman" pitchFamily="18" charset="0"/>
                <a:cs typeface="Times New Roman" pitchFamily="18" charset="0"/>
              </a:rPr>
              <a:t>negativa (1996,  2003 y 1992, 2000): </a:t>
            </a:r>
            <a:r>
              <a:rPr lang="es-ES" sz="2400" b="1" dirty="0" err="1" smtClean="0">
                <a:solidFill>
                  <a:srgbClr val="FFFF00"/>
                </a:solidFill>
                <a:latin typeface="Times New Roman" pitchFamily="18" charset="0"/>
                <a:cs typeface="Times New Roman" pitchFamily="18" charset="0"/>
              </a:rPr>
              <a:t>Allison</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Honjo</a:t>
            </a:r>
            <a:r>
              <a:rPr lang="es-ES" sz="2400" b="1" dirty="0" smtClean="0">
                <a:solidFill>
                  <a:srgbClr val="FFFF00"/>
                </a:solidFill>
                <a:latin typeface="Times New Roman" pitchFamily="18" charset="0"/>
                <a:cs typeface="Times New Roman" pitchFamily="18" charset="0"/>
              </a:rPr>
              <a:t> (2018)</a:t>
            </a:r>
            <a:r>
              <a:rPr lang="es-ES" sz="2400" b="1" dirty="0" smtClean="0">
                <a:solidFill>
                  <a:schemeClr val="bg1"/>
                </a:solidFill>
                <a:latin typeface="Times New Roman" pitchFamily="18" charset="0"/>
                <a:cs typeface="Times New Roman" pitchFamily="18" charset="0"/>
              </a:rPr>
              <a:t> </a:t>
            </a:r>
            <a:endParaRPr lang="es-ES" sz="2400" b="1" dirty="0">
              <a:solidFill>
                <a:schemeClr val="bg1"/>
              </a:solidFill>
              <a:latin typeface="Times New Roman" pitchFamily="18" charset="0"/>
              <a:cs typeface="Times New Roman" pitchFamily="18" charset="0"/>
            </a:endParaRPr>
          </a:p>
          <a:p>
            <a:pPr lvl="2"/>
            <a:endParaRPr lang="es-ES" sz="2400" b="1" dirty="0">
              <a:solidFill>
                <a:schemeClr val="bg1"/>
              </a:solidFill>
              <a:latin typeface="Times New Roman" pitchFamily="18" charset="0"/>
              <a:cs typeface="Times New Roman" pitchFamily="18" charset="0"/>
            </a:endParaRPr>
          </a:p>
          <a:p>
            <a:pPr lvl="2" algn="l"/>
            <a:endParaRPr lang="es-ES" sz="26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792087"/>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GENÉTICA Y CÁNCER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980728"/>
            <a:ext cx="8712968" cy="5688632"/>
          </a:xfrm>
          <a:solidFill>
            <a:srgbClr val="002060"/>
          </a:solidFill>
        </p:spPr>
        <p:txBody>
          <a:bodyPr>
            <a:normAutofit/>
          </a:bodyPr>
          <a:lstStyle/>
          <a:p>
            <a:pPr lvl="4" algn="l"/>
            <a:r>
              <a:rPr lang="es-ES" sz="2400" b="1" dirty="0" smtClean="0">
                <a:solidFill>
                  <a:srgbClr val="FFFF00"/>
                </a:solidFill>
                <a:latin typeface="Times New Roman" pitchFamily="18" charset="0"/>
                <a:cs typeface="Times New Roman" pitchFamily="18" charset="0"/>
              </a:rPr>
              <a:t>          GENÉTICA Y CÁNCER</a:t>
            </a:r>
          </a:p>
          <a:p>
            <a:pPr marL="720000" lvl="4" algn="l"/>
            <a:endParaRPr lang="es-ES" sz="2400" b="1" dirty="0" smtClean="0">
              <a:solidFill>
                <a:schemeClr val="bg1"/>
              </a:solidFill>
              <a:latin typeface="Times New Roman" pitchFamily="18" charset="0"/>
              <a:cs typeface="Times New Roman" pitchFamily="18" charset="0"/>
            </a:endParaRPr>
          </a:p>
          <a:p>
            <a:pPr marL="720000" lvl="4" algn="l"/>
            <a:r>
              <a:rPr lang="es-ES" sz="2400" b="1" dirty="0" smtClean="0">
                <a:solidFill>
                  <a:srgbClr val="FFFF00"/>
                </a:solidFill>
                <a:latin typeface="Times New Roman" pitchFamily="18" charset="0"/>
                <a:cs typeface="Times New Roman" pitchFamily="18" charset="0"/>
              </a:rPr>
              <a:t>J. </a:t>
            </a:r>
            <a:r>
              <a:rPr lang="es-ES" sz="2400" b="1" dirty="0" err="1" smtClean="0">
                <a:solidFill>
                  <a:srgbClr val="FFFF00"/>
                </a:solidFill>
                <a:latin typeface="Times New Roman" pitchFamily="18" charset="0"/>
                <a:cs typeface="Times New Roman" pitchFamily="18" charset="0"/>
              </a:rPr>
              <a:t>MichaelICHAEL</a:t>
            </a:r>
            <a:r>
              <a:rPr lang="es-ES" sz="2400" b="1" dirty="0" smtClean="0">
                <a:solidFill>
                  <a:srgbClr val="FFFF00"/>
                </a:solidFill>
                <a:latin typeface="Times New Roman" pitchFamily="18" charset="0"/>
                <a:cs typeface="Times New Roman" pitchFamily="18" charset="0"/>
              </a:rPr>
              <a:t> BISHOP y HAROLD E. VARMUS</a:t>
            </a:r>
            <a:r>
              <a:rPr lang="es-ES" sz="2400" b="1" dirty="0" smtClean="0">
                <a:solidFill>
                  <a:schemeClr val="bg1"/>
                </a:solidFill>
                <a:latin typeface="Times New Roman" pitchFamily="18" charset="0"/>
                <a:cs typeface="Times New Roman" pitchFamily="18" charset="0"/>
              </a:rPr>
              <a:t> recibieron el Premio Nobel en Fisiología o Medicina 1989 “por sus descubrimientos sobre el origen celular de los oncogenes retrovirales”</a:t>
            </a:r>
          </a:p>
          <a:p>
            <a:pPr marL="720000" lvl="4" algn="l"/>
            <a:endParaRPr lang="es-ES" sz="2400" b="1" dirty="0" smtClean="0">
              <a:solidFill>
                <a:schemeClr val="bg1"/>
              </a:solidFill>
              <a:latin typeface="Times New Roman" pitchFamily="18" charset="0"/>
              <a:cs typeface="Times New Roman" pitchFamily="18" charset="0"/>
            </a:endParaRPr>
          </a:p>
          <a:p>
            <a:pPr marL="720000" lvl="4" algn="l"/>
            <a:endParaRPr lang="es-ES" sz="2400" b="1" dirty="0" smtClean="0">
              <a:solidFill>
                <a:schemeClr val="bg1"/>
              </a:solidFill>
              <a:latin typeface="Times New Roman" pitchFamily="18" charset="0"/>
              <a:cs typeface="Times New Roman" pitchFamily="18" charset="0"/>
            </a:endParaRPr>
          </a:p>
          <a:p>
            <a:pPr marL="720000" lvl="4" algn="l"/>
            <a:r>
              <a:rPr lang="es-ES" sz="2400" b="1" dirty="0" smtClean="0">
                <a:solidFill>
                  <a:schemeClr val="bg1"/>
                </a:solidFill>
                <a:latin typeface="Times New Roman" pitchFamily="18" charset="0"/>
                <a:cs typeface="Times New Roman" pitchFamily="18" charset="0"/>
              </a:rPr>
              <a:t>Origen </a:t>
            </a:r>
            <a:r>
              <a:rPr lang="es-ES" sz="2400" b="1" dirty="0">
                <a:solidFill>
                  <a:schemeClr val="bg1"/>
                </a:solidFill>
                <a:latin typeface="Times New Roman" pitchFamily="18" charset="0"/>
                <a:cs typeface="Times New Roman" pitchFamily="18" charset="0"/>
              </a:rPr>
              <a:t>celular de los oncogenes retrovirales (1976): </a:t>
            </a:r>
            <a:r>
              <a:rPr lang="es-ES" sz="2400" b="1" dirty="0" err="1">
                <a:solidFill>
                  <a:srgbClr val="FFFF00"/>
                </a:solidFill>
                <a:latin typeface="Times New Roman" pitchFamily="18" charset="0"/>
                <a:cs typeface="Times New Roman" pitchFamily="18" charset="0"/>
              </a:rPr>
              <a:t>Bishop</a:t>
            </a:r>
            <a:r>
              <a:rPr lang="es-ES" sz="2400" b="1" dirty="0">
                <a:solidFill>
                  <a:srgbClr val="FFFF00"/>
                </a:solidFill>
                <a:latin typeface="Times New Roman" pitchFamily="18" charset="0"/>
                <a:cs typeface="Times New Roman" pitchFamily="18" charset="0"/>
              </a:rPr>
              <a:t> y </a:t>
            </a:r>
            <a:r>
              <a:rPr lang="es-ES" sz="2400" b="1" dirty="0" err="1">
                <a:solidFill>
                  <a:srgbClr val="FFFF00"/>
                </a:solidFill>
                <a:latin typeface="Times New Roman" pitchFamily="18" charset="0"/>
                <a:cs typeface="Times New Roman" pitchFamily="18" charset="0"/>
              </a:rPr>
              <a:t>Varmus</a:t>
            </a:r>
            <a:r>
              <a:rPr lang="es-ES" sz="2400" b="1" dirty="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1989)</a:t>
            </a:r>
          </a:p>
          <a:p>
            <a:pPr marL="720000" lvl="4" algn="l">
              <a:buFont typeface="Arial" pitchFamily="34" charset="0"/>
              <a:buChar char="•"/>
            </a:pPr>
            <a:endParaRPr lang="es-ES" sz="2400" b="1" dirty="0">
              <a:solidFill>
                <a:schemeClr val="bg1"/>
              </a:solidFill>
              <a:latin typeface="Times New Roman" pitchFamily="18" charset="0"/>
              <a:cs typeface="Times New Roman" pitchFamily="18" charset="0"/>
            </a:endParaRPr>
          </a:p>
          <a:p>
            <a:pPr lvl="2"/>
            <a:endParaRPr lang="es-ES" sz="2400" b="1" dirty="0">
              <a:solidFill>
                <a:schemeClr val="bg1"/>
              </a:solidFill>
              <a:latin typeface="Times New Roman" pitchFamily="18" charset="0"/>
              <a:cs typeface="Times New Roman" pitchFamily="18" charset="0"/>
            </a:endParaRPr>
          </a:p>
          <a:p>
            <a:pPr lvl="2" algn="l"/>
            <a:endParaRPr lang="es-ES" sz="26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1008111"/>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ÁREAS DE INVESTIGACIÓN Y PREMIOS NOBEL: GENÉTICA Y CÁNCER  (ONCOGENES)</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J. Michael </a:t>
            </a:r>
            <a:r>
              <a:rPr lang="es-ES" sz="2400" b="1" dirty="0" err="1" smtClean="0">
                <a:solidFill>
                  <a:srgbClr val="FFFF00"/>
                </a:solidFill>
                <a:latin typeface="Times New Roman" pitchFamily="18" charset="0"/>
                <a:cs typeface="Times New Roman" pitchFamily="18" charset="0"/>
              </a:rPr>
              <a:t>Bishop</a:t>
            </a:r>
            <a:r>
              <a:rPr lang="es-ES" sz="2400" b="1" dirty="0" smtClean="0">
                <a:solidFill>
                  <a:srgbClr val="FFFF00"/>
                </a:solidFill>
                <a:latin typeface="Times New Roman" pitchFamily="18" charset="0"/>
                <a:cs typeface="Times New Roman" pitchFamily="18" charset="0"/>
              </a:rPr>
              <a:t>       Harold E. </a:t>
            </a:r>
            <a:r>
              <a:rPr lang="es-ES" sz="2400" b="1" dirty="0" err="1" smtClean="0">
                <a:solidFill>
                  <a:srgbClr val="FFFF00"/>
                </a:solidFill>
                <a:latin typeface="Times New Roman" pitchFamily="18" charset="0"/>
                <a:cs typeface="Times New Roman" pitchFamily="18" charset="0"/>
              </a:rPr>
              <a:t>Varmus</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4" name="Picture 2"/>
          <p:cNvPicPr>
            <a:picLocks noChangeAspect="1" noChangeArrowheads="1"/>
          </p:cNvPicPr>
          <p:nvPr/>
        </p:nvPicPr>
        <p:blipFill>
          <a:blip r:embed="rId2" cstate="print"/>
          <a:srcRect l="31261" t="42473" r="31559" b="8382"/>
          <a:stretch>
            <a:fillRect/>
          </a:stretch>
        </p:blipFill>
        <p:spPr bwMode="auto">
          <a:xfrm>
            <a:off x="2699792" y="1340768"/>
            <a:ext cx="3960441" cy="2820314"/>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l="33514" t="46656" r="37193" b="31386"/>
          <a:stretch>
            <a:fillRect/>
          </a:stretch>
        </p:blipFill>
        <p:spPr bwMode="auto">
          <a:xfrm>
            <a:off x="1338501" y="3861048"/>
            <a:ext cx="7173368" cy="2896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792087"/>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GENÉTICA Y CÁNCER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980728"/>
            <a:ext cx="8712968" cy="5688632"/>
          </a:xfrm>
          <a:solidFill>
            <a:srgbClr val="002060"/>
          </a:solidFill>
        </p:spPr>
        <p:txBody>
          <a:bodyPr>
            <a:normAutofit/>
          </a:bodyPr>
          <a:lstStyle/>
          <a:p>
            <a:pPr lvl="4" algn="l"/>
            <a:r>
              <a:rPr lang="es-ES" sz="2400" b="1" dirty="0" smtClean="0">
                <a:solidFill>
                  <a:srgbClr val="FFFF00"/>
                </a:solidFill>
                <a:latin typeface="Times New Roman" pitchFamily="18" charset="0"/>
                <a:cs typeface="Times New Roman" pitchFamily="18" charset="0"/>
              </a:rPr>
              <a:t>          GENÉTICA Y CÁNCER</a:t>
            </a:r>
          </a:p>
          <a:p>
            <a:pPr lvl="4" algn="l"/>
            <a:endParaRPr lang="es-ES" sz="2400" b="1" dirty="0" smtClean="0">
              <a:solidFill>
                <a:srgbClr val="FFFF00"/>
              </a:solidFill>
              <a:latin typeface="Times New Roman" pitchFamily="18" charset="0"/>
              <a:cs typeface="Times New Roman" pitchFamily="18" charset="0"/>
            </a:endParaRPr>
          </a:p>
          <a:p>
            <a:pPr marL="720000" lvl="4" algn="l"/>
            <a:r>
              <a:rPr lang="es-ES" sz="2400" b="1" dirty="0" err="1" smtClean="0">
                <a:solidFill>
                  <a:srgbClr val="FFFF00"/>
                </a:solidFill>
                <a:latin typeface="Times New Roman" pitchFamily="18" charset="0"/>
                <a:cs typeface="Times New Roman" pitchFamily="18" charset="0"/>
              </a:rPr>
              <a:t>Harald</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zur</a:t>
            </a:r>
            <a:r>
              <a:rPr lang="es-ES" sz="2400" b="1" dirty="0" smtClean="0">
                <a:solidFill>
                  <a:srgbClr val="FFFF00"/>
                </a:solidFill>
                <a:latin typeface="Times New Roman" pitchFamily="18" charset="0"/>
                <a:cs typeface="Times New Roman" pitchFamily="18" charset="0"/>
              </a:rPr>
              <a:t> HAUSEN </a:t>
            </a:r>
            <a:r>
              <a:rPr lang="es-ES" sz="2400" b="1" dirty="0" smtClean="0">
                <a:solidFill>
                  <a:schemeClr val="bg1"/>
                </a:solidFill>
                <a:latin typeface="Times New Roman" pitchFamily="18" charset="0"/>
                <a:cs typeface="Times New Roman" pitchFamily="18" charset="0"/>
              </a:rPr>
              <a:t>recibió el Premio Nobel en Fisiología y Medicina 2008 “por su descubrimiento de los virus del papiloma humano que causan el cáncer cervical”</a:t>
            </a:r>
            <a:endParaRPr lang="es-ES" sz="2400" b="1" dirty="0" smtClean="0">
              <a:solidFill>
                <a:srgbClr val="FFFF00"/>
              </a:solidFill>
              <a:latin typeface="Times New Roman" pitchFamily="18" charset="0"/>
              <a:cs typeface="Times New Roman" pitchFamily="18" charset="0"/>
            </a:endParaRPr>
          </a:p>
          <a:p>
            <a:pPr marL="720000" lvl="4" algn="l"/>
            <a:endParaRPr lang="es-ES_tradnl" sz="2400" b="1" dirty="0" smtClean="0">
              <a:solidFill>
                <a:schemeClr val="bg1"/>
              </a:solidFill>
              <a:latin typeface="Times New Roman" pitchFamily="18" charset="0"/>
              <a:cs typeface="Times New Roman" pitchFamily="18" charset="0"/>
            </a:endParaRPr>
          </a:p>
          <a:p>
            <a:pPr marL="720000" lvl="4" algn="l"/>
            <a:r>
              <a:rPr lang="es-ES_tradnl" sz="2400" b="1" dirty="0" smtClean="0">
                <a:solidFill>
                  <a:schemeClr val="bg1"/>
                </a:solidFill>
                <a:latin typeface="Times New Roman" pitchFamily="18" charset="0"/>
                <a:cs typeface="Times New Roman" pitchFamily="18" charset="0"/>
              </a:rPr>
              <a:t>Virus del papiloma humano (HPV) que causan el cáncer cervical (1983, 1984): </a:t>
            </a:r>
            <a:r>
              <a:rPr lang="es-ES_tradnl" sz="2400" b="1" dirty="0" err="1" smtClean="0">
                <a:solidFill>
                  <a:srgbClr val="FFFF00"/>
                </a:solidFill>
                <a:latin typeface="Times New Roman" pitchFamily="18" charset="0"/>
                <a:cs typeface="Times New Roman" pitchFamily="18" charset="0"/>
              </a:rPr>
              <a:t>zur</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Hausen</a:t>
            </a:r>
            <a:r>
              <a:rPr lang="es-ES_tradnl" sz="2400" b="1" dirty="0" smtClean="0">
                <a:solidFill>
                  <a:srgbClr val="FFFF00"/>
                </a:solidFill>
                <a:latin typeface="Times New Roman" pitchFamily="18" charset="0"/>
                <a:cs typeface="Times New Roman" pitchFamily="18" charset="0"/>
              </a:rPr>
              <a:t> (2008 )</a:t>
            </a:r>
          </a:p>
          <a:p>
            <a:pPr marL="720000" lvl="4" algn="l"/>
            <a:r>
              <a:rPr lang="es-ES_tradnl" sz="2400" b="1" dirty="0" smtClean="0">
                <a:solidFill>
                  <a:schemeClr val="bg1"/>
                </a:solidFill>
                <a:latin typeface="Times New Roman" pitchFamily="18" charset="0"/>
                <a:cs typeface="Times New Roman" pitchFamily="18" charset="0"/>
              </a:rPr>
              <a:t>500.000 mujeres al año padecen el cáncer cervical. En el 99,7% de los casos se encuentran virus del papiloma (HPV)</a:t>
            </a:r>
            <a:endParaRPr lang="es-ES" sz="2400" b="1" dirty="0" smtClean="0">
              <a:solidFill>
                <a:schemeClr val="bg1"/>
              </a:solidFill>
              <a:latin typeface="Times New Roman" pitchFamily="18" charset="0"/>
              <a:cs typeface="Times New Roman" pitchFamily="18" charset="0"/>
            </a:endParaRPr>
          </a:p>
          <a:p>
            <a:pPr marL="720000" lvl="4" algn="l"/>
            <a:endParaRPr lang="es-ES" sz="2400" b="1" dirty="0">
              <a:solidFill>
                <a:schemeClr val="bg1"/>
              </a:solidFill>
              <a:latin typeface="Times New Roman" pitchFamily="18" charset="0"/>
              <a:cs typeface="Times New Roman" pitchFamily="18" charset="0"/>
            </a:endParaRPr>
          </a:p>
          <a:p>
            <a:pPr lvl="2"/>
            <a:endParaRPr lang="es-ES" sz="2400" b="1" dirty="0">
              <a:solidFill>
                <a:schemeClr val="bg1"/>
              </a:solidFill>
              <a:latin typeface="Times New Roman" pitchFamily="18" charset="0"/>
              <a:cs typeface="Times New Roman" pitchFamily="18" charset="0"/>
            </a:endParaRPr>
          </a:p>
          <a:p>
            <a:pPr lvl="2" algn="l"/>
            <a:endParaRPr lang="es-ES" sz="26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12968" cy="1440159"/>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CÁNCER:                                                      Virus del papiloma y cáncer cervical                           (Harold </a:t>
            </a:r>
            <a:r>
              <a:rPr lang="es-ES" sz="3200" b="1" dirty="0" err="1" smtClean="0">
                <a:solidFill>
                  <a:srgbClr val="FFFF00"/>
                </a:solidFill>
                <a:latin typeface="Times New Roman" pitchFamily="18" charset="0"/>
                <a:cs typeface="Times New Roman" pitchFamily="18" charset="0"/>
              </a:rPr>
              <a:t>zur</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Hausen</a:t>
            </a:r>
            <a:r>
              <a:rPr lang="es-ES" sz="3200" b="1" dirty="0" smtClean="0">
                <a:solidFill>
                  <a:srgbClr val="FFFF00"/>
                </a:solidFill>
                <a:latin typeface="Times New Roman" pitchFamily="18" charset="0"/>
                <a:cs typeface="Times New Roman" pitchFamily="18" charset="0"/>
              </a:rPr>
              <a: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72816"/>
            <a:ext cx="7848872"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30698" t="44564" r="30432" b="9428"/>
          <a:stretch>
            <a:fillRect/>
          </a:stretch>
        </p:blipFill>
        <p:spPr bwMode="auto">
          <a:xfrm>
            <a:off x="2195736" y="2214580"/>
            <a:ext cx="6948264" cy="4430777"/>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l="30847" t="40797" r="52253" b="12150"/>
          <a:stretch>
            <a:fillRect/>
          </a:stretch>
        </p:blipFill>
        <p:spPr bwMode="auto">
          <a:xfrm>
            <a:off x="0" y="3356992"/>
            <a:ext cx="2160240"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GENÉTICA Y CÁNCER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28225" t="35307" r="27500" b="17963"/>
          <a:stretch>
            <a:fillRect/>
          </a:stretch>
        </p:blipFill>
        <p:spPr bwMode="auto">
          <a:xfrm>
            <a:off x="683568" y="1844824"/>
            <a:ext cx="7808868"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846640" cy="936104"/>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GENÉTICA Y CANCER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lvl="4" algn="l"/>
            <a:endParaRPr lang="es-ES" sz="2400" b="1" dirty="0" smtClean="0">
              <a:solidFill>
                <a:srgbClr val="FFFF00"/>
              </a:solidFill>
              <a:latin typeface="Times New Roman" pitchFamily="18" charset="0"/>
              <a:cs typeface="Times New Roman" pitchFamily="18" charset="0"/>
            </a:endParaRPr>
          </a:p>
          <a:p>
            <a:pPr lvl="4" algn="l"/>
            <a:endParaRPr lang="es-ES" sz="2400" b="1" dirty="0" smtClean="0">
              <a:solidFill>
                <a:srgbClr val="FFFF00"/>
              </a:solidFill>
              <a:latin typeface="Times New Roman" pitchFamily="18" charset="0"/>
              <a:cs typeface="Times New Roman" pitchFamily="18" charset="0"/>
            </a:endParaRPr>
          </a:p>
          <a:p>
            <a:pPr lvl="4" algn="l"/>
            <a:r>
              <a:rPr lang="es-ES" sz="2400" b="1" dirty="0" smtClean="0">
                <a:solidFill>
                  <a:srgbClr val="FFFF00"/>
                </a:solidFill>
                <a:latin typeface="Times New Roman" pitchFamily="18" charset="0"/>
                <a:cs typeface="Times New Roman" pitchFamily="18" charset="0"/>
              </a:rPr>
              <a:t>INMUNOTERAPIA DEL CÁNCER</a:t>
            </a:r>
          </a:p>
          <a:p>
            <a:pPr lvl="4" algn="l"/>
            <a:r>
              <a:rPr lang="es-ES" sz="2400" b="1" dirty="0" smtClean="0">
                <a:solidFill>
                  <a:srgbClr val="FFFF00"/>
                </a:solidFill>
                <a:latin typeface="Times New Roman" pitchFamily="18" charset="0"/>
                <a:cs typeface="Times New Roman" pitchFamily="18" charset="0"/>
              </a:rPr>
              <a:t>         </a:t>
            </a:r>
          </a:p>
          <a:p>
            <a:pPr marL="720000" lvl="4" algn="l"/>
            <a:r>
              <a:rPr lang="es-ES" sz="2400" b="1" dirty="0" smtClean="0">
                <a:solidFill>
                  <a:srgbClr val="FFFF00"/>
                </a:solidFill>
                <a:latin typeface="Times New Roman" pitchFamily="18" charset="0"/>
                <a:cs typeface="Times New Roman" pitchFamily="18" charset="0"/>
              </a:rPr>
              <a:t>James P. ALLISON y </a:t>
            </a:r>
            <a:r>
              <a:rPr lang="es-ES" sz="2400" b="1" dirty="0" err="1" smtClean="0">
                <a:solidFill>
                  <a:srgbClr val="FFFF00"/>
                </a:solidFill>
                <a:latin typeface="Times New Roman" pitchFamily="18" charset="0"/>
                <a:cs typeface="Times New Roman" pitchFamily="18" charset="0"/>
              </a:rPr>
              <a:t>Tasuku</a:t>
            </a:r>
            <a:r>
              <a:rPr lang="es-ES" sz="2400" b="1" dirty="0" smtClean="0">
                <a:solidFill>
                  <a:srgbClr val="FFFF00"/>
                </a:solidFill>
                <a:latin typeface="Times New Roman" pitchFamily="18" charset="0"/>
                <a:cs typeface="Times New Roman" pitchFamily="18" charset="0"/>
              </a:rPr>
              <a:t> HONJO</a:t>
            </a:r>
            <a:r>
              <a:rPr lang="es-ES" sz="2400" b="1" dirty="0" smtClean="0">
                <a:solidFill>
                  <a:schemeClr val="bg1"/>
                </a:solidFill>
                <a:latin typeface="Times New Roman" pitchFamily="18" charset="0"/>
                <a:cs typeface="Times New Roman" pitchFamily="18" charset="0"/>
              </a:rPr>
              <a:t> recibieron el Premio Nobel en Fisiología o Medicina 2018 “por su descubrimiento de la terapia del cáncer por la inhibición de la regulación inmune negativa”     (1996,  2003 y 1992, 2000) </a:t>
            </a:r>
          </a:p>
          <a:p>
            <a:pPr lvl="2"/>
            <a:endParaRPr lang="es-ES" sz="2400" b="1" dirty="0">
              <a:solidFill>
                <a:schemeClr val="bg1"/>
              </a:solidFill>
              <a:latin typeface="Times New Roman" pitchFamily="18" charset="0"/>
              <a:cs typeface="Times New Roman" pitchFamily="18" charset="0"/>
            </a:endParaRPr>
          </a:p>
          <a:p>
            <a:pPr lvl="2" algn="l"/>
            <a:endParaRPr lang="es-ES" sz="26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224135"/>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GENÉTICA Y CÁNCER                            </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James P. </a:t>
            </a:r>
            <a:r>
              <a:rPr lang="es-ES" sz="3200" b="1" dirty="0" err="1" smtClean="0">
                <a:solidFill>
                  <a:srgbClr val="FFFF00"/>
                </a:solidFill>
                <a:latin typeface="Times New Roman" pitchFamily="18" charset="0"/>
                <a:cs typeface="Times New Roman" pitchFamily="18" charset="0"/>
              </a:rPr>
              <a:t>Allison</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Tasuku</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Honyo</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12776"/>
            <a:ext cx="7848872" cy="504056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8728" t="38291" r="45079" b="13610"/>
          <a:stretch>
            <a:fillRect/>
          </a:stretch>
        </p:blipFill>
        <p:spPr bwMode="auto">
          <a:xfrm>
            <a:off x="699222" y="1484784"/>
            <a:ext cx="7830088"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GENÉTICA Y CÁNCER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122" name="Picture 2"/>
          <p:cNvPicPr>
            <a:picLocks noChangeAspect="1" noChangeArrowheads="1"/>
          </p:cNvPicPr>
          <p:nvPr/>
        </p:nvPicPr>
        <p:blipFill>
          <a:blip r:embed="rId2" cstate="print"/>
          <a:srcRect l="49256" t="25961" r="29160" b="26270"/>
          <a:stretch>
            <a:fillRect/>
          </a:stretch>
        </p:blipFill>
        <p:spPr bwMode="auto">
          <a:xfrm>
            <a:off x="2123728" y="1167522"/>
            <a:ext cx="4752528" cy="56055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1"/>
            <a:ext cx="8496944"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GENÉTICA Y CÁNCER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098" name="Picture 2"/>
          <p:cNvPicPr>
            <a:picLocks noChangeAspect="1" noChangeArrowheads="1"/>
          </p:cNvPicPr>
          <p:nvPr/>
        </p:nvPicPr>
        <p:blipFill>
          <a:blip r:embed="rId2" cstate="print"/>
          <a:srcRect l="29970" t="28682" r="28021" b="26005"/>
          <a:stretch>
            <a:fillRect/>
          </a:stretch>
        </p:blipFill>
        <p:spPr bwMode="auto">
          <a:xfrm>
            <a:off x="0" y="1268760"/>
            <a:ext cx="9144000"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8424936" cy="1368152"/>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GENÉTICA Y CÁNCER                                 Ensayos Clínicos Inmunoterapia 2018</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556792"/>
            <a:ext cx="7848872" cy="4896544"/>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4" name="Picture 2"/>
          <p:cNvPicPr>
            <a:picLocks noChangeAspect="1" noChangeArrowheads="1"/>
          </p:cNvPicPr>
          <p:nvPr/>
        </p:nvPicPr>
        <p:blipFill>
          <a:blip r:embed="rId2" cstate="print"/>
          <a:srcRect l="27118" t="27643" r="29161" b="22511"/>
          <a:stretch>
            <a:fillRect/>
          </a:stretch>
        </p:blipFill>
        <p:spPr bwMode="auto">
          <a:xfrm>
            <a:off x="0" y="1717320"/>
            <a:ext cx="9144001" cy="5140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936104"/>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ÁREAS DE INVESTIGACIÓN Y PREMIOS NOBEL: GENÉTICA DEL DESARROLLO (I)</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712968" cy="5616624"/>
          </a:xfrm>
          <a:solidFill>
            <a:srgbClr val="002060"/>
          </a:solidFill>
        </p:spPr>
        <p:txBody>
          <a:bodyPr>
            <a:normAutofit/>
          </a:bodyPr>
          <a:lstStyle/>
          <a:p>
            <a:pPr algn="l"/>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Regulación de la expresión génica. Modelo del </a:t>
            </a:r>
            <a:r>
              <a:rPr lang="es-ES" sz="2400" b="1" dirty="0" err="1" smtClean="0">
                <a:solidFill>
                  <a:schemeClr val="bg1"/>
                </a:solidFill>
                <a:latin typeface="Times New Roman" pitchFamily="18" charset="0"/>
                <a:cs typeface="Times New Roman" pitchFamily="18" charset="0"/>
              </a:rPr>
              <a:t>operón</a:t>
            </a:r>
            <a:r>
              <a:rPr lang="es-ES" sz="2400" b="1" dirty="0" smtClean="0">
                <a:solidFill>
                  <a:schemeClr val="bg1"/>
                </a:solidFill>
                <a:latin typeface="Times New Roman" pitchFamily="18" charset="0"/>
                <a:cs typeface="Times New Roman" pitchFamily="18" charset="0"/>
              </a:rPr>
              <a:t> (1961): </a:t>
            </a:r>
            <a:r>
              <a:rPr lang="es-ES" sz="2400" b="1" dirty="0" smtClean="0">
                <a:solidFill>
                  <a:srgbClr val="FFFF00"/>
                </a:solidFill>
                <a:latin typeface="Times New Roman" pitchFamily="18" charset="0"/>
                <a:cs typeface="Times New Roman" pitchFamily="18" charset="0"/>
              </a:rPr>
              <a:t>Jacob y </a:t>
            </a:r>
            <a:r>
              <a:rPr lang="es-ES" sz="2400" b="1" dirty="0" err="1" smtClean="0">
                <a:solidFill>
                  <a:srgbClr val="FFFF00"/>
                </a:solidFill>
                <a:latin typeface="Times New Roman" pitchFamily="18" charset="0"/>
                <a:cs typeface="Times New Roman" pitchFamily="18" charset="0"/>
              </a:rPr>
              <a:t>Monod</a:t>
            </a:r>
            <a:r>
              <a:rPr lang="es-ES" sz="2400" b="1" dirty="0" smtClean="0">
                <a:solidFill>
                  <a:srgbClr val="FFFF00"/>
                </a:solidFill>
                <a:latin typeface="Times New Roman" pitchFamily="18" charset="0"/>
                <a:cs typeface="Times New Roman" pitchFamily="18" charset="0"/>
              </a:rPr>
              <a:t> (1965)</a:t>
            </a: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Regulación de la expresión génica por ARN de interferencia (1998): </a:t>
            </a:r>
            <a:r>
              <a:rPr lang="es-ES" sz="2400" b="1" dirty="0" err="1" smtClean="0">
                <a:solidFill>
                  <a:srgbClr val="FFFF00"/>
                </a:solidFill>
                <a:latin typeface="Times New Roman" pitchFamily="18" charset="0"/>
                <a:cs typeface="Times New Roman" pitchFamily="18" charset="0"/>
              </a:rPr>
              <a:t>Fire</a:t>
            </a:r>
            <a:r>
              <a:rPr lang="es-ES" sz="2400" b="1" dirty="0" smtClean="0">
                <a:solidFill>
                  <a:srgbClr val="FFFF00"/>
                </a:solidFill>
                <a:latin typeface="Times New Roman" pitchFamily="18" charset="0"/>
                <a:cs typeface="Times New Roman" pitchFamily="18" charset="0"/>
              </a:rPr>
              <a:t> y Mello (2006)  </a:t>
            </a: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Control genético del desarrollo embrionario temprano en </a:t>
            </a:r>
            <a:r>
              <a:rPr lang="es-ES" sz="2400" b="1" i="1" dirty="0" err="1" smtClean="0">
                <a:solidFill>
                  <a:schemeClr val="bg1"/>
                </a:solidFill>
                <a:latin typeface="Times New Roman" pitchFamily="18" charset="0"/>
                <a:cs typeface="Times New Roman" pitchFamily="18" charset="0"/>
              </a:rPr>
              <a:t>Drosophila</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(1978, 1980): </a:t>
            </a:r>
            <a:r>
              <a:rPr lang="es-ES" sz="2400" b="1" dirty="0" smtClean="0">
                <a:solidFill>
                  <a:srgbClr val="FFFF00"/>
                </a:solidFill>
                <a:latin typeface="Times New Roman" pitchFamily="18" charset="0"/>
                <a:cs typeface="Times New Roman" pitchFamily="18" charset="0"/>
              </a:rPr>
              <a:t>Lewis, </a:t>
            </a:r>
            <a:r>
              <a:rPr lang="es-ES" sz="2400" b="1" dirty="0" err="1" smtClean="0">
                <a:solidFill>
                  <a:srgbClr val="FFFF00"/>
                </a:solidFill>
                <a:latin typeface="Times New Roman" pitchFamily="18" charset="0"/>
                <a:cs typeface="Times New Roman" pitchFamily="18" charset="0"/>
              </a:rPr>
              <a:t>Nüsslein-Volhard</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Wieschaus</a:t>
            </a:r>
            <a:r>
              <a:rPr lang="es-ES" sz="2400" b="1" dirty="0" smtClean="0">
                <a:solidFill>
                  <a:srgbClr val="FFFF00"/>
                </a:solidFill>
                <a:latin typeface="Times New Roman" pitchFamily="18" charset="0"/>
                <a:cs typeface="Times New Roman" pitchFamily="18" charset="0"/>
              </a:rPr>
              <a:t> (1995)  </a:t>
            </a: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Control genético de la organogénesis y de la muerte celular programada en </a:t>
            </a:r>
            <a:r>
              <a:rPr lang="es-ES" sz="2400" b="1" i="1" dirty="0" err="1" smtClean="0">
                <a:solidFill>
                  <a:schemeClr val="bg1"/>
                </a:solidFill>
                <a:latin typeface="Times New Roman" pitchFamily="18" charset="0"/>
                <a:cs typeface="Times New Roman" pitchFamily="18" charset="0"/>
              </a:rPr>
              <a:t>Caernohabditis</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elegans</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(1974, 1977, 1986): </a:t>
            </a:r>
            <a:r>
              <a:rPr lang="es-ES" sz="2400" b="1" dirty="0" err="1" smtClean="0">
                <a:solidFill>
                  <a:srgbClr val="FFFF00"/>
                </a:solidFill>
                <a:latin typeface="Times New Roman" pitchFamily="18" charset="0"/>
                <a:cs typeface="Times New Roman" pitchFamily="18" charset="0"/>
              </a:rPr>
              <a:t>Brenner</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Horvitz</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Sulston</a:t>
            </a:r>
            <a:r>
              <a:rPr lang="es-ES" sz="2400" b="1" dirty="0" smtClean="0">
                <a:solidFill>
                  <a:srgbClr val="FFFF00"/>
                </a:solidFill>
                <a:latin typeface="Times New Roman" pitchFamily="18" charset="0"/>
                <a:cs typeface="Times New Roman" pitchFamily="18" charset="0"/>
              </a:rPr>
              <a:t> (2002)</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Fecundación </a:t>
            </a:r>
            <a:r>
              <a:rPr lang="es-ES" sz="2400" b="1" i="1" dirty="0" smtClean="0">
                <a:solidFill>
                  <a:schemeClr val="bg1"/>
                </a:solidFill>
                <a:latin typeface="Times New Roman" pitchFamily="18" charset="0"/>
                <a:cs typeface="Times New Roman" pitchFamily="18" charset="0"/>
              </a:rPr>
              <a:t>in vitro </a:t>
            </a:r>
            <a:r>
              <a:rPr lang="es-ES" sz="2400" b="1" dirty="0" smtClean="0">
                <a:solidFill>
                  <a:schemeClr val="bg1"/>
                </a:solidFill>
                <a:latin typeface="Times New Roman" pitchFamily="18" charset="0"/>
                <a:cs typeface="Times New Roman" pitchFamily="18" charset="0"/>
              </a:rPr>
              <a:t>(1970, 1971, 1978): </a:t>
            </a:r>
            <a:r>
              <a:rPr lang="es-ES" sz="2400" b="1" dirty="0" smtClean="0">
                <a:solidFill>
                  <a:srgbClr val="FFFF00"/>
                </a:solidFill>
                <a:latin typeface="Times New Roman" pitchFamily="18" charset="0"/>
                <a:cs typeface="Times New Roman" pitchFamily="18" charset="0"/>
              </a:rPr>
              <a:t>Edwards (2010) </a:t>
            </a:r>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936104"/>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ÁREAS DE INVESTIGACIÓN Y PREMIOS NOBEL: GENÉTICA DEL DESARROLLO (II)</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712968" cy="5616624"/>
          </a:xfrm>
          <a:solidFill>
            <a:srgbClr val="002060"/>
          </a:solidFill>
        </p:spPr>
        <p:txBody>
          <a:bodyPr>
            <a:normAutofit/>
          </a:bodyPr>
          <a:lstStyle/>
          <a:p>
            <a:pPr algn="l"/>
            <a:endParaRPr lang="es-ES" sz="2400" b="1" dirty="0" smtClean="0">
              <a:solidFill>
                <a:schemeClr val="bg1"/>
              </a:solidFill>
              <a:latin typeface="Times New Roman" pitchFamily="18" charset="0"/>
              <a:cs typeface="Times New Roman" pitchFamily="18" charset="0"/>
            </a:endParaRPr>
          </a:p>
          <a:p>
            <a:pPr algn="l"/>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Reprogramación celular: Clonación y células troncales </a:t>
            </a:r>
            <a:r>
              <a:rPr lang="es-ES" sz="2400" b="1" dirty="0" err="1" smtClean="0">
                <a:solidFill>
                  <a:schemeClr val="bg1"/>
                </a:solidFill>
                <a:latin typeface="Times New Roman" pitchFamily="18" charset="0"/>
                <a:cs typeface="Times New Roman" pitchFamily="18" charset="0"/>
              </a:rPr>
              <a:t>pluripotentes</a:t>
            </a:r>
            <a:r>
              <a:rPr lang="es-ES" sz="2400" b="1" dirty="0" smtClean="0">
                <a:solidFill>
                  <a:schemeClr val="bg1"/>
                </a:solidFill>
                <a:latin typeface="Times New Roman" pitchFamily="18" charset="0"/>
                <a:cs typeface="Times New Roman" pitchFamily="18" charset="0"/>
              </a:rPr>
              <a:t> inducidas (1962, 2006, 2007): </a:t>
            </a:r>
            <a:r>
              <a:rPr lang="es-ES" sz="2400" b="1" dirty="0" err="1" smtClean="0">
                <a:solidFill>
                  <a:srgbClr val="FFFF00"/>
                </a:solidFill>
                <a:latin typeface="Times New Roman" pitchFamily="18" charset="0"/>
                <a:cs typeface="Times New Roman" pitchFamily="18" charset="0"/>
              </a:rPr>
              <a:t>Gurdon</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Yamanaka</a:t>
            </a:r>
            <a:r>
              <a:rPr lang="es-ES" sz="2400" b="1" dirty="0" smtClean="0">
                <a:solidFill>
                  <a:srgbClr val="FFFF00"/>
                </a:solidFill>
                <a:latin typeface="Times New Roman" pitchFamily="18" charset="0"/>
                <a:cs typeface="Times New Roman" pitchFamily="18" charset="0"/>
              </a:rPr>
              <a:t> (2012)  </a:t>
            </a: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Transporte de vesículas en las células (1979, 1984): </a:t>
            </a:r>
            <a:r>
              <a:rPr lang="es-ES" sz="2400" b="1" dirty="0" err="1" smtClean="0">
                <a:solidFill>
                  <a:srgbClr val="FFFF00"/>
                </a:solidFill>
                <a:latin typeface="Times New Roman" pitchFamily="18" charset="0"/>
                <a:cs typeface="Times New Roman" pitchFamily="18" charset="0"/>
              </a:rPr>
              <a:t>Rothman</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Scheckman</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Südohrf</a:t>
            </a:r>
            <a:r>
              <a:rPr lang="es-ES" sz="2400" b="1" dirty="0" smtClean="0">
                <a:solidFill>
                  <a:srgbClr val="FFFF00"/>
                </a:solidFill>
                <a:latin typeface="Times New Roman" pitchFamily="18" charset="0"/>
                <a:cs typeface="Times New Roman" pitchFamily="18" charset="0"/>
              </a:rPr>
              <a:t> (2013)  </a:t>
            </a: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Autofagia (1992, 1993):  </a:t>
            </a:r>
            <a:r>
              <a:rPr lang="es-ES" sz="2400" b="1" dirty="0" err="1" smtClean="0">
                <a:solidFill>
                  <a:srgbClr val="FFFF00"/>
                </a:solidFill>
                <a:latin typeface="Times New Roman" pitchFamily="18" charset="0"/>
                <a:cs typeface="Times New Roman" pitchFamily="18" charset="0"/>
              </a:rPr>
              <a:t>Ohsumi</a:t>
            </a:r>
            <a:r>
              <a:rPr lang="es-ES" sz="2400" b="1" dirty="0" smtClean="0">
                <a:solidFill>
                  <a:srgbClr val="FFFF00"/>
                </a:solidFill>
                <a:latin typeface="Times New Roman" pitchFamily="18" charset="0"/>
                <a:cs typeface="Times New Roman" pitchFamily="18" charset="0"/>
              </a:rPr>
              <a:t> (2016)  </a:t>
            </a: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Ritmo circadiano (1984): </a:t>
            </a:r>
            <a:r>
              <a:rPr lang="es-ES" sz="2400" b="1" dirty="0" smtClean="0">
                <a:solidFill>
                  <a:srgbClr val="FFFF00"/>
                </a:solidFill>
                <a:latin typeface="Times New Roman" pitchFamily="18" charset="0"/>
                <a:cs typeface="Times New Roman" pitchFamily="18" charset="0"/>
              </a:rPr>
              <a:t>Hall, </a:t>
            </a:r>
            <a:r>
              <a:rPr lang="es-ES" sz="2400" b="1" dirty="0" err="1" smtClean="0">
                <a:solidFill>
                  <a:srgbClr val="FFFF00"/>
                </a:solidFill>
                <a:latin typeface="Times New Roman" pitchFamily="18" charset="0"/>
                <a:cs typeface="Times New Roman" pitchFamily="18" charset="0"/>
              </a:rPr>
              <a:t>Rosbash</a:t>
            </a:r>
            <a:r>
              <a:rPr lang="es-ES" sz="2400" b="1" dirty="0" smtClean="0">
                <a:solidFill>
                  <a:srgbClr val="FFFF00"/>
                </a:solidFill>
                <a:latin typeface="Times New Roman" pitchFamily="18" charset="0"/>
                <a:cs typeface="Times New Roman" pitchFamily="18" charset="0"/>
              </a:rPr>
              <a:t> y Young (2017) </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Oxígeno: sensores celulares y adaptación a su disponibilidad (1984): </a:t>
            </a:r>
            <a:r>
              <a:rPr lang="es-ES" sz="2400" b="1" dirty="0" err="1" smtClean="0">
                <a:solidFill>
                  <a:srgbClr val="FFFF00"/>
                </a:solidFill>
                <a:latin typeface="Times New Roman" pitchFamily="18" charset="0"/>
                <a:cs typeface="Times New Roman" pitchFamily="18" charset="0"/>
              </a:rPr>
              <a:t>Kaelin</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Ratcliffe</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Semenza</a:t>
            </a:r>
            <a:r>
              <a:rPr lang="es-ES" sz="2400" b="1" dirty="0" smtClean="0">
                <a:solidFill>
                  <a:srgbClr val="FFFF00"/>
                </a:solidFill>
                <a:latin typeface="Times New Roman" pitchFamily="18" charset="0"/>
                <a:cs typeface="Times New Roman" pitchFamily="18" charset="0"/>
              </a:rPr>
              <a:t> (2019) </a:t>
            </a: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Comportamiento: Control genético y organización del sistema olfativo (1991): </a:t>
            </a:r>
            <a:r>
              <a:rPr lang="es-ES" sz="2400" b="1" dirty="0" smtClean="0">
                <a:solidFill>
                  <a:srgbClr val="FFFF00"/>
                </a:solidFill>
                <a:latin typeface="Times New Roman" pitchFamily="18" charset="0"/>
                <a:cs typeface="Times New Roman" pitchFamily="18" charset="0"/>
              </a:rPr>
              <a:t>Axel y </a:t>
            </a:r>
            <a:r>
              <a:rPr lang="es-ES" sz="2400" b="1" dirty="0" err="1" smtClean="0">
                <a:solidFill>
                  <a:srgbClr val="FFFF00"/>
                </a:solidFill>
                <a:latin typeface="Times New Roman" pitchFamily="18" charset="0"/>
                <a:cs typeface="Times New Roman" pitchFamily="18" charset="0"/>
              </a:rPr>
              <a:t>Buck</a:t>
            </a:r>
            <a:r>
              <a:rPr lang="es-ES" sz="2400" b="1" dirty="0" smtClean="0">
                <a:solidFill>
                  <a:srgbClr val="FFFF00"/>
                </a:solidFill>
                <a:latin typeface="Times New Roman" pitchFamily="18" charset="0"/>
                <a:cs typeface="Times New Roman" pitchFamily="18" charset="0"/>
              </a:rPr>
              <a:t> (2004)</a:t>
            </a:r>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0"/>
            <a:ext cx="8136904" cy="1080119"/>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ÁREAS DE INVESTIGACIÓN Y PREMIOS NOBEL: GENÉTICA DEL DESARROLLO                                 (Canalización del desarrollo, C.H. </a:t>
            </a:r>
            <a:r>
              <a:rPr lang="es-ES" sz="2400" b="1" dirty="0" err="1" smtClean="0">
                <a:solidFill>
                  <a:srgbClr val="FFFF00"/>
                </a:solidFill>
                <a:latin typeface="Times New Roman" pitchFamily="18" charset="0"/>
                <a:cs typeface="Times New Roman" pitchFamily="18" charset="0"/>
              </a:rPr>
              <a:t>Waddington</a:t>
            </a:r>
            <a:r>
              <a:rPr lang="es-ES" sz="2400" b="1" dirty="0" smtClean="0">
                <a:solidFill>
                  <a:srgbClr val="FFFF00"/>
                </a:solidFill>
                <a:latin typeface="Times New Roman" pitchFamily="18" charset="0"/>
                <a:cs typeface="Times New Roman" pitchFamily="18" charset="0"/>
              </a:rPr>
              <a:t>)</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098" name="Picture 2"/>
          <p:cNvPicPr>
            <a:picLocks noChangeAspect="1" noChangeArrowheads="1"/>
          </p:cNvPicPr>
          <p:nvPr/>
        </p:nvPicPr>
        <p:blipFill>
          <a:blip r:embed="rId2" cstate="print"/>
          <a:srcRect l="34132" t="31770" r="19243" b="16758"/>
          <a:stretch>
            <a:fillRect/>
          </a:stretch>
        </p:blipFill>
        <p:spPr bwMode="auto">
          <a:xfrm>
            <a:off x="431540" y="1484784"/>
            <a:ext cx="8190910"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936104"/>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ÁREAS DE INVESTIGACIÓN Y PREMIOS NOBEL: GENÉTICA DEL DESARROLLO</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712968" cy="5616624"/>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John B. GURDON y </a:t>
            </a:r>
            <a:r>
              <a:rPr lang="es-ES" sz="2400" b="1" dirty="0" err="1" smtClean="0">
                <a:solidFill>
                  <a:srgbClr val="FFFF00"/>
                </a:solidFill>
                <a:latin typeface="Times New Roman" pitchFamily="18" charset="0"/>
                <a:cs typeface="Times New Roman" pitchFamily="18" charset="0"/>
              </a:rPr>
              <a:t>Shinya</a:t>
            </a:r>
            <a:r>
              <a:rPr lang="es-ES" sz="2400" b="1" dirty="0" smtClean="0">
                <a:solidFill>
                  <a:srgbClr val="FFFF00"/>
                </a:solidFill>
                <a:latin typeface="Times New Roman" pitchFamily="18" charset="0"/>
                <a:cs typeface="Times New Roman" pitchFamily="18" charset="0"/>
              </a:rPr>
              <a:t> YAMANAKA</a:t>
            </a:r>
            <a:r>
              <a:rPr lang="es-ES" sz="2400" b="1" dirty="0" smtClean="0">
                <a:solidFill>
                  <a:schemeClr val="bg1"/>
                </a:solidFill>
                <a:latin typeface="Times New Roman" pitchFamily="18" charset="0"/>
                <a:cs typeface="Times New Roman" pitchFamily="18" charset="0"/>
              </a:rPr>
              <a:t> recibieron el Premio Nobel en Fisiología o Medicina 2012 “por el descubrimiento de que las células maduras </a:t>
            </a:r>
            <a:r>
              <a:rPr lang="es-ES" sz="2400" b="1" dirty="0" smtClean="0">
                <a:solidFill>
                  <a:schemeClr val="bg1"/>
                </a:solidFill>
                <a:latin typeface="Times New Roman" pitchFamily="18" charset="0"/>
                <a:cs typeface="Times New Roman" pitchFamily="18" charset="0"/>
                <a:sym typeface="Symbol"/>
              </a:rPr>
              <a:t></a:t>
            </a:r>
            <a:r>
              <a:rPr lang="es-ES" sz="2400" b="1" dirty="0" smtClean="0">
                <a:solidFill>
                  <a:schemeClr val="bg1"/>
                </a:solidFill>
                <a:latin typeface="Times New Roman" pitchFamily="18" charset="0"/>
                <a:cs typeface="Times New Roman" pitchFamily="18" charset="0"/>
              </a:rPr>
              <a:t>diferenciadas</a:t>
            </a:r>
            <a:r>
              <a:rPr lang="es-ES" sz="2400" b="1" dirty="0" smtClean="0">
                <a:solidFill>
                  <a:schemeClr val="bg1"/>
                </a:solidFill>
                <a:latin typeface="Times New Roman" pitchFamily="18" charset="0"/>
                <a:cs typeface="Times New Roman" pitchFamily="18" charset="0"/>
                <a:sym typeface="Symbol"/>
              </a:rPr>
              <a:t></a:t>
            </a:r>
            <a:r>
              <a:rPr lang="es-ES" sz="2400" b="1" dirty="0" smtClean="0">
                <a:solidFill>
                  <a:schemeClr val="bg1"/>
                </a:solidFill>
                <a:latin typeface="Times New Roman" pitchFamily="18" charset="0"/>
                <a:cs typeface="Times New Roman" pitchFamily="18" charset="0"/>
              </a:rPr>
              <a:t> pueden ser reprograma-das para llegar a ser </a:t>
            </a:r>
            <a:r>
              <a:rPr lang="es-ES" sz="2400" b="1" dirty="0" err="1" smtClean="0">
                <a:solidFill>
                  <a:schemeClr val="bg1"/>
                </a:solidFill>
                <a:latin typeface="Times New Roman" pitchFamily="18" charset="0"/>
                <a:cs typeface="Times New Roman" pitchFamily="18" charset="0"/>
              </a:rPr>
              <a:t>pluripotentes</a:t>
            </a:r>
            <a:r>
              <a:rPr lang="es-ES" sz="2400" b="1" dirty="0" smtClean="0">
                <a:solidFill>
                  <a:schemeClr val="bg1"/>
                </a:solidFill>
                <a:latin typeface="Times New Roman" pitchFamily="18" charset="0"/>
                <a:cs typeface="Times New Roman" pitchFamily="18" charset="0"/>
              </a:rPr>
              <a:t>”</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Clonación en anfibios</a:t>
            </a: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t>
            </a:r>
            <a:r>
              <a:rPr lang="es-ES" sz="2400" b="1" i="1" dirty="0" err="1" smtClean="0">
                <a:solidFill>
                  <a:srgbClr val="FFFF00"/>
                </a:solidFill>
                <a:latin typeface="Times New Roman" pitchFamily="18" charset="0"/>
                <a:cs typeface="Times New Roman" pitchFamily="18" charset="0"/>
              </a:rPr>
              <a:t>Xenopus</a:t>
            </a:r>
            <a:r>
              <a:rPr lang="es-ES" sz="2400" b="1" i="1" dirty="0" smtClean="0">
                <a:solidFill>
                  <a:srgbClr val="FFFF00"/>
                </a:solidFill>
                <a:latin typeface="Times New Roman" pitchFamily="18" charset="0"/>
                <a:cs typeface="Times New Roman" pitchFamily="18" charset="0"/>
              </a:rPr>
              <a:t> </a:t>
            </a:r>
            <a:r>
              <a:rPr lang="es-ES" sz="2400" b="1" i="1" dirty="0" err="1" smtClean="0">
                <a:solidFill>
                  <a:srgbClr val="FFFF00"/>
                </a:solidFill>
                <a:latin typeface="Times New Roman" pitchFamily="18" charset="0"/>
                <a:cs typeface="Times New Roman" pitchFamily="18" charset="0"/>
              </a:rPr>
              <a:t>laevis</a:t>
            </a:r>
            <a:r>
              <a:rPr lang="es-ES" sz="2400" b="1" dirty="0" smtClean="0">
                <a:solidFill>
                  <a:srgbClr val="FFFF00"/>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(1962): </a:t>
            </a:r>
            <a:r>
              <a:rPr lang="es-ES" sz="2400" b="1" dirty="0" err="1" smtClean="0">
                <a:solidFill>
                  <a:srgbClr val="FFFF00"/>
                </a:solidFill>
                <a:latin typeface="Times New Roman" pitchFamily="18" charset="0"/>
                <a:cs typeface="Times New Roman" pitchFamily="18" charset="0"/>
              </a:rPr>
              <a:t>Gurdon</a:t>
            </a:r>
            <a:r>
              <a:rPr lang="es-ES" sz="2400" b="1" dirty="0" smtClean="0">
                <a:solidFill>
                  <a:srgbClr val="FFFF00"/>
                </a:solidFill>
                <a:latin typeface="Times New Roman" pitchFamily="18" charset="0"/>
                <a:cs typeface="Times New Roman" pitchFamily="18" charset="0"/>
              </a:rPr>
              <a:t> (2012)</a:t>
            </a:r>
          </a:p>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Células troncales </a:t>
            </a:r>
            <a:r>
              <a:rPr lang="es-ES" sz="2400" b="1" dirty="0" err="1" smtClean="0">
                <a:solidFill>
                  <a:srgbClr val="FFFF00"/>
                </a:solidFill>
                <a:latin typeface="Times New Roman" pitchFamily="18" charset="0"/>
                <a:cs typeface="Times New Roman" pitchFamily="18" charset="0"/>
              </a:rPr>
              <a:t>pluripotentes</a:t>
            </a:r>
            <a:r>
              <a:rPr lang="es-ES" sz="2400" b="1" dirty="0" smtClean="0">
                <a:solidFill>
                  <a:srgbClr val="FFFF00"/>
                </a:solidFill>
                <a:latin typeface="Times New Roman" pitchFamily="18" charset="0"/>
                <a:cs typeface="Times New Roman" pitchFamily="18" charset="0"/>
              </a:rPr>
              <a:t> inducidas (</a:t>
            </a:r>
            <a:r>
              <a:rPr lang="es-ES" sz="2400" b="1" dirty="0" err="1" smtClean="0">
                <a:solidFill>
                  <a:srgbClr val="FFFF00"/>
                </a:solidFill>
                <a:latin typeface="Times New Roman" pitchFamily="18" charset="0"/>
                <a:cs typeface="Times New Roman" pitchFamily="18" charset="0"/>
              </a:rPr>
              <a:t>iPS</a:t>
            </a:r>
            <a:r>
              <a:rPr lang="es-ES" sz="2400" b="1" dirty="0" smtClean="0">
                <a:solidFill>
                  <a:srgbClr val="FFFF00"/>
                </a:solidFill>
                <a:latin typeface="Times New Roman" pitchFamily="18" charset="0"/>
                <a:cs typeface="Times New Roman" pitchFamily="18" charset="0"/>
              </a:rPr>
              <a:t>) en ratón y en humanos </a:t>
            </a:r>
            <a:r>
              <a:rPr lang="es-ES" sz="2400" b="1" dirty="0" smtClean="0">
                <a:solidFill>
                  <a:schemeClr val="bg1"/>
                </a:solidFill>
                <a:latin typeface="Times New Roman" pitchFamily="18" charset="0"/>
                <a:cs typeface="Times New Roman" pitchFamily="18" charset="0"/>
              </a:rPr>
              <a:t>(2006, 2007, 2008): </a:t>
            </a:r>
            <a:r>
              <a:rPr lang="es-ES" sz="2400" b="1" dirty="0" err="1" smtClean="0">
                <a:solidFill>
                  <a:srgbClr val="FFFF00"/>
                </a:solidFill>
                <a:latin typeface="Times New Roman" pitchFamily="18" charset="0"/>
                <a:cs typeface="Times New Roman" pitchFamily="18" charset="0"/>
              </a:rPr>
              <a:t>Yamanaka</a:t>
            </a:r>
            <a:r>
              <a:rPr lang="es-ES" sz="2400" b="1" dirty="0" smtClean="0">
                <a:solidFill>
                  <a:srgbClr val="FFFF00"/>
                </a:solidFill>
                <a:latin typeface="Times New Roman" pitchFamily="18" charset="0"/>
                <a:cs typeface="Times New Roman" pitchFamily="18" charset="0"/>
              </a:rPr>
              <a:t> (2012)</a:t>
            </a:r>
            <a:r>
              <a:rPr lang="es-ES" sz="2400" b="1" dirty="0" smtClean="0">
                <a:solidFill>
                  <a:srgbClr val="FFFF00"/>
                </a:solidFill>
                <a:latin typeface="Times New Roman" pitchFamily="18" charset="0"/>
              </a:rPr>
              <a:t>  </a:t>
            </a:r>
          </a:p>
          <a:p>
            <a:pPr>
              <a:lnSpc>
                <a:spcPct val="80000"/>
              </a:lnSpc>
            </a:pPr>
            <a:r>
              <a:rPr lang="es-ES" sz="1800" b="1" dirty="0" smtClean="0">
                <a:solidFill>
                  <a:srgbClr val="FFFF00"/>
                </a:solidFill>
                <a:latin typeface="Times New Roman" pitchFamily="18" charset="0"/>
              </a:rPr>
              <a:t>	</a:t>
            </a:r>
            <a:endParaRPr lang="es-ES" sz="2400" b="1" dirty="0" smtClean="0">
              <a:solidFill>
                <a:srgbClr val="FFFF00"/>
              </a:solidFill>
              <a:latin typeface="Times New Roman" pitchFamily="18" charset="0"/>
            </a:endParaRPr>
          </a:p>
          <a:p>
            <a:pPr>
              <a:lnSpc>
                <a:spcPct val="80000"/>
              </a:lnSpc>
            </a:pPr>
            <a:r>
              <a:rPr lang="es-ES" sz="2400" b="1" dirty="0" smtClean="0">
                <a:solidFill>
                  <a:srgbClr val="FFFF00"/>
                </a:solidFill>
                <a:latin typeface="Times New Roman" pitchFamily="18" charset="0"/>
              </a:rPr>
              <a:t>		</a:t>
            </a:r>
            <a:endParaRPr lang="es-ES" sz="2400" b="1" dirty="0" smtClean="0">
              <a:solidFill>
                <a:srgbClr val="FFFF00"/>
              </a:solidFill>
              <a:latin typeface="Times New Roman" pitchFamily="18" charset="0"/>
              <a:cs typeface="Times New Roman" pitchFamily="18" charset="0"/>
            </a:endParaRPr>
          </a:p>
          <a:p>
            <a:pPr algn="l"/>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1"/>
            <a:ext cx="7704856" cy="792088"/>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ÁREAS DE INVESTIGACIÓN Y PREMIOS NOBEL: GENÉTICA DEL DESARROLLO (John B. </a:t>
            </a:r>
            <a:r>
              <a:rPr lang="es-ES" sz="2400" b="1" dirty="0" err="1" smtClean="0">
                <a:solidFill>
                  <a:srgbClr val="FFFF00"/>
                </a:solidFill>
                <a:latin typeface="Times New Roman" pitchFamily="18" charset="0"/>
                <a:cs typeface="Times New Roman" pitchFamily="18" charset="0"/>
              </a:rPr>
              <a:t>Gurdon</a:t>
            </a:r>
            <a:r>
              <a:rPr lang="es-ES" sz="2400" b="1" dirty="0" smtClean="0">
                <a:solidFill>
                  <a:srgbClr val="FFFF00"/>
                </a:solidFill>
                <a:latin typeface="Times New Roman" pitchFamily="18" charset="0"/>
                <a:cs typeface="Times New Roman" pitchFamily="18" charset="0"/>
              </a:rPr>
              <a:t>)</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12776"/>
            <a:ext cx="7848872" cy="504056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122" name="Picture 2"/>
          <p:cNvPicPr>
            <a:picLocks noChangeAspect="1" noChangeArrowheads="1"/>
          </p:cNvPicPr>
          <p:nvPr/>
        </p:nvPicPr>
        <p:blipFill>
          <a:blip r:embed="rId2" cstate="print"/>
          <a:srcRect l="44678" t="37132" r="31454" b="15686"/>
          <a:stretch>
            <a:fillRect/>
          </a:stretch>
        </p:blipFill>
        <p:spPr bwMode="auto">
          <a:xfrm>
            <a:off x="323528" y="1052736"/>
            <a:ext cx="4363030" cy="4464496"/>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l="34132" t="27481" r="19798" b="29626"/>
          <a:stretch>
            <a:fillRect/>
          </a:stretch>
        </p:blipFill>
        <p:spPr bwMode="auto">
          <a:xfrm>
            <a:off x="4860032" y="1052736"/>
            <a:ext cx="3168352" cy="1526917"/>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l="44449" t="17830" r="27798" b="18903"/>
          <a:stretch>
            <a:fillRect/>
          </a:stretch>
        </p:blipFill>
        <p:spPr bwMode="auto">
          <a:xfrm>
            <a:off x="4788024" y="2564904"/>
            <a:ext cx="3456384" cy="40785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936104"/>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ÁREAS DE INVESTIGACIÓN Y PREMIOS NOBEL: GENÉTICA DEL DESARROLLO (</a:t>
            </a:r>
            <a:r>
              <a:rPr lang="es-ES" sz="2800" b="1" dirty="0" err="1" smtClean="0">
                <a:solidFill>
                  <a:srgbClr val="FFFF00"/>
                </a:solidFill>
                <a:latin typeface="Times New Roman" pitchFamily="18" charset="0"/>
                <a:cs typeface="Times New Roman" pitchFamily="18" charset="0"/>
              </a:rPr>
              <a:t>Shinya</a:t>
            </a:r>
            <a:r>
              <a:rPr lang="es-ES" sz="2800"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Yamanaka</a:t>
            </a:r>
            <a:r>
              <a:rPr lang="es-ES" sz="2800" b="1" dirty="0" smtClean="0">
                <a:solidFill>
                  <a:srgbClr val="FFFF00"/>
                </a:solidFill>
                <a:latin typeface="Times New Roman" pitchFamily="18" charset="0"/>
                <a:cs typeface="Times New Roman" pitchFamily="18" charset="0"/>
              </a:rPr>
              <a:t>)</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712968" cy="5616624"/>
          </a:xfrm>
          <a:solidFill>
            <a:srgbClr val="002060"/>
          </a:solidFill>
        </p:spPr>
        <p:txBody>
          <a:bodyPr>
            <a:normAutofit/>
          </a:bodyPr>
          <a:lstStyle/>
          <a:p>
            <a:pPr algn="l">
              <a:lnSpc>
                <a:spcPct val="80000"/>
              </a:lnSpc>
            </a:pPr>
            <a:r>
              <a:rPr lang="es-ES" sz="2400" b="1" dirty="0" smtClean="0">
                <a:solidFill>
                  <a:srgbClr val="FFFF00"/>
                </a:solidFill>
                <a:latin typeface="Times New Roman" pitchFamily="18" charset="0"/>
              </a:rPr>
              <a:t>			Células troncales </a:t>
            </a:r>
            <a:r>
              <a:rPr lang="es-ES" sz="2400" b="1" dirty="0" err="1" smtClean="0">
                <a:solidFill>
                  <a:srgbClr val="FFFF00"/>
                </a:solidFill>
                <a:latin typeface="Times New Roman" pitchFamily="18" charset="0"/>
              </a:rPr>
              <a:t>pluripotentes</a:t>
            </a:r>
            <a:r>
              <a:rPr lang="es-ES" sz="2400" b="1" dirty="0" smtClean="0">
                <a:solidFill>
                  <a:srgbClr val="FFFF00"/>
                </a:solidFill>
                <a:latin typeface="Times New Roman" pitchFamily="18" charset="0"/>
              </a:rPr>
              <a:t> inducidas 				(células </a:t>
            </a:r>
            <a:r>
              <a:rPr lang="es-ES" sz="2400" b="1" dirty="0" err="1" smtClean="0">
                <a:solidFill>
                  <a:srgbClr val="FFFF00"/>
                </a:solidFill>
                <a:latin typeface="Times New Roman" pitchFamily="18" charset="0"/>
              </a:rPr>
              <a:t>iPS</a:t>
            </a:r>
            <a:r>
              <a:rPr lang="es-ES" sz="2400" b="1" dirty="0" smtClean="0">
                <a:solidFill>
                  <a:srgbClr val="FFFF00"/>
                </a:solidFill>
                <a:latin typeface="Times New Roman" pitchFamily="18" charset="0"/>
              </a:rPr>
              <a:t>, </a:t>
            </a:r>
            <a:r>
              <a:rPr lang="es-ES" sz="2400" b="1" i="1" dirty="0" err="1" smtClean="0">
                <a:solidFill>
                  <a:srgbClr val="FFFF00"/>
                </a:solidFill>
                <a:latin typeface="Times New Roman" pitchFamily="18" charset="0"/>
              </a:rPr>
              <a:t>induced</a:t>
            </a:r>
            <a:r>
              <a:rPr lang="es-ES" sz="2400" b="1" i="1" dirty="0" smtClean="0">
                <a:solidFill>
                  <a:srgbClr val="FFFF00"/>
                </a:solidFill>
                <a:latin typeface="Times New Roman" pitchFamily="18" charset="0"/>
              </a:rPr>
              <a:t> </a:t>
            </a:r>
            <a:r>
              <a:rPr lang="es-ES" sz="2400" b="1" i="1" dirty="0" err="1" smtClean="0">
                <a:solidFill>
                  <a:srgbClr val="FFFF00"/>
                </a:solidFill>
                <a:latin typeface="Times New Roman" pitchFamily="18" charset="0"/>
              </a:rPr>
              <a:t>pluripotent</a:t>
            </a:r>
            <a:r>
              <a:rPr lang="es-ES" sz="2400" b="1" i="1" dirty="0" smtClean="0">
                <a:solidFill>
                  <a:srgbClr val="FFFF00"/>
                </a:solidFill>
                <a:latin typeface="Times New Roman" pitchFamily="18" charset="0"/>
              </a:rPr>
              <a:t> </a:t>
            </a:r>
            <a:r>
              <a:rPr lang="es-ES" sz="2400" b="1" i="1" dirty="0" err="1" smtClean="0">
                <a:solidFill>
                  <a:srgbClr val="FFFF00"/>
                </a:solidFill>
                <a:latin typeface="Times New Roman" pitchFamily="18" charset="0"/>
              </a:rPr>
              <a:t>stem</a:t>
            </a:r>
            <a:r>
              <a:rPr lang="es-ES" sz="2400" b="1" dirty="0" smtClean="0">
                <a:solidFill>
                  <a:srgbClr val="FFFF00"/>
                </a:solidFill>
                <a:latin typeface="Times New Roman" pitchFamily="18" charset="0"/>
              </a:rPr>
              <a:t>)          			</a:t>
            </a:r>
          </a:p>
          <a:p>
            <a:pPr algn="l">
              <a:lnSpc>
                <a:spcPct val="80000"/>
              </a:lnSpc>
            </a:pPr>
            <a:r>
              <a:rPr lang="es-ES" sz="2400" b="1" dirty="0" smtClean="0">
                <a:solidFill>
                  <a:srgbClr val="FFFF00"/>
                </a:solidFill>
                <a:latin typeface="Times New Roman" pitchFamily="18" charset="0"/>
              </a:rPr>
              <a:t>			</a:t>
            </a:r>
            <a:r>
              <a:rPr lang="es-ES" sz="2400" b="1" dirty="0" smtClean="0">
                <a:solidFill>
                  <a:schemeClr val="bg1"/>
                </a:solidFill>
                <a:latin typeface="Times New Roman" pitchFamily="18" charset="0"/>
              </a:rPr>
              <a:t>en ratón:</a:t>
            </a:r>
            <a:r>
              <a:rPr lang="es-ES" sz="2400" b="1" dirty="0" smtClean="0">
                <a:solidFill>
                  <a:srgbClr val="FFFF00"/>
                </a:solidFill>
                <a:latin typeface="Times New Roman" pitchFamily="18" charset="0"/>
              </a:rPr>
              <a:t> </a:t>
            </a:r>
            <a:r>
              <a:rPr lang="es-ES" sz="1800" b="1" dirty="0" smtClean="0">
                <a:solidFill>
                  <a:srgbClr val="FFFF00"/>
                </a:solidFill>
                <a:latin typeface="Times New Roman" pitchFamily="18" charset="0"/>
              </a:rPr>
              <a:t>	</a:t>
            </a:r>
            <a:endParaRPr lang="es-ES" sz="2400" b="1" dirty="0" smtClean="0">
              <a:solidFill>
                <a:srgbClr val="FFFF00"/>
              </a:solidFill>
              <a:latin typeface="Times New Roman" pitchFamily="18" charset="0"/>
            </a:endParaRPr>
          </a:p>
          <a:p>
            <a:pPr>
              <a:lnSpc>
                <a:spcPct val="80000"/>
              </a:lnSpc>
            </a:pPr>
            <a:r>
              <a:rPr lang="es-ES" sz="2400" b="1" dirty="0" smtClean="0">
                <a:solidFill>
                  <a:srgbClr val="FFFF00"/>
                </a:solidFill>
                <a:latin typeface="Times New Roman" pitchFamily="18" charset="0"/>
              </a:rPr>
              <a:t>		            </a:t>
            </a:r>
            <a:r>
              <a:rPr lang="es-ES" sz="2400" b="1" dirty="0" smtClean="0">
                <a:solidFill>
                  <a:schemeClr val="bg1"/>
                </a:solidFill>
                <a:latin typeface="Times New Roman" pitchFamily="18" charset="0"/>
              </a:rPr>
              <a:t>2006:</a:t>
            </a:r>
            <a:r>
              <a:rPr lang="es-ES" sz="2400" b="1" dirty="0" smtClean="0">
                <a:solidFill>
                  <a:srgbClr val="FFFF00"/>
                </a:solidFill>
                <a:latin typeface="Times New Roman" pitchFamily="18" charset="0"/>
              </a:rPr>
              <a:t> </a:t>
            </a:r>
            <a:r>
              <a:rPr lang="es-ES" sz="2400" b="1" dirty="0" smtClean="0">
                <a:solidFill>
                  <a:schemeClr val="bg1"/>
                </a:solidFill>
                <a:latin typeface="Times New Roman" pitchFamily="18" charset="0"/>
              </a:rPr>
              <a:t>Retrovirus, Oct3/4, Sox2, Klf4 y         c-</a:t>
            </a:r>
            <a:r>
              <a:rPr lang="es-ES" sz="2400" b="1" dirty="0" err="1" smtClean="0">
                <a:solidFill>
                  <a:schemeClr val="bg1"/>
                </a:solidFill>
                <a:latin typeface="Times New Roman" pitchFamily="18" charset="0"/>
              </a:rPr>
              <a:t>Myc</a:t>
            </a:r>
            <a:r>
              <a:rPr lang="es-ES" sz="2400" b="1" dirty="0" smtClean="0">
                <a:solidFill>
                  <a:schemeClr val="bg1"/>
                </a:solidFill>
                <a:latin typeface="Times New Roman" pitchFamily="18" charset="0"/>
              </a:rPr>
              <a:t> </a:t>
            </a:r>
          </a:p>
          <a:p>
            <a:pPr>
              <a:lnSpc>
                <a:spcPct val="80000"/>
              </a:lnSpc>
            </a:pPr>
            <a:r>
              <a:rPr lang="es-ES" sz="2400" b="1" dirty="0" smtClean="0">
                <a:solidFill>
                  <a:srgbClr val="FFFF00"/>
                </a:solidFill>
                <a:latin typeface="Times New Roman" pitchFamily="18" charset="0"/>
              </a:rPr>
              <a:t>			   </a:t>
            </a:r>
            <a:r>
              <a:rPr lang="es-ES" sz="2400" b="1" dirty="0" smtClean="0">
                <a:solidFill>
                  <a:schemeClr val="bg1"/>
                </a:solidFill>
                <a:latin typeface="Times New Roman" pitchFamily="18" charset="0"/>
              </a:rPr>
              <a:t>2008:</a:t>
            </a:r>
            <a:r>
              <a:rPr lang="es-ES" sz="2400" b="1" dirty="0" smtClean="0">
                <a:solidFill>
                  <a:srgbClr val="FFFF00"/>
                </a:solidFill>
                <a:latin typeface="Times New Roman" pitchFamily="18" charset="0"/>
              </a:rPr>
              <a:t> </a:t>
            </a:r>
            <a:r>
              <a:rPr lang="es-ES" sz="2400" b="1" dirty="0" err="1" smtClean="0">
                <a:solidFill>
                  <a:schemeClr val="bg1"/>
                </a:solidFill>
                <a:latin typeface="Times New Roman" pitchFamily="18" charset="0"/>
              </a:rPr>
              <a:t>Transfección</a:t>
            </a:r>
            <a:r>
              <a:rPr lang="es-ES" sz="2400" b="1" dirty="0" smtClean="0">
                <a:solidFill>
                  <a:schemeClr val="bg1"/>
                </a:solidFill>
                <a:latin typeface="Times New Roman" pitchFamily="18" charset="0"/>
              </a:rPr>
              <a:t> repetida con dos 			                       plásmidos, Oct3/4, Sox-2, Klf4 y        c-</a:t>
            </a:r>
            <a:r>
              <a:rPr lang="es-ES" sz="2400" b="1" dirty="0" err="1" smtClean="0">
                <a:solidFill>
                  <a:schemeClr val="bg1"/>
                </a:solidFill>
                <a:latin typeface="Times New Roman" pitchFamily="18" charset="0"/>
              </a:rPr>
              <a:t>Myc</a:t>
            </a:r>
            <a:endParaRPr lang="es-ES" sz="2400" b="1" dirty="0" smtClean="0">
              <a:solidFill>
                <a:schemeClr val="bg1"/>
              </a:solidFill>
              <a:latin typeface="Times New Roman" pitchFamily="18" charset="0"/>
            </a:endParaRPr>
          </a:p>
          <a:p>
            <a:pPr>
              <a:lnSpc>
                <a:spcPct val="80000"/>
              </a:lnSpc>
            </a:pPr>
            <a:r>
              <a:rPr lang="es-ES" sz="2400" b="1" dirty="0" smtClean="0">
                <a:solidFill>
                  <a:srgbClr val="FFFF00"/>
                </a:solidFill>
                <a:latin typeface="Times New Roman" pitchFamily="18" charset="0"/>
              </a:rPr>
              <a:t>          </a:t>
            </a:r>
            <a:r>
              <a:rPr lang="es-ES" sz="2400" b="1" dirty="0" smtClean="0">
                <a:solidFill>
                  <a:schemeClr val="bg1"/>
                </a:solidFill>
                <a:latin typeface="Times New Roman" pitchFamily="18" charset="0"/>
              </a:rPr>
              <a:t>en humanos:			  </a:t>
            </a:r>
          </a:p>
          <a:p>
            <a:pPr>
              <a:lnSpc>
                <a:spcPct val="80000"/>
              </a:lnSpc>
            </a:pPr>
            <a:r>
              <a:rPr lang="es-ES" sz="2400" b="1" dirty="0" smtClean="0">
                <a:solidFill>
                  <a:schemeClr val="bg1"/>
                </a:solidFill>
                <a:latin typeface="Times New Roman" pitchFamily="18" charset="0"/>
              </a:rPr>
              <a:t>                                       2007</a:t>
            </a:r>
            <a:r>
              <a:rPr lang="es-ES" sz="2400" b="1" dirty="0" smtClean="0">
                <a:solidFill>
                  <a:srgbClr val="FFFF00"/>
                </a:solidFill>
                <a:latin typeface="Times New Roman" pitchFamily="18" charset="0"/>
              </a:rPr>
              <a:t>: </a:t>
            </a:r>
            <a:r>
              <a:rPr lang="es-ES" sz="2400" b="1" dirty="0" smtClean="0">
                <a:solidFill>
                  <a:schemeClr val="bg1"/>
                </a:solidFill>
                <a:latin typeface="Times New Roman" pitchFamily="18" charset="0"/>
              </a:rPr>
              <a:t>Retrovirus, Oct3/4, Soc2, c-</a:t>
            </a:r>
            <a:r>
              <a:rPr lang="es-ES" sz="2400" b="1" dirty="0" err="1" smtClean="0">
                <a:solidFill>
                  <a:schemeClr val="bg1"/>
                </a:solidFill>
                <a:latin typeface="Times New Roman" pitchFamily="18" charset="0"/>
              </a:rPr>
              <a:t>Myc</a:t>
            </a:r>
            <a:r>
              <a:rPr lang="es-ES" sz="2400" b="1" dirty="0" smtClean="0">
                <a:solidFill>
                  <a:schemeClr val="bg1"/>
                </a:solidFill>
                <a:latin typeface="Times New Roman" pitchFamily="18" charset="0"/>
              </a:rPr>
              <a:t>, Klf4</a:t>
            </a:r>
            <a:endParaRPr lang="es-ES" sz="2400" b="1" dirty="0">
              <a:solidFill>
                <a:schemeClr val="bg1"/>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srcRect l="47454" t="29626" r="31454" b="17830"/>
          <a:stretch>
            <a:fillRect/>
          </a:stretch>
        </p:blipFill>
        <p:spPr bwMode="auto">
          <a:xfrm>
            <a:off x="251520" y="1124744"/>
            <a:ext cx="2736304" cy="35283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16633"/>
            <a:ext cx="8712968" cy="936104"/>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ÁREAS DE INVESTIGACIÓN Y PREMIOS NOBEL: GENÉTICA DEL DESARROLLO</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712968" cy="5616624"/>
          </a:xfrm>
          <a:solidFill>
            <a:srgbClr val="002060"/>
          </a:solidFill>
        </p:spPr>
        <p:txBody>
          <a:bodyPr>
            <a:normAutofit/>
          </a:bodyPr>
          <a:lstStyle/>
          <a:p>
            <a:pPr algn="l"/>
            <a:r>
              <a:rPr lang="es-ES" sz="2400" b="1" dirty="0" smtClean="0">
                <a:solidFill>
                  <a:srgbClr val="FFFF00"/>
                </a:solidFill>
                <a:latin typeface="Times New Roman" pitchFamily="18" charset="0"/>
                <a:cs typeface="Times New Roman" pitchFamily="18" charset="0"/>
              </a:rPr>
              <a:t>Edward B. LEWIS, </a:t>
            </a:r>
            <a:r>
              <a:rPr lang="es-ES" sz="2400" b="1" dirty="0" err="1" smtClean="0">
                <a:solidFill>
                  <a:srgbClr val="FFFF00"/>
                </a:solidFill>
                <a:latin typeface="Times New Roman" pitchFamily="18" charset="0"/>
                <a:cs typeface="Times New Roman" pitchFamily="18" charset="0"/>
              </a:rPr>
              <a:t>Christiane</a:t>
            </a:r>
            <a:r>
              <a:rPr lang="es-ES" sz="2400" b="1" dirty="0" smtClean="0">
                <a:solidFill>
                  <a:srgbClr val="FFFF00"/>
                </a:solidFill>
                <a:latin typeface="Times New Roman" pitchFamily="18" charset="0"/>
                <a:cs typeface="Times New Roman" pitchFamily="18" charset="0"/>
              </a:rPr>
              <a:t> NÜSSLEIN-VOLHARD  y Eric F. WIESHAUS </a:t>
            </a:r>
            <a:r>
              <a:rPr lang="es-ES" sz="2400" b="1" dirty="0" smtClean="0">
                <a:solidFill>
                  <a:schemeClr val="bg1"/>
                </a:solidFill>
                <a:latin typeface="Times New Roman" pitchFamily="18" charset="0"/>
                <a:cs typeface="Times New Roman" pitchFamily="18" charset="0"/>
              </a:rPr>
              <a:t>recibieron el Premio Nobel en Fisiología o Medicina  1995 “por sus descubrimientos sobre el control genético del desarrollo temprano del embrión”</a:t>
            </a:r>
          </a:p>
          <a:p>
            <a:pPr algn="l"/>
            <a:r>
              <a:rPr lang="es-ES" sz="2400" b="1" dirty="0" smtClean="0">
                <a:solidFill>
                  <a:srgbClr val="FFFF00"/>
                </a:solidFill>
                <a:latin typeface="Times New Roman" pitchFamily="18" charset="0"/>
                <a:cs typeface="Times New Roman" pitchFamily="18" charset="0"/>
              </a:rPr>
              <a:t>Genética del desarrollo en </a:t>
            </a:r>
            <a:r>
              <a:rPr lang="es-ES" sz="2400" b="1" i="1" dirty="0" err="1" smtClean="0">
                <a:solidFill>
                  <a:srgbClr val="FFFF00"/>
                </a:solidFill>
                <a:latin typeface="Times New Roman" pitchFamily="18" charset="0"/>
                <a:cs typeface="Times New Roman" pitchFamily="18" charset="0"/>
              </a:rPr>
              <a:t>Drosophila</a:t>
            </a:r>
            <a:r>
              <a:rPr lang="es-ES" sz="2400" b="1" i="1" dirty="0" smtClean="0">
                <a:solidFill>
                  <a:srgbClr val="FFFF00"/>
                </a:solidFill>
                <a:latin typeface="Times New Roman" pitchFamily="18" charset="0"/>
                <a:cs typeface="Times New Roman" pitchFamily="18" charset="0"/>
              </a:rPr>
              <a:t> </a:t>
            </a:r>
            <a:r>
              <a:rPr lang="es-ES" sz="2400" b="1" i="1" dirty="0" err="1" smtClean="0">
                <a:solidFill>
                  <a:srgbClr val="FFFF00"/>
                </a:solidFill>
                <a:latin typeface="Times New Roman" pitchFamily="18" charset="0"/>
                <a:cs typeface="Times New Roman" pitchFamily="18" charset="0"/>
              </a:rPr>
              <a:t>melanogaster</a:t>
            </a:r>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Patrón de desarrollo segmentado</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400" b="1" i="1" dirty="0" smtClean="0">
                <a:solidFill>
                  <a:schemeClr val="bg1"/>
                </a:solidFill>
                <a:latin typeface="Times New Roman" pitchFamily="18" charset="0"/>
                <a:cs typeface="Times New Roman" pitchFamily="18" charset="0"/>
              </a:rPr>
              <a:t>Genes de efecto materno</a:t>
            </a:r>
            <a:r>
              <a:rPr lang="es-ES" sz="2400" b="1" dirty="0" smtClean="0">
                <a:solidFill>
                  <a:schemeClr val="bg1"/>
                </a:solidFill>
                <a:latin typeface="Times New Roman" pitchFamily="18" charset="0"/>
                <a:cs typeface="Times New Roman" pitchFamily="18" charset="0"/>
              </a:rPr>
              <a:t> que controlan la polaridad del  embrión (anterior-posterior, dorsal-ventral) </a:t>
            </a: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400" b="1" i="1" dirty="0" smtClean="0">
                <a:solidFill>
                  <a:schemeClr val="bg1"/>
                </a:solidFill>
                <a:latin typeface="Times New Roman" pitchFamily="18" charset="0"/>
                <a:cs typeface="Times New Roman" pitchFamily="18" charset="0"/>
              </a:rPr>
              <a:t>Genes de segmentación</a:t>
            </a:r>
            <a:r>
              <a:rPr lang="es-ES" sz="2400" b="1" dirty="0" smtClean="0">
                <a:solidFill>
                  <a:schemeClr val="bg1"/>
                </a:solidFill>
                <a:latin typeface="Times New Roman" pitchFamily="18" charset="0"/>
                <a:cs typeface="Times New Roman" pitchFamily="18" charset="0"/>
              </a:rPr>
              <a:t> que controlan el número y la polaridad de los segmentos</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400" b="1" i="1" dirty="0" smtClean="0">
                <a:solidFill>
                  <a:schemeClr val="bg1"/>
                </a:solidFill>
                <a:latin typeface="Times New Roman" pitchFamily="18" charset="0"/>
                <a:cs typeface="Times New Roman" pitchFamily="18" charset="0"/>
              </a:rPr>
              <a:t>Genes </a:t>
            </a:r>
            <a:r>
              <a:rPr lang="es-ES" sz="2400" b="1" i="1" dirty="0" err="1" smtClean="0">
                <a:solidFill>
                  <a:schemeClr val="bg1"/>
                </a:solidFill>
                <a:latin typeface="Times New Roman" pitchFamily="18" charset="0"/>
                <a:cs typeface="Times New Roman" pitchFamily="18" charset="0"/>
              </a:rPr>
              <a:t>homeóticos</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que especifican la identidad de los segmentos</a:t>
            </a:r>
          </a:p>
          <a:p>
            <a:pPr algn="l"/>
            <a:r>
              <a:rPr lang="es-ES" sz="2400" b="1" dirty="0" smtClean="0">
                <a:solidFill>
                  <a:schemeClr val="bg1"/>
                </a:solidFill>
                <a:latin typeface="Times New Roman" pitchFamily="18" charset="0"/>
                <a:cs typeface="Times New Roman" pitchFamily="18" charset="0"/>
              </a:rPr>
              <a:t>En los </a:t>
            </a:r>
            <a:r>
              <a:rPr lang="es-ES" sz="2400" b="1" dirty="0" smtClean="0">
                <a:solidFill>
                  <a:srgbClr val="FFFF00"/>
                </a:solidFill>
                <a:latin typeface="Times New Roman" pitchFamily="18" charset="0"/>
                <a:cs typeface="Times New Roman" pitchFamily="18" charset="0"/>
              </a:rPr>
              <a:t>vertebrados</a:t>
            </a:r>
            <a:r>
              <a:rPr lang="es-ES" sz="2400" b="1" dirty="0" smtClean="0">
                <a:solidFill>
                  <a:schemeClr val="bg1"/>
                </a:solidFill>
                <a:latin typeface="Times New Roman" pitchFamily="18" charset="0"/>
                <a:cs typeface="Times New Roman" pitchFamily="18" charset="0"/>
              </a:rPr>
              <a:t>, incluyendo la especie humana, existe </a:t>
            </a:r>
            <a:r>
              <a:rPr lang="es-ES" sz="2400" b="1" dirty="0" err="1" smtClean="0">
                <a:solidFill>
                  <a:schemeClr val="bg1"/>
                </a:solidFill>
                <a:latin typeface="Times New Roman" pitchFamily="18" charset="0"/>
                <a:cs typeface="Times New Roman" pitchFamily="18" charset="0"/>
              </a:rPr>
              <a:t>análo-gamente</a:t>
            </a:r>
            <a:r>
              <a:rPr lang="es-ES" sz="2400" b="1" dirty="0" smtClean="0">
                <a:solidFill>
                  <a:schemeClr val="bg1"/>
                </a:solidFill>
                <a:latin typeface="Times New Roman" pitchFamily="18" charset="0"/>
                <a:cs typeface="Times New Roman" pitchFamily="18" charset="0"/>
              </a:rPr>
              <a:t> el </a:t>
            </a:r>
            <a:r>
              <a:rPr lang="es-ES" sz="2400" b="1" i="1" dirty="0" smtClean="0">
                <a:solidFill>
                  <a:schemeClr val="bg1"/>
                </a:solidFill>
                <a:latin typeface="Times New Roman" pitchFamily="18" charset="0"/>
                <a:cs typeface="Times New Roman" pitchFamily="18" charset="0"/>
              </a:rPr>
              <a:t>complejo </a:t>
            </a:r>
            <a:r>
              <a:rPr lang="es-ES" sz="2400" b="1" i="1" dirty="0" err="1" smtClean="0">
                <a:solidFill>
                  <a:schemeClr val="bg1"/>
                </a:solidFill>
                <a:latin typeface="Times New Roman" pitchFamily="18" charset="0"/>
                <a:cs typeface="Times New Roman" pitchFamily="18" charset="0"/>
              </a:rPr>
              <a:t>homeótico</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Hox</a:t>
            </a:r>
            <a:r>
              <a:rPr lang="es-ES" sz="2400" b="1" dirty="0" smtClean="0">
                <a:solidFill>
                  <a:schemeClr val="bg1"/>
                </a:solidFill>
                <a:latin typeface="Times New Roman" pitchFamily="18" charset="0"/>
                <a:cs typeface="Times New Roman" pitchFamily="18" charset="0"/>
              </a:rPr>
              <a:t> </a:t>
            </a:r>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640960" cy="1152127"/>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GENÉTICA Y PREMIOS NOBEL                                         GENÉTICA DEL DESARROLLO                                             </a:t>
            </a:r>
            <a:r>
              <a:rPr lang="es-ES" sz="2800" b="1" dirty="0" err="1" smtClean="0">
                <a:solidFill>
                  <a:srgbClr val="FFFF00"/>
                </a:solidFill>
                <a:latin typeface="Times New Roman" pitchFamily="18" charset="0"/>
                <a:cs typeface="Times New Roman" pitchFamily="18" charset="0"/>
              </a:rPr>
              <a:t>Christiane</a:t>
            </a:r>
            <a:r>
              <a:rPr lang="es-ES" sz="2800"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Nüsslein-Volhard</a:t>
            </a:r>
            <a:r>
              <a:rPr lang="es-ES" sz="2800" b="1" dirty="0" smtClean="0">
                <a:solidFill>
                  <a:srgbClr val="FFFF00"/>
                </a:solidFill>
                <a:latin typeface="Times New Roman" pitchFamily="18" charset="0"/>
                <a:cs typeface="Times New Roman" pitchFamily="18" charset="0"/>
              </a:rPr>
              <a:t> (1995)</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endParaRPr lang="es-ES" sz="2400" dirty="0"/>
          </a:p>
        </p:txBody>
      </p:sp>
      <p:pic>
        <p:nvPicPr>
          <p:cNvPr id="22531" name="Picture 3"/>
          <p:cNvPicPr>
            <a:picLocks noChangeAspect="1" noChangeArrowheads="1"/>
          </p:cNvPicPr>
          <p:nvPr/>
        </p:nvPicPr>
        <p:blipFill>
          <a:blip r:embed="rId2" cstate="print"/>
          <a:srcRect l="23061" t="38498" r="59541" b="13403"/>
          <a:stretch>
            <a:fillRect/>
          </a:stretch>
        </p:blipFill>
        <p:spPr bwMode="auto">
          <a:xfrm>
            <a:off x="2843808" y="1487108"/>
            <a:ext cx="3528392" cy="52356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GENÉTICA DEL DESARROLLO: GENES HOMEÓTICOS</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098" name="Picture 2"/>
          <p:cNvPicPr>
            <a:picLocks noChangeAspect="1" noChangeArrowheads="1"/>
          </p:cNvPicPr>
          <p:nvPr/>
        </p:nvPicPr>
        <p:blipFill>
          <a:blip r:embed="rId2" cstate="print"/>
          <a:srcRect l="18304" t="39337" r="54656" b="11519"/>
          <a:stretch>
            <a:fillRect/>
          </a:stretch>
        </p:blipFill>
        <p:spPr bwMode="auto">
          <a:xfrm>
            <a:off x="3684921" y="1700808"/>
            <a:ext cx="4559487" cy="4464496"/>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l="25064" t="47701" r="61979" b="16747"/>
          <a:stretch>
            <a:fillRect/>
          </a:stretch>
        </p:blipFill>
        <p:spPr bwMode="auto">
          <a:xfrm>
            <a:off x="683568" y="1713331"/>
            <a:ext cx="3024336" cy="44707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GENÉTICA DEL DESARROLLO: GENES HOMEÓTICOS</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4" name="Picture 2"/>
          <p:cNvPicPr>
            <a:picLocks noChangeAspect="1" noChangeArrowheads="1"/>
          </p:cNvPicPr>
          <p:nvPr/>
        </p:nvPicPr>
        <p:blipFill>
          <a:blip r:embed="rId2" cstate="print"/>
          <a:srcRect l="23938" t="49793" r="60289" b="25112"/>
          <a:stretch>
            <a:fillRect/>
          </a:stretch>
        </p:blipFill>
        <p:spPr bwMode="auto">
          <a:xfrm>
            <a:off x="323528" y="4077073"/>
            <a:ext cx="2892320" cy="2479132"/>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l="16764" t="45817" r="53380" b="18631"/>
          <a:stretch>
            <a:fillRect/>
          </a:stretch>
        </p:blipFill>
        <p:spPr bwMode="auto">
          <a:xfrm>
            <a:off x="4788024" y="1124744"/>
            <a:ext cx="3577105" cy="2294746"/>
          </a:xfrm>
          <a:prstGeom prst="rect">
            <a:avLst/>
          </a:prstGeom>
          <a:noFill/>
          <a:ln w="9525">
            <a:noFill/>
            <a:miter lim="800000"/>
            <a:headEnd/>
            <a:tailEnd/>
          </a:ln>
        </p:spPr>
      </p:pic>
      <p:pic>
        <p:nvPicPr>
          <p:cNvPr id="6146" name="Picture 2"/>
          <p:cNvPicPr>
            <a:picLocks noChangeAspect="1" noChangeArrowheads="1"/>
          </p:cNvPicPr>
          <p:nvPr/>
        </p:nvPicPr>
        <p:blipFill>
          <a:blip r:embed="rId4" cstate="print"/>
          <a:srcRect l="22248" t="52929" r="59162" b="21976"/>
          <a:stretch>
            <a:fillRect/>
          </a:stretch>
        </p:blipFill>
        <p:spPr bwMode="auto">
          <a:xfrm>
            <a:off x="539552" y="1268760"/>
            <a:ext cx="3852428" cy="2801766"/>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l="38170" t="52091" r="52253" b="23859"/>
          <a:stretch>
            <a:fillRect/>
          </a:stretch>
        </p:blipFill>
        <p:spPr bwMode="auto">
          <a:xfrm>
            <a:off x="6660232" y="3755154"/>
            <a:ext cx="2232248" cy="3020100"/>
          </a:xfrm>
          <a:prstGeom prst="rect">
            <a:avLst/>
          </a:prstGeom>
          <a:noFill/>
          <a:ln w="9525">
            <a:noFill/>
            <a:miter lim="800000"/>
            <a:headEnd/>
            <a:tailEnd/>
          </a:ln>
        </p:spPr>
      </p:pic>
      <p:pic>
        <p:nvPicPr>
          <p:cNvPr id="1026" name="Picture 2"/>
          <p:cNvPicPr>
            <a:picLocks noChangeAspect="1" noChangeArrowheads="1"/>
          </p:cNvPicPr>
          <p:nvPr/>
        </p:nvPicPr>
        <p:blipFill>
          <a:blip r:embed="rId6" cstate="print"/>
          <a:srcRect l="18867" t="51884" r="72120" b="27204"/>
          <a:stretch>
            <a:fillRect/>
          </a:stretch>
        </p:blipFill>
        <p:spPr bwMode="auto">
          <a:xfrm>
            <a:off x="3851920" y="4005064"/>
            <a:ext cx="2016224" cy="25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DEL DESARROLLO</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25064" t="43142" r="61956" b="18713"/>
          <a:stretch>
            <a:fillRect/>
          </a:stretch>
        </p:blipFill>
        <p:spPr bwMode="auto">
          <a:xfrm>
            <a:off x="899591" y="1385392"/>
            <a:ext cx="3200807" cy="5067944"/>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l="22248" t="38291" r="58599" b="15702"/>
          <a:stretch>
            <a:fillRect/>
          </a:stretch>
        </p:blipFill>
        <p:spPr bwMode="auto">
          <a:xfrm>
            <a:off x="4572000" y="1425483"/>
            <a:ext cx="3960440" cy="5125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ÁREAS DE INVESTIGACIÓN Y PREMIOS NOBEL: GENÉTICA DEL DESARROLLO</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lvl="0" algn="l"/>
            <a:r>
              <a:rPr lang="es-ES" sz="2400" b="1" dirty="0" err="1" smtClean="0">
                <a:solidFill>
                  <a:srgbClr val="FFFF00"/>
                </a:solidFill>
                <a:latin typeface="Times New Roman" pitchFamily="18" charset="0"/>
                <a:cs typeface="Times New Roman" pitchFamily="18" charset="0"/>
              </a:rPr>
              <a:t>Sydney</a:t>
            </a:r>
            <a:r>
              <a:rPr lang="es-ES" sz="2400" b="1" dirty="0" smtClean="0">
                <a:solidFill>
                  <a:srgbClr val="FFFF00"/>
                </a:solidFill>
                <a:latin typeface="Times New Roman" pitchFamily="18" charset="0"/>
                <a:cs typeface="Times New Roman" pitchFamily="18" charset="0"/>
              </a:rPr>
              <a:t> BRENNER, H. Robert HORVITZ y John E. SULSTON </a:t>
            </a:r>
            <a:r>
              <a:rPr lang="es-ES" sz="2400" b="1" dirty="0" smtClean="0">
                <a:solidFill>
                  <a:schemeClr val="bg1"/>
                </a:solidFill>
                <a:latin typeface="Times New Roman" pitchFamily="18" charset="0"/>
                <a:cs typeface="Times New Roman" pitchFamily="18" charset="0"/>
              </a:rPr>
              <a:t>recibieron el Premio Nobel en Fisiología o Medicina 2002 “por sus descubrimientos sobre la regulación genética del desarrollo de los órganos y la muerte celular programada”</a:t>
            </a:r>
          </a:p>
          <a:p>
            <a:pPr lvl="0" algn="l"/>
            <a:r>
              <a:rPr lang="es-ES" sz="2400" b="1" dirty="0" smtClean="0">
                <a:solidFill>
                  <a:srgbClr val="FFFF00"/>
                </a:solidFill>
                <a:latin typeface="Times New Roman" pitchFamily="18" charset="0"/>
                <a:cs typeface="Times New Roman" pitchFamily="18" charset="0"/>
              </a:rPr>
              <a:t>Genética del desarrollo en el nematodo </a:t>
            </a:r>
            <a:r>
              <a:rPr lang="es-ES" sz="2400" b="1" i="1" dirty="0" err="1" smtClean="0">
                <a:solidFill>
                  <a:srgbClr val="FFFF00"/>
                </a:solidFill>
                <a:latin typeface="Times New Roman" pitchFamily="18" charset="0"/>
                <a:cs typeface="Times New Roman" pitchFamily="18" charset="0"/>
              </a:rPr>
              <a:t>Caenorhabditis</a:t>
            </a:r>
            <a:r>
              <a:rPr lang="es-ES" sz="2400" b="1" i="1" dirty="0" smtClean="0">
                <a:solidFill>
                  <a:srgbClr val="FFFF00"/>
                </a:solidFill>
                <a:latin typeface="Times New Roman" pitchFamily="18" charset="0"/>
                <a:cs typeface="Times New Roman" pitchFamily="18" charset="0"/>
              </a:rPr>
              <a:t> </a:t>
            </a:r>
            <a:r>
              <a:rPr lang="es-ES" sz="2400" b="1" i="1" dirty="0" err="1" smtClean="0">
                <a:solidFill>
                  <a:srgbClr val="FFFF00"/>
                </a:solidFill>
                <a:latin typeface="Times New Roman" pitchFamily="18" charset="0"/>
                <a:cs typeface="Times New Roman" pitchFamily="18" charset="0"/>
              </a:rPr>
              <a:t>elegans</a:t>
            </a:r>
            <a:endParaRPr lang="es-ES" sz="2400" b="1" i="1" dirty="0" smtClean="0">
              <a:solidFill>
                <a:srgbClr val="FFFF00"/>
              </a:solidFill>
              <a:latin typeface="Times New Roman" pitchFamily="18" charset="0"/>
              <a:cs typeface="Times New Roman" pitchFamily="18" charset="0"/>
            </a:endParaRPr>
          </a:p>
          <a:p>
            <a:pPr lvl="0" algn="l"/>
            <a:r>
              <a:rPr lang="es-ES" sz="2400" b="1" dirty="0" err="1" smtClean="0">
                <a:solidFill>
                  <a:srgbClr val="FFFF00"/>
                </a:solidFill>
                <a:latin typeface="Times New Roman" pitchFamily="18" charset="0"/>
                <a:cs typeface="Times New Roman" pitchFamily="18" charset="0"/>
              </a:rPr>
              <a:t>Brenner</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introdujo a </a:t>
            </a:r>
            <a:r>
              <a:rPr lang="es-ES" sz="2400" b="1" i="1" dirty="0" smtClean="0">
                <a:solidFill>
                  <a:schemeClr val="bg1"/>
                </a:solidFill>
                <a:latin typeface="Times New Roman" pitchFamily="18" charset="0"/>
                <a:cs typeface="Times New Roman" pitchFamily="18" charset="0"/>
              </a:rPr>
              <a:t>C. </a:t>
            </a:r>
            <a:r>
              <a:rPr lang="es-ES" sz="2400" b="1" i="1" dirty="0" err="1" smtClean="0">
                <a:solidFill>
                  <a:schemeClr val="bg1"/>
                </a:solidFill>
                <a:latin typeface="Times New Roman" pitchFamily="18" charset="0"/>
                <a:cs typeface="Times New Roman" pitchFamily="18" charset="0"/>
              </a:rPr>
              <a:t>elegans</a:t>
            </a:r>
            <a:r>
              <a:rPr lang="es-ES" sz="2400" b="1" dirty="0" smtClean="0">
                <a:solidFill>
                  <a:schemeClr val="bg1"/>
                </a:solidFill>
                <a:latin typeface="Times New Roman" pitchFamily="18" charset="0"/>
                <a:cs typeface="Times New Roman" pitchFamily="18" charset="0"/>
              </a:rPr>
              <a:t> como modelo experimental en genética del desarrollo</a:t>
            </a:r>
          </a:p>
          <a:p>
            <a:pPr lvl="0" algn="l"/>
            <a:r>
              <a:rPr lang="es-ES" sz="2400" b="1" dirty="0" err="1" smtClean="0">
                <a:solidFill>
                  <a:srgbClr val="FFFF00"/>
                </a:solidFill>
                <a:latin typeface="Times New Roman" pitchFamily="18" charset="0"/>
                <a:cs typeface="Times New Roman" pitchFamily="18" charset="0"/>
              </a:rPr>
              <a:t>Sulston</a:t>
            </a:r>
            <a:r>
              <a:rPr lang="es-ES" sz="2400" b="1" dirty="0" smtClean="0">
                <a:solidFill>
                  <a:schemeClr val="bg1"/>
                </a:solidFill>
                <a:latin typeface="Times New Roman" pitchFamily="18" charset="0"/>
                <a:cs typeface="Times New Roman" pitchFamily="18" charset="0"/>
              </a:rPr>
              <a:t> estudió el desarrollo de </a:t>
            </a:r>
            <a:r>
              <a:rPr lang="es-ES" sz="2400" b="1" i="1" dirty="0" smtClean="0">
                <a:solidFill>
                  <a:schemeClr val="bg1"/>
                </a:solidFill>
                <a:latin typeface="Times New Roman" pitchFamily="18" charset="0"/>
                <a:cs typeface="Times New Roman" pitchFamily="18" charset="0"/>
              </a:rPr>
              <a:t>C. </a:t>
            </a:r>
            <a:r>
              <a:rPr lang="es-ES" sz="2400" b="1" i="1" dirty="0" err="1" smtClean="0">
                <a:solidFill>
                  <a:schemeClr val="bg1"/>
                </a:solidFill>
                <a:latin typeface="Times New Roman" pitchFamily="18" charset="0"/>
                <a:cs typeface="Times New Roman" pitchFamily="18" charset="0"/>
              </a:rPr>
              <a:t>elegans</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a través del linaje celular desde huevo a adulto</a:t>
            </a:r>
          </a:p>
          <a:p>
            <a:pPr lvl="0" algn="l"/>
            <a:r>
              <a:rPr lang="es-ES" sz="2400" b="1" dirty="0" err="1" smtClean="0">
                <a:solidFill>
                  <a:srgbClr val="FFFF00"/>
                </a:solidFill>
                <a:latin typeface="Times New Roman" pitchFamily="18" charset="0"/>
                <a:cs typeface="Times New Roman" pitchFamily="18" charset="0"/>
              </a:rPr>
              <a:t>Horvitz</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descubrió los genes que controlan la muerte celular programada</a:t>
            </a:r>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712968" cy="1080119"/>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DEL DESARROLLO         </a:t>
            </a:r>
            <a:r>
              <a:rPr lang="es-ES" sz="3200" b="1" i="1" dirty="0" err="1" smtClean="0">
                <a:solidFill>
                  <a:srgbClr val="FFFF00"/>
                </a:solidFill>
                <a:latin typeface="Times New Roman" pitchFamily="18" charset="0"/>
                <a:cs typeface="Times New Roman" pitchFamily="18" charset="0"/>
              </a:rPr>
              <a:t>Caenorhabditis</a:t>
            </a:r>
            <a:r>
              <a:rPr lang="es-ES" sz="3200" b="1" i="1" dirty="0" smtClean="0">
                <a:solidFill>
                  <a:srgbClr val="FFFF00"/>
                </a:solidFill>
                <a:latin typeface="Times New Roman" pitchFamily="18" charset="0"/>
                <a:cs typeface="Times New Roman" pitchFamily="18" charset="0"/>
              </a:rPr>
              <a:t> </a:t>
            </a:r>
            <a:r>
              <a:rPr lang="es-ES" sz="3200" b="1" i="1" dirty="0" err="1" smtClean="0">
                <a:solidFill>
                  <a:srgbClr val="FFFF00"/>
                </a:solidFill>
                <a:latin typeface="Times New Roman" pitchFamily="18" charset="0"/>
                <a:cs typeface="Times New Roman" pitchFamily="18" charset="0"/>
              </a:rPr>
              <a:t>elegans</a:t>
            </a:r>
            <a:endParaRPr lang="es-ES" sz="3200" i="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628800"/>
            <a:ext cx="7848872" cy="4824536"/>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30698" t="35154" r="11279" b="4200"/>
          <a:stretch>
            <a:fillRect/>
          </a:stretch>
        </p:blipFill>
        <p:spPr bwMode="auto">
          <a:xfrm>
            <a:off x="204341" y="1484784"/>
            <a:ext cx="8823463" cy="49685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080119"/>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DEL DESARROLLO </a:t>
            </a:r>
            <a:r>
              <a:rPr lang="es-ES" sz="3200" b="1" i="1" dirty="0" err="1" smtClean="0">
                <a:solidFill>
                  <a:srgbClr val="FFFF00"/>
                </a:solidFill>
                <a:latin typeface="Times New Roman" pitchFamily="18" charset="0"/>
                <a:cs typeface="Times New Roman" pitchFamily="18" charset="0"/>
              </a:rPr>
              <a:t>Caenorhabditis</a:t>
            </a:r>
            <a:r>
              <a:rPr lang="es-ES" sz="3200" b="1" i="1" dirty="0" smtClean="0">
                <a:solidFill>
                  <a:srgbClr val="FFFF00"/>
                </a:solidFill>
                <a:latin typeface="Times New Roman" pitchFamily="18" charset="0"/>
                <a:cs typeface="Times New Roman" pitchFamily="18" charset="0"/>
              </a:rPr>
              <a:t> </a:t>
            </a:r>
            <a:r>
              <a:rPr lang="es-ES" sz="3200" b="1" i="1" dirty="0" err="1" smtClean="0">
                <a:solidFill>
                  <a:srgbClr val="FFFF00"/>
                </a:solidFill>
                <a:latin typeface="Times New Roman" pitchFamily="18" charset="0"/>
                <a:cs typeface="Times New Roman" pitchFamily="18" charset="0"/>
              </a:rPr>
              <a:t>elegans</a:t>
            </a:r>
            <a:endParaRPr lang="es-ES" sz="3200" i="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340768"/>
            <a:ext cx="7848872" cy="511256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4" name="Picture 2"/>
          <p:cNvPicPr>
            <a:picLocks noChangeAspect="1" noChangeArrowheads="1"/>
          </p:cNvPicPr>
          <p:nvPr/>
        </p:nvPicPr>
        <p:blipFill>
          <a:blip r:embed="rId2" cstate="print"/>
          <a:srcRect l="31206" t="36199" r="43389" b="29295"/>
          <a:stretch>
            <a:fillRect/>
          </a:stretch>
        </p:blipFill>
        <p:spPr bwMode="auto">
          <a:xfrm>
            <a:off x="1259632" y="1585762"/>
            <a:ext cx="7205164" cy="5272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568952" cy="1152127"/>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DEL DESARROLLO </a:t>
            </a:r>
            <a:r>
              <a:rPr lang="es-ES" sz="3200" b="1" i="1" dirty="0" err="1" smtClean="0">
                <a:solidFill>
                  <a:srgbClr val="FFFF00"/>
                </a:solidFill>
                <a:latin typeface="Times New Roman" pitchFamily="18" charset="0"/>
                <a:cs typeface="Times New Roman" pitchFamily="18" charset="0"/>
              </a:rPr>
              <a:t>Caenorhabditis</a:t>
            </a:r>
            <a:r>
              <a:rPr lang="es-ES" sz="3200" b="1" i="1" dirty="0" smtClean="0">
                <a:solidFill>
                  <a:srgbClr val="FFFF00"/>
                </a:solidFill>
                <a:latin typeface="Times New Roman" pitchFamily="18" charset="0"/>
                <a:cs typeface="Times New Roman" pitchFamily="18" charset="0"/>
              </a:rPr>
              <a:t> </a:t>
            </a:r>
            <a:r>
              <a:rPr lang="es-ES" sz="3200" b="1" i="1" dirty="0" err="1" smtClean="0">
                <a:solidFill>
                  <a:srgbClr val="FFFF00"/>
                </a:solidFill>
                <a:latin typeface="Times New Roman" pitchFamily="18" charset="0"/>
                <a:cs typeface="Times New Roman" pitchFamily="18" charset="0"/>
              </a:rPr>
              <a:t>elegans</a:t>
            </a:r>
            <a:endParaRPr lang="es-ES" sz="3200" i="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556792"/>
            <a:ext cx="7848872" cy="4896544"/>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098" name="Picture 2"/>
          <p:cNvPicPr>
            <a:picLocks noChangeAspect="1" noChangeArrowheads="1"/>
          </p:cNvPicPr>
          <p:nvPr/>
        </p:nvPicPr>
        <p:blipFill>
          <a:blip r:embed="rId2" cstate="print"/>
          <a:srcRect l="26191" t="49793" r="32686" b="16747"/>
          <a:stretch>
            <a:fillRect/>
          </a:stretch>
        </p:blipFill>
        <p:spPr bwMode="auto">
          <a:xfrm>
            <a:off x="244769" y="2060848"/>
            <a:ext cx="8541949" cy="37444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864095"/>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DE LA MUERTE CELULAR PROGRAMADA (H. Robert </a:t>
            </a:r>
            <a:r>
              <a:rPr lang="es-ES" sz="3200" b="1" dirty="0" err="1" smtClean="0">
                <a:solidFill>
                  <a:srgbClr val="FFFF00"/>
                </a:solidFill>
                <a:latin typeface="Times New Roman" pitchFamily="18" charset="0"/>
                <a:cs typeface="Times New Roman" pitchFamily="18" charset="0"/>
              </a:rPr>
              <a:t>Horvitz</a:t>
            </a:r>
            <a:r>
              <a:rPr lang="es-ES" sz="3200" b="1" dirty="0" smtClean="0">
                <a:solidFill>
                  <a:srgbClr val="FFFF00"/>
                </a:solidFill>
                <a:latin typeface="Times New Roman" pitchFamily="18" charset="0"/>
                <a:cs typeface="Times New Roman" pitchFamily="18" charset="0"/>
              </a:rPr>
              <a: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628800"/>
            <a:ext cx="7848872" cy="4824536"/>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122" name="Picture 2"/>
          <p:cNvPicPr>
            <a:picLocks noChangeAspect="1" noChangeArrowheads="1"/>
          </p:cNvPicPr>
          <p:nvPr/>
        </p:nvPicPr>
        <p:blipFill>
          <a:blip r:embed="rId2" cstate="print"/>
          <a:srcRect l="29571" t="29926" r="26489" b="15702"/>
          <a:stretch>
            <a:fillRect/>
          </a:stretch>
        </p:blipFill>
        <p:spPr bwMode="auto">
          <a:xfrm>
            <a:off x="467544" y="1052736"/>
            <a:ext cx="8532948"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ÁREAS DE INVESTIGACIÓN Y PREMIOS NOBEL: GENÉTICA DEL DESARROLLO</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lvl="0"/>
            <a:endParaRPr lang="es-ES" sz="2400" b="1" dirty="0" smtClean="0">
              <a:solidFill>
                <a:srgbClr val="FFFF00"/>
              </a:solidFill>
              <a:latin typeface="Times New Roman" pitchFamily="18" charset="0"/>
              <a:cs typeface="Times New Roman" pitchFamily="18" charset="0"/>
            </a:endParaRPr>
          </a:p>
          <a:p>
            <a:pPr lvl="0"/>
            <a:r>
              <a:rPr lang="es-ES" sz="2400" b="1" dirty="0" smtClean="0">
                <a:solidFill>
                  <a:srgbClr val="FFFF00"/>
                </a:solidFill>
                <a:latin typeface="Times New Roman" pitchFamily="18" charset="0"/>
                <a:cs typeface="Times New Roman" pitchFamily="18" charset="0"/>
              </a:rPr>
              <a:t>RITMO CIRCADIANO </a:t>
            </a:r>
          </a:p>
          <a:p>
            <a:pPr lvl="0"/>
            <a:endParaRPr lang="es-ES" sz="2400" b="1" dirty="0" smtClean="0">
              <a:solidFill>
                <a:schemeClr val="bg1"/>
              </a:solidFill>
              <a:latin typeface="Times New Roman" pitchFamily="18" charset="0"/>
              <a:cs typeface="Times New Roman" pitchFamily="18" charset="0"/>
            </a:endParaRPr>
          </a:p>
          <a:p>
            <a:pPr lvl="0" algn="l"/>
            <a:r>
              <a:rPr lang="es-ES" sz="2400" b="1" dirty="0" smtClean="0">
                <a:solidFill>
                  <a:srgbClr val="FFFF00"/>
                </a:solidFill>
                <a:latin typeface="Times New Roman" pitchFamily="18" charset="0"/>
                <a:cs typeface="Times New Roman" pitchFamily="18" charset="0"/>
              </a:rPr>
              <a:t>Jeffrey C. Hall,  Michael </a:t>
            </a:r>
            <a:r>
              <a:rPr lang="es-ES" sz="2400" b="1" dirty="0" err="1" smtClean="0">
                <a:solidFill>
                  <a:srgbClr val="FFFF00"/>
                </a:solidFill>
                <a:latin typeface="Times New Roman" pitchFamily="18" charset="0"/>
                <a:cs typeface="Times New Roman" pitchFamily="18" charset="0"/>
              </a:rPr>
              <a:t>Rosbash</a:t>
            </a:r>
            <a:r>
              <a:rPr lang="es-ES" sz="2400" b="1" dirty="0" smtClean="0">
                <a:solidFill>
                  <a:srgbClr val="FFFF00"/>
                </a:solidFill>
                <a:latin typeface="Times New Roman" pitchFamily="18" charset="0"/>
                <a:cs typeface="Times New Roman" pitchFamily="18" charset="0"/>
              </a:rPr>
              <a:t> y Michael W. Young</a:t>
            </a:r>
            <a:r>
              <a:rPr lang="es-ES" sz="2400" b="1" dirty="0" smtClean="0">
                <a:solidFill>
                  <a:schemeClr val="bg1"/>
                </a:solidFill>
                <a:latin typeface="Times New Roman" pitchFamily="18" charset="0"/>
                <a:cs typeface="Times New Roman" pitchFamily="18" charset="0"/>
              </a:rPr>
              <a:t> recibieron el Premio Nobel en Fisiología o Medicina 2017 “por sus descubrimientos de los mecanismos moleculares que controlan el ritmo circadiano”</a:t>
            </a:r>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188641"/>
            <a:ext cx="7200800" cy="792087"/>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DEL DESARROLLO:</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EL RITMO CIRCADIANO (2017)</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42527" t="27834" r="24236" b="12565"/>
          <a:stretch>
            <a:fillRect/>
          </a:stretch>
        </p:blipFill>
        <p:spPr bwMode="auto">
          <a:xfrm>
            <a:off x="1468076" y="3645024"/>
            <a:ext cx="3175932" cy="3068273"/>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50000" t="35361" r="24650" b="23859"/>
          <a:stretch>
            <a:fillRect/>
          </a:stretch>
        </p:blipFill>
        <p:spPr bwMode="auto">
          <a:xfrm>
            <a:off x="5076055" y="3573016"/>
            <a:ext cx="3611477" cy="3129947"/>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l="29720" t="34316" r="10567" b="2947"/>
          <a:stretch>
            <a:fillRect/>
          </a:stretch>
        </p:blipFill>
        <p:spPr bwMode="auto">
          <a:xfrm>
            <a:off x="2555776" y="980728"/>
            <a:ext cx="4956552" cy="26642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ÁREAS DE INVESTIGACIÓN Y PREMIOS NOBEL: GENÉTICA DEL DESARROLLO</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lvl="0"/>
            <a:endParaRPr lang="es-ES" sz="2400" b="1" dirty="0" smtClean="0">
              <a:solidFill>
                <a:srgbClr val="FFFF00"/>
              </a:solidFill>
              <a:latin typeface="Times New Roman" pitchFamily="18" charset="0"/>
              <a:cs typeface="Times New Roman" pitchFamily="18" charset="0"/>
            </a:endParaRPr>
          </a:p>
          <a:p>
            <a:pPr lvl="0"/>
            <a:r>
              <a:rPr lang="es-ES" sz="2400" b="1" dirty="0" smtClean="0">
                <a:solidFill>
                  <a:srgbClr val="FFFF00"/>
                </a:solidFill>
                <a:latin typeface="Times New Roman" pitchFamily="18" charset="0"/>
                <a:cs typeface="Times New Roman" pitchFamily="18" charset="0"/>
              </a:rPr>
              <a:t>OXÍGENO</a:t>
            </a:r>
          </a:p>
          <a:p>
            <a:pPr lvl="0" algn="l"/>
            <a:r>
              <a:rPr lang="es-ES" sz="2400" b="1" dirty="0" smtClean="0">
                <a:solidFill>
                  <a:srgbClr val="FFFF00"/>
                </a:solidFill>
                <a:latin typeface="Times New Roman" pitchFamily="18" charset="0"/>
                <a:cs typeface="Times New Roman" pitchFamily="18" charset="0"/>
              </a:rPr>
              <a:t>William G. </a:t>
            </a:r>
            <a:r>
              <a:rPr lang="es-ES" sz="2400" b="1" dirty="0" err="1" smtClean="0">
                <a:solidFill>
                  <a:srgbClr val="FFFF00"/>
                </a:solidFill>
                <a:latin typeface="Times New Roman" pitchFamily="18" charset="0"/>
                <a:cs typeface="Times New Roman" pitchFamily="18" charset="0"/>
              </a:rPr>
              <a:t>Kaeli</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Jr</a:t>
            </a:r>
            <a:r>
              <a:rPr lang="es-ES" sz="2400" b="1" dirty="0" smtClean="0">
                <a:solidFill>
                  <a:srgbClr val="FFFF00"/>
                </a:solidFill>
                <a:latin typeface="Times New Roman" pitchFamily="18" charset="0"/>
                <a:cs typeface="Times New Roman" pitchFamily="18" charset="0"/>
              </a:rPr>
              <a:t>, Peter J. </a:t>
            </a:r>
            <a:r>
              <a:rPr lang="es-ES" sz="2400" b="1" dirty="0" err="1" smtClean="0">
                <a:solidFill>
                  <a:srgbClr val="FFFF00"/>
                </a:solidFill>
                <a:latin typeface="Times New Roman" pitchFamily="18" charset="0"/>
                <a:cs typeface="Times New Roman" pitchFamily="18" charset="0"/>
              </a:rPr>
              <a:t>Ratcliffe</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Gregg</a:t>
            </a:r>
            <a:r>
              <a:rPr lang="es-ES" sz="2400" b="1" dirty="0" smtClean="0">
                <a:solidFill>
                  <a:srgbClr val="FFFF00"/>
                </a:solidFill>
                <a:latin typeface="Times New Roman" pitchFamily="18" charset="0"/>
                <a:cs typeface="Times New Roman" pitchFamily="18" charset="0"/>
              </a:rPr>
              <a:t> L. </a:t>
            </a:r>
            <a:r>
              <a:rPr lang="es-ES" sz="2400" b="1" dirty="0" err="1" smtClean="0">
                <a:solidFill>
                  <a:srgbClr val="FFFF00"/>
                </a:solidFill>
                <a:latin typeface="Times New Roman" pitchFamily="18" charset="0"/>
                <a:cs typeface="Times New Roman" pitchFamily="18" charset="0"/>
              </a:rPr>
              <a:t>Semenza</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recibieron el Premio Nobel en Fisiología o Medicina 2019 “por sus descubrimientos de cómo las células detectan y se </a:t>
            </a:r>
            <a:r>
              <a:rPr lang="es-ES" sz="2400" b="1" dirty="0" err="1" smtClean="0">
                <a:solidFill>
                  <a:schemeClr val="bg1"/>
                </a:solidFill>
                <a:latin typeface="Times New Roman" pitchFamily="18" charset="0"/>
                <a:cs typeface="Times New Roman" pitchFamily="18" charset="0"/>
              </a:rPr>
              <a:t>adptan</a:t>
            </a:r>
            <a:r>
              <a:rPr lang="es-ES" sz="2400" b="1" dirty="0" smtClean="0">
                <a:solidFill>
                  <a:schemeClr val="bg1"/>
                </a:solidFill>
                <a:latin typeface="Times New Roman" pitchFamily="18" charset="0"/>
                <a:cs typeface="Times New Roman" pitchFamily="18" charset="0"/>
              </a:rPr>
              <a:t> a la disponibilidad del oxígeno”. </a:t>
            </a:r>
          </a:p>
          <a:p>
            <a:pPr lvl="0" algn="l"/>
            <a:r>
              <a:rPr lang="es-ES" sz="2400" b="1" dirty="0" err="1" smtClean="0">
                <a:solidFill>
                  <a:schemeClr val="bg1"/>
                </a:solidFill>
                <a:latin typeface="Times New Roman" pitchFamily="18" charset="0"/>
                <a:cs typeface="Times New Roman" pitchFamily="18" charset="0"/>
              </a:rPr>
              <a:t>Semenza</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Ratcliffe</a:t>
            </a:r>
            <a:r>
              <a:rPr lang="es-ES" sz="2400" b="1" dirty="0" smtClean="0">
                <a:solidFill>
                  <a:schemeClr val="bg1"/>
                </a:solidFill>
                <a:latin typeface="Times New Roman" pitchFamily="18" charset="0"/>
                <a:cs typeface="Times New Roman" pitchFamily="18" charset="0"/>
              </a:rPr>
              <a:t> estudiaron el gen EPO (hormona </a:t>
            </a:r>
            <a:r>
              <a:rPr lang="es-ES" sz="2400" b="1" dirty="0" err="1" smtClean="0">
                <a:solidFill>
                  <a:schemeClr val="bg1"/>
                </a:solidFill>
                <a:latin typeface="Times New Roman" pitchFamily="18" charset="0"/>
                <a:cs typeface="Times New Roman" pitchFamily="18" charset="0"/>
              </a:rPr>
              <a:t>eritropoietina</a:t>
            </a:r>
            <a:r>
              <a:rPr lang="es-ES" sz="2400" b="1" dirty="0" smtClean="0">
                <a:solidFill>
                  <a:schemeClr val="bg1"/>
                </a:solidFill>
                <a:latin typeface="Times New Roman" pitchFamily="18" charset="0"/>
                <a:cs typeface="Times New Roman" pitchFamily="18" charset="0"/>
              </a:rPr>
              <a:t>) y cómo es regulado por los variantes niveles de oxígeno. </a:t>
            </a:r>
            <a:r>
              <a:rPr lang="es-ES" sz="2400" b="1" dirty="0" err="1" smtClean="0">
                <a:solidFill>
                  <a:schemeClr val="bg1"/>
                </a:solidFill>
                <a:latin typeface="Times New Roman" pitchFamily="18" charset="0"/>
                <a:cs typeface="Times New Roman" pitchFamily="18" charset="0"/>
              </a:rPr>
              <a:t>Semenza</a:t>
            </a:r>
            <a:r>
              <a:rPr lang="es-ES" sz="2400" b="1" dirty="0" smtClean="0">
                <a:solidFill>
                  <a:schemeClr val="bg1"/>
                </a:solidFill>
                <a:latin typeface="Times New Roman" pitchFamily="18" charset="0"/>
                <a:cs typeface="Times New Roman" pitchFamily="18" charset="0"/>
              </a:rPr>
              <a:t> descubrió el complejo proteico HIF (</a:t>
            </a:r>
            <a:r>
              <a:rPr lang="es-ES" sz="2400" b="1" i="1" dirty="0" err="1" smtClean="0">
                <a:solidFill>
                  <a:schemeClr val="bg1"/>
                </a:solidFill>
                <a:latin typeface="Times New Roman" pitchFamily="18" charset="0"/>
                <a:cs typeface="Times New Roman" pitchFamily="18" charset="0"/>
              </a:rPr>
              <a:t>hypoxia</a:t>
            </a:r>
            <a:r>
              <a:rPr lang="es-ES" sz="2400" b="1" i="1" dirty="0" smtClean="0">
                <a:solidFill>
                  <a:schemeClr val="bg1"/>
                </a:solidFill>
                <a:latin typeface="Times New Roman" pitchFamily="18" charset="0"/>
                <a:cs typeface="Times New Roman" pitchFamily="18" charset="0"/>
              </a:rPr>
              <a:t>-inducible factor</a:t>
            </a:r>
            <a:r>
              <a:rPr lang="es-ES" sz="2400" b="1" dirty="0" smtClean="0">
                <a:solidFill>
                  <a:schemeClr val="bg1"/>
                </a:solidFill>
                <a:latin typeface="Times New Roman" pitchFamily="18" charset="0"/>
                <a:cs typeface="Times New Roman" pitchFamily="18" charset="0"/>
              </a:rPr>
              <a:t>) formado por dos factores de transcripción (HIF-1a y ARNT).</a:t>
            </a:r>
          </a:p>
          <a:p>
            <a:pPr lvl="0" algn="l"/>
            <a:r>
              <a:rPr lang="es-ES" sz="2400" b="1" dirty="0" err="1" smtClean="0">
                <a:solidFill>
                  <a:schemeClr val="bg1"/>
                </a:solidFill>
                <a:latin typeface="Times New Roman" pitchFamily="18" charset="0"/>
                <a:cs typeface="Times New Roman" pitchFamily="18" charset="0"/>
              </a:rPr>
              <a:t>Kaelin</a:t>
            </a:r>
            <a:r>
              <a:rPr lang="es-ES" sz="2400" b="1" dirty="0" smtClean="0">
                <a:solidFill>
                  <a:schemeClr val="bg1"/>
                </a:solidFill>
                <a:latin typeface="Times New Roman" pitchFamily="18" charset="0"/>
                <a:cs typeface="Times New Roman" pitchFamily="18" charset="0"/>
              </a:rPr>
              <a:t> estudió el gen VHL que impide determinado tipo de cáncer y que interacciona con HIF-1a</a:t>
            </a:r>
            <a:endParaRPr lang="es-ES" sz="2400" b="1" dirty="0" smtClean="0">
              <a:solidFill>
                <a:srgbClr val="FFFF00"/>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pPr lvl="0"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1"/>
            <a:ext cx="8280920" cy="648071"/>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DEL DESARROLLO:</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Oxígeno: sensores celulares y adaptación a su disponibilidad (2019)</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13334" t="33062" r="40126" b="23021"/>
          <a:stretch>
            <a:fillRect/>
          </a:stretch>
        </p:blipFill>
        <p:spPr bwMode="auto">
          <a:xfrm>
            <a:off x="1619672" y="901696"/>
            <a:ext cx="5472608" cy="2803043"/>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l="30928" t="25743" r="12884" b="15702"/>
          <a:stretch>
            <a:fillRect/>
          </a:stretch>
        </p:blipFill>
        <p:spPr bwMode="auto">
          <a:xfrm>
            <a:off x="1492372" y="3429000"/>
            <a:ext cx="5728496"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MEJORA GENÉTICA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lvl="0"/>
            <a:endParaRPr lang="es-ES" b="1" dirty="0" smtClean="0">
              <a:solidFill>
                <a:srgbClr val="FFFF00"/>
              </a:solidFill>
              <a:latin typeface="Times New Roman" pitchFamily="18" charset="0"/>
              <a:cs typeface="Times New Roman" pitchFamily="18" charset="0"/>
            </a:endParaRPr>
          </a:p>
          <a:p>
            <a:pPr lvl="0"/>
            <a:endParaRPr lang="es-ES" b="1" dirty="0" smtClean="0">
              <a:solidFill>
                <a:srgbClr val="FFFF00"/>
              </a:solidFill>
              <a:latin typeface="Times New Roman" pitchFamily="18" charset="0"/>
              <a:cs typeface="Times New Roman" pitchFamily="18" charset="0"/>
            </a:endParaRPr>
          </a:p>
          <a:p>
            <a:pPr lvl="0"/>
            <a:r>
              <a:rPr lang="es-ES" b="1" dirty="0" smtClean="0">
                <a:solidFill>
                  <a:srgbClr val="FFFF00"/>
                </a:solidFill>
                <a:latin typeface="Times New Roman" pitchFamily="18" charset="0"/>
                <a:cs typeface="Times New Roman" pitchFamily="18" charset="0"/>
              </a:rPr>
              <a:t>GENÉTICA APLICADA A LA MEJORA DE PLANTAS</a:t>
            </a:r>
            <a:endParaRPr lang="es-ES" b="1" dirty="0">
              <a:latin typeface="Times New Roman" pitchFamily="18" charset="0"/>
              <a:cs typeface="Times New Roman" pitchFamily="18" charset="0"/>
            </a:endParaRPr>
          </a:p>
          <a:p>
            <a:pPr lvl="2"/>
            <a:r>
              <a:rPr lang="es-ES" sz="3200" b="1" dirty="0" smtClean="0">
                <a:solidFill>
                  <a:schemeClr val="bg1"/>
                </a:solidFill>
                <a:latin typeface="Times New Roman" pitchFamily="18" charset="0"/>
                <a:cs typeface="Times New Roman" pitchFamily="18" charset="0"/>
              </a:rPr>
              <a:t>La </a:t>
            </a:r>
            <a:r>
              <a:rPr lang="es-ES" sz="3200" b="1" dirty="0">
                <a:solidFill>
                  <a:schemeClr val="bg1"/>
                </a:solidFill>
                <a:latin typeface="Times New Roman" pitchFamily="18" charset="0"/>
                <a:cs typeface="Times New Roman" pitchFamily="18" charset="0"/>
              </a:rPr>
              <a:t>revolución verde: </a:t>
            </a:r>
            <a:r>
              <a:rPr lang="es-ES" sz="3200" b="1" dirty="0" smtClean="0">
                <a:solidFill>
                  <a:schemeClr val="bg1"/>
                </a:solidFill>
                <a:latin typeface="Times New Roman" pitchFamily="18" charset="0"/>
                <a:cs typeface="Times New Roman" pitchFamily="18" charset="0"/>
              </a:rPr>
              <a:t>                 Norman E. </a:t>
            </a:r>
            <a:r>
              <a:rPr lang="es-ES" sz="3200" b="1" dirty="0" err="1" smtClean="0">
                <a:solidFill>
                  <a:schemeClr val="bg1"/>
                </a:solidFill>
                <a:latin typeface="Times New Roman" pitchFamily="18" charset="0"/>
                <a:cs typeface="Times New Roman" pitchFamily="18" charset="0"/>
              </a:rPr>
              <a:t>Borlaug</a:t>
            </a:r>
            <a:r>
              <a:rPr lang="es-ES" sz="3200" b="1" dirty="0" smtClean="0">
                <a:solidFill>
                  <a:schemeClr val="bg1"/>
                </a:solidFill>
                <a:latin typeface="Times New Roman" pitchFamily="18" charset="0"/>
                <a:cs typeface="Times New Roman" pitchFamily="18" charset="0"/>
              </a:rPr>
              <a:t> </a:t>
            </a:r>
            <a:r>
              <a:rPr lang="es-ES" sz="3200" b="1" dirty="0">
                <a:solidFill>
                  <a:schemeClr val="bg1"/>
                </a:solidFill>
                <a:latin typeface="Times New Roman" pitchFamily="18" charset="0"/>
                <a:cs typeface="Times New Roman" pitchFamily="18" charset="0"/>
              </a:rPr>
              <a:t>(1970</a:t>
            </a:r>
            <a:r>
              <a:rPr lang="es-ES" sz="3200" b="1" dirty="0" smtClean="0">
                <a:solidFill>
                  <a:schemeClr val="bg1"/>
                </a:solidFill>
                <a:latin typeface="Times New Roman" pitchFamily="18" charset="0"/>
                <a:cs typeface="Times New Roman" pitchFamily="18" charset="0"/>
              </a:rPr>
              <a:t>)</a:t>
            </a:r>
          </a:p>
          <a:p>
            <a:pPr lvl="2"/>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971550" y="609600"/>
            <a:ext cx="7129463" cy="1450975"/>
          </a:xfrm>
          <a:prstGeom prst="rect">
            <a:avLst/>
          </a:prstGeom>
          <a:solidFill>
            <a:srgbClr val="002060"/>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200" b="1" i="0" u="none" strike="noStrike" kern="1200" cap="none" spc="0" normalizeH="0" baseline="0" noProof="0" dirty="0" smtClean="0">
                <a:ln>
                  <a:noFill/>
                </a:ln>
                <a:solidFill>
                  <a:srgbClr val="FFFF00"/>
                </a:solidFill>
                <a:effectLst/>
                <a:uLnTx/>
                <a:uFillTx/>
                <a:latin typeface="Times New Roman" pitchFamily="18" charset="0"/>
                <a:ea typeface="+mj-ea"/>
                <a:cs typeface="Times New Roman" pitchFamily="18" charset="0"/>
              </a:rPr>
              <a:t>Thomas Robert </a:t>
            </a:r>
            <a:r>
              <a:rPr kumimoji="0" lang="es-ES" sz="3200" b="1" i="0" u="none" strike="noStrike" kern="1200" cap="none" spc="0" normalizeH="0" baseline="0" noProof="0" dirty="0" err="1" smtClean="0">
                <a:ln>
                  <a:noFill/>
                </a:ln>
                <a:solidFill>
                  <a:srgbClr val="FFFF00"/>
                </a:solidFill>
                <a:effectLst/>
                <a:uLnTx/>
                <a:uFillTx/>
                <a:latin typeface="Times New Roman" pitchFamily="18" charset="0"/>
                <a:ea typeface="+mj-ea"/>
                <a:cs typeface="Times New Roman" pitchFamily="18" charset="0"/>
              </a:rPr>
              <a:t>Malthus</a:t>
            </a:r>
            <a:r>
              <a:rPr kumimoji="0" lang="es-ES" sz="3200" b="1" i="0" u="none" strike="noStrike" kern="1200" cap="none" spc="0" normalizeH="0" baseline="0" noProof="0" dirty="0" smtClean="0">
                <a:ln>
                  <a:noFill/>
                </a:ln>
                <a:solidFill>
                  <a:srgbClr val="FFFF00"/>
                </a:solidFill>
                <a:effectLst/>
                <a:uLnTx/>
                <a:uFillTx/>
                <a:latin typeface="Times New Roman" pitchFamily="18" charset="0"/>
                <a:ea typeface="+mj-ea"/>
                <a:cs typeface="Times New Roman" pitchFamily="18" charset="0"/>
              </a:rPr>
              <a:t> (1766 – 1834)</a:t>
            </a:r>
            <a:r>
              <a:rPr kumimoji="0" lang="es-ES" sz="32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rPr>
              <a:t/>
            </a:r>
            <a:br>
              <a:rPr kumimoji="0" lang="es-ES" sz="32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rPr>
            </a:br>
            <a:r>
              <a:rPr kumimoji="0" lang="es-ES" sz="24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rPr>
              <a:t>“Un ensayo sobre el principio de población”                      (1798, 1ª ed.; 1803, 2ª ed.; 1826, 6ª ed.)</a:t>
            </a:r>
          </a:p>
        </p:txBody>
      </p:sp>
      <p:pic>
        <p:nvPicPr>
          <p:cNvPr id="5" name="Picture 3"/>
          <p:cNvPicPr>
            <a:picLocks noChangeAspect="1" noChangeArrowheads="1"/>
          </p:cNvPicPr>
          <p:nvPr/>
        </p:nvPicPr>
        <p:blipFill>
          <a:blip r:embed="rId2" cstate="print"/>
          <a:srcRect l="23141" t="42152" r="50502" b="31558"/>
          <a:stretch>
            <a:fillRect/>
          </a:stretch>
        </p:blipFill>
        <p:spPr>
          <a:xfrm>
            <a:off x="1331913" y="2089150"/>
            <a:ext cx="6216650" cy="4768850"/>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algn="l">
              <a:buFont typeface="Arial" pitchFamily="34" charset="0"/>
              <a:buChar char="•"/>
            </a:pPr>
            <a:endParaRPr lang="es-ES_tradnl"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_tradnl" sz="2800" b="1" dirty="0" smtClean="0">
                <a:solidFill>
                  <a:schemeClr val="bg1"/>
                </a:solidFill>
                <a:latin typeface="Times New Roman" pitchFamily="18" charset="0"/>
                <a:cs typeface="Times New Roman" pitchFamily="18" charset="0"/>
              </a:rPr>
              <a:t>En 2015 la población mundial alcanzó los 7.200 millones</a:t>
            </a:r>
            <a:endParaRPr lang="es-ES" sz="2800" b="1" dirty="0" smtClean="0">
              <a:solidFill>
                <a:schemeClr val="bg1"/>
              </a:solidFill>
              <a:latin typeface="Times New Roman" pitchFamily="18" charset="0"/>
              <a:cs typeface="Times New Roman" pitchFamily="18" charset="0"/>
            </a:endParaRPr>
          </a:p>
          <a:p>
            <a:pPr algn="l">
              <a:buFont typeface="Arial" pitchFamily="34" charset="0"/>
              <a:buChar char="•"/>
            </a:pPr>
            <a:r>
              <a:rPr lang="es-ES_tradnl" sz="2800" b="1" dirty="0" smtClean="0">
                <a:solidFill>
                  <a:schemeClr val="bg1"/>
                </a:solidFill>
                <a:latin typeface="Times New Roman" pitchFamily="18" charset="0"/>
                <a:cs typeface="Times New Roman" pitchFamily="18" charset="0"/>
              </a:rPr>
              <a:t>En la actualidad el hambre afecta a 870 millones de personas y la malnutrición a 2.000 millones</a:t>
            </a:r>
            <a:endParaRPr lang="es-ES" sz="2800" b="1" dirty="0" smtClean="0">
              <a:solidFill>
                <a:schemeClr val="bg1"/>
              </a:solidFill>
              <a:latin typeface="Times New Roman" pitchFamily="18" charset="0"/>
              <a:cs typeface="Times New Roman" pitchFamily="18" charset="0"/>
            </a:endParaRPr>
          </a:p>
          <a:p>
            <a:pPr algn="l">
              <a:buFont typeface="Arial" pitchFamily="34" charset="0"/>
              <a:buChar char="•"/>
            </a:pPr>
            <a:r>
              <a:rPr lang="es-ES_tradnl" sz="2800" b="1" dirty="0" smtClean="0">
                <a:solidFill>
                  <a:schemeClr val="bg1"/>
                </a:solidFill>
                <a:latin typeface="Times New Roman" pitchFamily="18" charset="0"/>
                <a:cs typeface="Times New Roman" pitchFamily="18" charset="0"/>
              </a:rPr>
              <a:t>Se estima que para 2050 se necesitarán un 60% más de alimentos para una población de 9.600 millones de habitantes</a:t>
            </a:r>
            <a:endParaRPr lang="es-ES" sz="2800" b="1" dirty="0" smtClean="0">
              <a:solidFill>
                <a:schemeClr val="bg1"/>
              </a:solidFill>
              <a:latin typeface="Times New Roman" pitchFamily="18" charset="0"/>
              <a:cs typeface="Times New Roman" pitchFamily="18" charset="0"/>
            </a:endParaRPr>
          </a:p>
          <a:p>
            <a:pPr algn="l">
              <a:buFont typeface="Arial" pitchFamily="34" charset="0"/>
              <a:buChar char="•"/>
            </a:pPr>
            <a:r>
              <a:rPr lang="es-ES_tradnl" sz="2800" b="1" dirty="0" smtClean="0">
                <a:solidFill>
                  <a:schemeClr val="bg1"/>
                </a:solidFill>
                <a:latin typeface="Times New Roman" pitchFamily="18" charset="0"/>
                <a:cs typeface="Times New Roman" pitchFamily="18" charset="0"/>
              </a:rPr>
              <a:t>Para final del presente siglo habrá que alimentar a 11.000 millones de personas</a:t>
            </a:r>
            <a:endParaRPr lang="es-ES" sz="2800" b="1"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188641"/>
            <a:ext cx="8136904" cy="1512167"/>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MEJORA GENÉTICA DE PLANTAS           Norman E. </a:t>
            </a:r>
            <a:r>
              <a:rPr lang="es-ES" sz="3200" b="1" dirty="0" err="1" smtClean="0">
                <a:solidFill>
                  <a:srgbClr val="FFFF00"/>
                </a:solidFill>
                <a:latin typeface="Times New Roman" pitchFamily="18" charset="0"/>
                <a:cs typeface="Times New Roman" pitchFamily="18" charset="0"/>
              </a:rPr>
              <a:t>Borlaug</a:t>
            </a:r>
            <a:r>
              <a:rPr lang="es-ES" sz="3200" b="1" dirty="0" smtClean="0">
                <a:solidFill>
                  <a:srgbClr val="FFFF00"/>
                </a:solidFill>
                <a:latin typeface="Times New Roman" pitchFamily="18" charset="0"/>
                <a:cs typeface="Times New Roman" pitchFamily="18" charset="0"/>
              </a:rPr>
              <a:t> (Premio Nobel de la Paz 1970) LA REVOLUCIÓN VERDE</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a:t>
            </a:r>
            <a:endParaRPr lang="es-ES" sz="3200" dirty="0">
              <a:solidFill>
                <a:srgbClr val="FFFF00"/>
              </a:solidFill>
              <a:latin typeface="Times New Roman" pitchFamily="18" charset="0"/>
              <a:cs typeface="Times New Roman" pitchFamily="18" charset="0"/>
            </a:endParaRPr>
          </a:p>
        </p:txBody>
      </p:sp>
      <p:pic>
        <p:nvPicPr>
          <p:cNvPr id="4" name="Picture 2" descr="norman borlaug"/>
          <p:cNvPicPr>
            <a:picLocks noChangeAspect="1" noChangeArrowheads="1"/>
          </p:cNvPicPr>
          <p:nvPr/>
        </p:nvPicPr>
        <p:blipFill>
          <a:blip r:embed="rId2" cstate="print"/>
          <a:srcRect/>
          <a:stretch>
            <a:fillRect/>
          </a:stretch>
        </p:blipFill>
        <p:spPr>
          <a:xfrm>
            <a:off x="683568" y="1772816"/>
            <a:ext cx="8136904" cy="4882141"/>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a:xfrm>
            <a:off x="1331913" y="260350"/>
            <a:ext cx="6624637" cy="865188"/>
          </a:xfrm>
          <a:solidFill>
            <a:srgbClr val="FF0000"/>
          </a:solidFill>
        </p:spPr>
        <p:txBody>
          <a:bodyPr/>
          <a:lstStyle/>
          <a:p>
            <a:r>
              <a:rPr lang="es-ES" sz="2400" b="1" dirty="0" smtClean="0">
                <a:solidFill>
                  <a:srgbClr val="FFFF00"/>
                </a:solidFill>
                <a:latin typeface="Times New Roman" pitchFamily="18" charset="0"/>
                <a:cs typeface="Times New Roman" pitchFamily="18" charset="0"/>
              </a:rPr>
              <a:t>NORMAN E. BORLAUG (1914 – 2009)                                                             MEDALLA DEL CONGRESO USA</a:t>
            </a:r>
          </a:p>
        </p:txBody>
      </p:sp>
      <p:pic>
        <p:nvPicPr>
          <p:cNvPr id="22531" name="Picture 2" descr="https://www.worldfoodprize.org/documents/filelibrary/images/news/before_041408/borlaugnationalmedal_25EED79611A9C.jpg"/>
          <p:cNvPicPr>
            <a:picLocks noGrp="1" noChangeAspect="1" noChangeArrowheads="1"/>
          </p:cNvPicPr>
          <p:nvPr>
            <p:ph idx="1"/>
          </p:nvPr>
        </p:nvPicPr>
        <p:blipFill>
          <a:blip r:embed="rId2" cstate="print"/>
          <a:srcRect/>
          <a:stretch>
            <a:fillRect/>
          </a:stretch>
        </p:blipFill>
        <p:spPr>
          <a:xfrm>
            <a:off x="1362075" y="1196975"/>
            <a:ext cx="6594475" cy="5472113"/>
          </a:xfr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35292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MEJORA GENÉTICA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395536" y="1124744"/>
            <a:ext cx="8352928" cy="5328592"/>
          </a:xfrm>
          <a:solidFill>
            <a:srgbClr val="002060"/>
          </a:solidFill>
        </p:spPr>
        <p:txBody>
          <a:bodyPr>
            <a:normAutofit/>
          </a:bodyPr>
          <a:lstStyle/>
          <a:p>
            <a:pPr lvl="0"/>
            <a:endParaRPr lang="es-ES" sz="3200" b="1" dirty="0" smtClean="0">
              <a:solidFill>
                <a:schemeClr val="bg1"/>
              </a:solidFill>
              <a:latin typeface="Times New Roman" pitchFamily="18" charset="0"/>
              <a:cs typeface="Times New Roman" pitchFamily="18" charset="0"/>
            </a:endParaRPr>
          </a:p>
          <a:p>
            <a:pPr lvl="0"/>
            <a:r>
              <a:rPr lang="es-ES" sz="3200" b="1" dirty="0" smtClean="0">
                <a:solidFill>
                  <a:srgbClr val="FFFF00"/>
                </a:solidFill>
                <a:latin typeface="Times New Roman" pitchFamily="18" charset="0"/>
                <a:cs typeface="Times New Roman" pitchFamily="18" charset="0"/>
              </a:rPr>
              <a:t>GENÉTICA APLICADA A LA MEJORA      IN VITRO DE ENZIMAS</a:t>
            </a:r>
          </a:p>
          <a:p>
            <a:pPr lvl="0"/>
            <a:endParaRPr lang="es-ES" sz="3200" b="1" dirty="0" smtClean="0">
              <a:solidFill>
                <a:srgbClr val="FFFF00"/>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pPr lvl="0" algn="l"/>
            <a:r>
              <a:rPr lang="es-ES" b="1" dirty="0" err="1" smtClean="0">
                <a:solidFill>
                  <a:srgbClr val="FFFF00"/>
                </a:solidFill>
                <a:latin typeface="Times New Roman" pitchFamily="18" charset="0"/>
                <a:cs typeface="Times New Roman" pitchFamily="18" charset="0"/>
              </a:rPr>
              <a:t>Frances</a:t>
            </a:r>
            <a:r>
              <a:rPr lang="es-ES" b="1" dirty="0" smtClean="0">
                <a:solidFill>
                  <a:srgbClr val="FFFF00"/>
                </a:solidFill>
                <a:latin typeface="Times New Roman" pitchFamily="18" charset="0"/>
                <a:cs typeface="Times New Roman" pitchFamily="18" charset="0"/>
              </a:rPr>
              <a:t> H. </a:t>
            </a:r>
            <a:r>
              <a:rPr lang="es-ES" b="1" dirty="0" err="1" smtClean="0">
                <a:solidFill>
                  <a:srgbClr val="FFFF00"/>
                </a:solidFill>
                <a:latin typeface="Times New Roman" pitchFamily="18" charset="0"/>
                <a:cs typeface="Times New Roman" pitchFamily="18" charset="0"/>
              </a:rPr>
              <a:t>Arnold</a:t>
            </a:r>
            <a:r>
              <a:rPr lang="es-ES" b="1" dirty="0" smtClean="0">
                <a:solidFill>
                  <a:srgbClr val="FFFF00"/>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recibió el Premio Nobel en Química 2018 “por la evolución dirigida de enzimas”</a:t>
            </a:r>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1"/>
            <a:ext cx="8424936" cy="1296143"/>
          </a:xfrm>
          <a:solidFill>
            <a:srgbClr val="FF0000"/>
          </a:solidFill>
        </p:spPr>
        <p:txBody>
          <a:bodyPr>
            <a:normAutofit/>
          </a:bodyPr>
          <a:lstStyle/>
          <a:p>
            <a:r>
              <a:rPr lang="es-ES" sz="3200" b="1" dirty="0" err="1" smtClean="0">
                <a:solidFill>
                  <a:srgbClr val="FFFF00"/>
                </a:solidFill>
                <a:latin typeface="Times New Roman" pitchFamily="18" charset="0"/>
                <a:cs typeface="Times New Roman" pitchFamily="18" charset="0"/>
              </a:rPr>
              <a:t>Frances</a:t>
            </a:r>
            <a:r>
              <a:rPr lang="es-ES" sz="3200" b="1" dirty="0" smtClean="0">
                <a:solidFill>
                  <a:srgbClr val="FFFF00"/>
                </a:solidFill>
                <a:latin typeface="Times New Roman" pitchFamily="18" charset="0"/>
                <a:cs typeface="Times New Roman" pitchFamily="18" charset="0"/>
              </a:rPr>
              <a:t> H. </a:t>
            </a:r>
            <a:r>
              <a:rPr lang="es-ES" sz="3200" b="1" dirty="0" err="1" smtClean="0">
                <a:solidFill>
                  <a:srgbClr val="FFFF00"/>
                </a:solidFill>
                <a:latin typeface="Times New Roman" pitchFamily="18" charset="0"/>
                <a:cs typeface="Times New Roman" pitchFamily="18" charset="0"/>
              </a:rPr>
              <a:t>Arnold</a:t>
            </a:r>
            <a:r>
              <a:rPr lang="es-ES" sz="3200" b="1" dirty="0" smtClean="0">
                <a:solidFill>
                  <a:srgbClr val="FFFF00"/>
                </a:solidFill>
                <a:latin typeface="Times New Roman" pitchFamily="18" charset="0"/>
                <a:cs typeface="Times New Roman" pitchFamily="18" charset="0"/>
              </a:rPr>
              <a:t> (2018)              EVOLUCIÓN DIRIGIDA DE ENZIMAS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2060848"/>
            <a:ext cx="7848872" cy="439248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28900" t="22606" r="49773" b="27147"/>
          <a:stretch>
            <a:fillRect/>
          </a:stretch>
        </p:blipFill>
        <p:spPr bwMode="auto">
          <a:xfrm>
            <a:off x="0" y="1628800"/>
            <a:ext cx="3779912" cy="4302058"/>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l="13234" t="40382" r="51276" b="20930"/>
          <a:stretch>
            <a:fillRect/>
          </a:stretch>
        </p:blipFill>
        <p:spPr bwMode="auto">
          <a:xfrm>
            <a:off x="3635896" y="1628800"/>
            <a:ext cx="5149545" cy="30243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err="1" smtClean="0">
                <a:solidFill>
                  <a:srgbClr val="FFFF00"/>
                </a:solidFill>
                <a:latin typeface="Times New Roman" pitchFamily="18" charset="0"/>
                <a:cs typeface="Times New Roman" pitchFamily="18" charset="0"/>
              </a:rPr>
              <a:t>Frances</a:t>
            </a:r>
            <a:r>
              <a:rPr lang="es-ES" sz="3200" b="1" dirty="0" smtClean="0">
                <a:solidFill>
                  <a:srgbClr val="FFFF00"/>
                </a:solidFill>
                <a:latin typeface="Times New Roman" pitchFamily="18" charset="0"/>
                <a:cs typeface="Times New Roman" pitchFamily="18" charset="0"/>
              </a:rPr>
              <a:t> H. </a:t>
            </a:r>
            <a:r>
              <a:rPr lang="es-ES" sz="3200" b="1" dirty="0" err="1" smtClean="0">
                <a:solidFill>
                  <a:srgbClr val="FFFF00"/>
                </a:solidFill>
                <a:latin typeface="Times New Roman" pitchFamily="18" charset="0"/>
                <a:cs typeface="Times New Roman" pitchFamily="18" charset="0"/>
              </a:rPr>
              <a:t>Arnold</a:t>
            </a:r>
            <a:r>
              <a:rPr lang="es-ES" sz="3200" b="1" dirty="0" smtClean="0">
                <a:solidFill>
                  <a:srgbClr val="FFFF00"/>
                </a:solidFill>
                <a:latin typeface="Times New Roman" pitchFamily="18" charset="0"/>
                <a:cs typeface="Times New Roman" pitchFamily="18" charset="0"/>
              </a:rPr>
              <a:t> (2018)                EVOLUCIÓN DIRIGIDA DE ENZIMAS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8169" t="12184" r="35980" b="1837"/>
          <a:stretch>
            <a:fillRect/>
          </a:stretch>
        </p:blipFill>
        <p:spPr bwMode="auto">
          <a:xfrm>
            <a:off x="1979712" y="1124744"/>
            <a:ext cx="5544616"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260648"/>
            <a:ext cx="7704856" cy="6264696"/>
          </a:xfrm>
          <a:solidFill>
            <a:srgbClr val="002060"/>
          </a:solidFill>
        </p:spPr>
        <p:txBody>
          <a:bodyPr>
            <a:normAutofit fontScale="92500" lnSpcReduction="10000"/>
          </a:bodyPr>
          <a:lstStyle/>
          <a:p>
            <a:endParaRPr lang="es-ES" sz="2400" b="1" dirty="0" smtClean="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LA HISTORIA DE LA GENÉTICA                A LA LUZ DE LOS PREMIOS                 NOBEL (1900-2019)</a:t>
            </a: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IV</a:t>
            </a:r>
          </a:p>
          <a:p>
            <a:endParaRPr lang="es-ES_tradnl" sz="2400" b="1" dirty="0" smtClean="0">
              <a:solidFill>
                <a:schemeClr val="bg1"/>
              </a:solidFill>
              <a:latin typeface="Times New Roman" pitchFamily="18" charset="0"/>
              <a:cs typeface="Times New Roman" pitchFamily="18" charset="0"/>
            </a:endParaRPr>
          </a:p>
          <a:p>
            <a:r>
              <a:rPr lang="es-ES_tradnl" sz="2400" b="1" dirty="0" smtClean="0">
                <a:solidFill>
                  <a:schemeClr val="bg1"/>
                </a:solidFill>
                <a:latin typeface="Times New Roman" pitchFamily="18" charset="0"/>
                <a:cs typeface="Times New Roman" pitchFamily="18" charset="0"/>
              </a:rPr>
              <a:t>HEREJÍAS EN GENÉTICA, AUSENCIAS Y PREDICCIONES Y LOS PREMIOS NOBEL</a:t>
            </a:r>
            <a:endParaRPr lang="es-ES" sz="2400" b="1" dirty="0" smtClean="0">
              <a:solidFill>
                <a:schemeClr val="bg1"/>
              </a:solidFill>
              <a:latin typeface="Times New Roman" pitchFamily="18" charset="0"/>
              <a:cs typeface="Times New Roman" pitchFamily="18" charset="0"/>
            </a:endParaRPr>
          </a:p>
          <a:p>
            <a:pPr lvl="0"/>
            <a:endParaRPr lang="es-ES_tradnl" sz="2400" b="1" dirty="0" smtClean="0">
              <a:solidFill>
                <a:srgbClr val="FF00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Juan-Ramón </a:t>
            </a:r>
            <a:r>
              <a:rPr lang="es-ES" sz="2400" b="1" dirty="0" err="1" smtClean="0">
                <a:solidFill>
                  <a:schemeClr val="bg1"/>
                </a:solidFill>
                <a:latin typeface="Times New Roman" pitchFamily="18" charset="0"/>
                <a:cs typeface="Times New Roman" pitchFamily="18" charset="0"/>
              </a:rPr>
              <a:t>Lacadena</a:t>
            </a:r>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Colegio Libre de Eméritos</a:t>
            </a:r>
          </a:p>
          <a:p>
            <a:r>
              <a:rPr lang="es-ES" sz="2400" b="1" dirty="0" smtClean="0">
                <a:solidFill>
                  <a:schemeClr val="bg1"/>
                </a:solidFill>
                <a:latin typeface="Times New Roman" pitchFamily="18" charset="0"/>
                <a:cs typeface="Times New Roman" pitchFamily="18" charset="0"/>
              </a:rPr>
              <a:t>Madrid, 2019</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228600"/>
            <a:ext cx="7772400" cy="1066800"/>
          </a:xfrm>
          <a:solidFill>
            <a:srgbClr val="FF0000"/>
          </a:solidFill>
        </p:spPr>
        <p:txBody>
          <a:bodyPr>
            <a:normAutofit fontScale="90000"/>
          </a:bodyPr>
          <a:lstStyle/>
          <a:p>
            <a:pPr eaLnBrk="1" hangingPunct="1"/>
            <a:r>
              <a:rPr lang="es-ES" sz="2800" b="1" dirty="0" smtClean="0">
                <a:solidFill>
                  <a:srgbClr val="FFFF00"/>
                </a:solidFill>
              </a:rPr>
              <a:t>                                                                      </a:t>
            </a:r>
            <a:br>
              <a:rPr lang="es-ES" sz="2800" b="1" dirty="0" smtClean="0">
                <a:solidFill>
                  <a:srgbClr val="FFFF00"/>
                </a:solidFill>
              </a:rPr>
            </a:br>
            <a:r>
              <a:rPr lang="es-ES" sz="2800" b="1" dirty="0" smtClean="0">
                <a:solidFill>
                  <a:srgbClr val="FFFF00"/>
                </a:solidFill>
                <a:latin typeface="Times New Roman" pitchFamily="18" charset="0"/>
                <a:cs typeface="Times New Roman" pitchFamily="18" charset="0"/>
              </a:rPr>
              <a:t>REVOLUCIÓN VERDE: </a:t>
            </a:r>
            <a:r>
              <a:rPr lang="es-ES_tradnl" sz="2800" b="1" dirty="0" smtClean="0">
                <a:solidFill>
                  <a:srgbClr val="FFFF00"/>
                </a:solidFill>
                <a:latin typeface="Times New Roman" pitchFamily="18" charset="0"/>
                <a:cs typeface="Times New Roman" pitchFamily="18" charset="0"/>
              </a:rPr>
              <a:t/>
            </a:r>
            <a:br>
              <a:rPr lang="es-ES_tradnl"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ASPECTOS POSITIVOS</a:t>
            </a:r>
            <a:r>
              <a:rPr lang="es-ES" sz="2800" b="1" dirty="0" smtClean="0">
                <a:solidFill>
                  <a:srgbClr val="FFFF00"/>
                </a:solidFill>
              </a:rPr>
              <a:t/>
            </a:r>
            <a:br>
              <a:rPr lang="es-ES" sz="2800" b="1" dirty="0" smtClean="0">
                <a:solidFill>
                  <a:srgbClr val="FFFF00"/>
                </a:solidFill>
              </a:rPr>
            </a:br>
            <a:endParaRPr lang="es-ES" sz="2800" b="1" dirty="0" smtClean="0">
              <a:solidFill>
                <a:srgbClr val="FFFF00"/>
              </a:solidFill>
            </a:endParaRPr>
          </a:p>
        </p:txBody>
      </p:sp>
      <p:sp>
        <p:nvSpPr>
          <p:cNvPr id="23555" name="Rectangle 3"/>
          <p:cNvSpPr>
            <a:spLocks noGrp="1" noChangeArrowheads="1"/>
          </p:cNvSpPr>
          <p:nvPr>
            <p:ph type="body" idx="1"/>
          </p:nvPr>
        </p:nvSpPr>
        <p:spPr>
          <a:xfrm>
            <a:off x="685800" y="1600200"/>
            <a:ext cx="7772400" cy="4495800"/>
          </a:xfrm>
          <a:solidFill>
            <a:srgbClr val="002060"/>
          </a:solidFill>
        </p:spPr>
        <p:txBody>
          <a:bodyPr/>
          <a:lstStyle/>
          <a:p>
            <a:pPr algn="just" eaLnBrk="1" hangingPunct="1">
              <a:spcBef>
                <a:spcPct val="80000"/>
              </a:spcBef>
              <a:buFontTx/>
              <a:buNone/>
            </a:pPr>
            <a:endParaRPr lang="es-ES_tradnl" sz="1800" b="1" dirty="0" smtClean="0">
              <a:solidFill>
                <a:srgbClr val="FFFF00"/>
              </a:solidFill>
            </a:endParaRPr>
          </a:p>
          <a:p>
            <a:pPr eaLnBrk="1" hangingPunct="1">
              <a:spcBef>
                <a:spcPct val="80000"/>
              </a:spcBef>
            </a:pPr>
            <a:r>
              <a:rPr lang="es-ES" sz="2800" b="1" dirty="0" smtClean="0">
                <a:solidFill>
                  <a:schemeClr val="bg1"/>
                </a:solidFill>
                <a:latin typeface="Times New Roman" pitchFamily="18" charset="0"/>
                <a:cs typeface="Times New Roman" pitchFamily="18" charset="0"/>
              </a:rPr>
              <a:t>Cerca de 1.000 millones de personas sufren actualmente hambre o escasez de alimentos, pero sin la ayuda de la Revolución Verde esta cifra habría alcanzado los 2.000 millones</a:t>
            </a:r>
            <a:endParaRPr lang="es-ES_tradnl" sz="2800" b="1" dirty="0" smtClean="0">
              <a:solidFill>
                <a:schemeClr val="bg1"/>
              </a:solidFill>
              <a:latin typeface="Times New Roman" pitchFamily="18" charset="0"/>
              <a:cs typeface="Times New Roman" pitchFamily="18" charset="0"/>
            </a:endParaRPr>
          </a:p>
          <a:p>
            <a:pPr eaLnBrk="1" hangingPunct="1">
              <a:spcBef>
                <a:spcPct val="80000"/>
              </a:spcBef>
            </a:pPr>
            <a:r>
              <a:rPr lang="es-ES" sz="2800" b="1" dirty="0" smtClean="0">
                <a:solidFill>
                  <a:schemeClr val="bg1"/>
                </a:solidFill>
                <a:latin typeface="Times New Roman" pitchFamily="18" charset="0"/>
                <a:cs typeface="Times New Roman" pitchFamily="18" charset="0"/>
              </a:rPr>
              <a:t>Des</a:t>
            </a:r>
            <a:r>
              <a:rPr lang="es-ES_tradnl" sz="2800" b="1" dirty="0" smtClean="0">
                <a:solidFill>
                  <a:schemeClr val="bg1"/>
                </a:solidFill>
                <a:latin typeface="Times New Roman" pitchFamily="18" charset="0"/>
                <a:cs typeface="Times New Roman" pitchFamily="18" charset="0"/>
              </a:rPr>
              <a:t>de</a:t>
            </a:r>
            <a:r>
              <a:rPr lang="es-ES" sz="2800" b="1" dirty="0" smtClean="0">
                <a:solidFill>
                  <a:schemeClr val="bg1"/>
                </a:solidFill>
                <a:latin typeface="Times New Roman" pitchFamily="18" charset="0"/>
                <a:cs typeface="Times New Roman" pitchFamily="18" charset="0"/>
              </a:rPr>
              <a:t> 1970 los precios de los alimentos básicos</a:t>
            </a:r>
            <a:r>
              <a:rPr lang="es-ES_tradnl" sz="28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han disminuido en torno al 70%</a:t>
            </a:r>
          </a:p>
          <a:p>
            <a:pPr eaLnBrk="1" hangingPunct="1">
              <a:buFontTx/>
              <a:buNone/>
            </a:pPr>
            <a:endParaRPr lang="es-ES" sz="2800" dirty="0" smtClean="0">
              <a:solidFill>
                <a:schemeClr val="bg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228600"/>
            <a:ext cx="7772400" cy="1066800"/>
          </a:xfrm>
          <a:solidFill>
            <a:srgbClr val="FF0000"/>
          </a:solidFill>
        </p:spPr>
        <p:txBody>
          <a:bodyPr/>
          <a:lstStyle/>
          <a:p>
            <a:pPr eaLnBrk="1" hangingPunct="1"/>
            <a:r>
              <a:rPr lang="es-ES_tradnl" sz="3200" b="1" dirty="0" smtClean="0">
                <a:solidFill>
                  <a:srgbClr val="FFFF00"/>
                </a:solidFill>
                <a:latin typeface="Times New Roman" pitchFamily="18" charset="0"/>
                <a:cs typeface="Times New Roman" pitchFamily="18" charset="0"/>
              </a:rPr>
              <a:t>REVOLUCIÓN VERDE:                             PROBLEMAS PENDIENTES (1)</a:t>
            </a:r>
            <a:endParaRPr lang="es-ES" sz="3200" b="1" dirty="0" smtClean="0">
              <a:solidFill>
                <a:srgbClr val="FFFF00"/>
              </a:solidFill>
              <a:latin typeface="Times New Roman" pitchFamily="18" charset="0"/>
              <a:cs typeface="Times New Roman" pitchFamily="18" charset="0"/>
            </a:endParaRPr>
          </a:p>
        </p:txBody>
      </p:sp>
      <p:sp>
        <p:nvSpPr>
          <p:cNvPr id="24579" name="Rectangle 3"/>
          <p:cNvSpPr>
            <a:spLocks noGrp="1" noChangeArrowheads="1"/>
          </p:cNvSpPr>
          <p:nvPr>
            <p:ph type="body" idx="1"/>
          </p:nvPr>
        </p:nvSpPr>
        <p:spPr>
          <a:xfrm>
            <a:off x="685800" y="1447800"/>
            <a:ext cx="7772400" cy="4789488"/>
          </a:xfrm>
          <a:solidFill>
            <a:srgbClr val="002060"/>
          </a:solidFill>
        </p:spPr>
        <p:txBody>
          <a:bodyPr/>
          <a:lstStyle/>
          <a:p>
            <a:pPr eaLnBrk="1" hangingPunct="1">
              <a:lnSpc>
                <a:spcPct val="90000"/>
              </a:lnSpc>
              <a:spcBef>
                <a:spcPct val="60000"/>
              </a:spcBef>
            </a:pPr>
            <a:endParaRPr lang="es-ES" sz="2800" b="1" dirty="0" smtClean="0">
              <a:solidFill>
                <a:schemeClr val="bg1"/>
              </a:solidFill>
            </a:endParaRPr>
          </a:p>
          <a:p>
            <a:pPr eaLnBrk="1" hangingPunct="1">
              <a:lnSpc>
                <a:spcPct val="90000"/>
              </a:lnSpc>
              <a:spcBef>
                <a:spcPct val="60000"/>
              </a:spcBef>
            </a:pPr>
            <a:r>
              <a:rPr lang="es-ES" sz="2800" b="1" dirty="0" smtClean="0">
                <a:solidFill>
                  <a:schemeClr val="bg1"/>
                </a:solidFill>
                <a:latin typeface="Times New Roman" pitchFamily="18" charset="0"/>
                <a:cs typeface="Times New Roman" pitchFamily="18" charset="0"/>
              </a:rPr>
              <a:t>800 millones de personas, sobre todo mujeres y niños, consumen menos de 2.000 calorías/día</a:t>
            </a:r>
          </a:p>
          <a:p>
            <a:pPr eaLnBrk="1" hangingPunct="1">
              <a:lnSpc>
                <a:spcPct val="90000"/>
              </a:lnSpc>
              <a:spcBef>
                <a:spcPct val="60000"/>
              </a:spcBef>
            </a:pPr>
            <a:r>
              <a:rPr lang="es-ES" sz="2800" b="1" dirty="0" smtClean="0">
                <a:solidFill>
                  <a:schemeClr val="bg1"/>
                </a:solidFill>
                <a:latin typeface="Times New Roman" pitchFamily="18" charset="0"/>
                <a:cs typeface="Times New Roman" pitchFamily="18" charset="0"/>
              </a:rPr>
              <a:t>180 millones de niños tienen problemas graves relacionados con </a:t>
            </a:r>
            <a:r>
              <a:rPr lang="es-ES_tradnl" sz="28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la falta de alimentos</a:t>
            </a:r>
          </a:p>
          <a:p>
            <a:pPr eaLnBrk="1" hangingPunct="1">
              <a:lnSpc>
                <a:spcPct val="90000"/>
              </a:lnSpc>
              <a:spcBef>
                <a:spcPct val="60000"/>
              </a:spcBef>
            </a:pPr>
            <a:r>
              <a:rPr lang="es-ES" sz="2800" b="1" dirty="0" smtClean="0">
                <a:solidFill>
                  <a:schemeClr val="bg1"/>
                </a:solidFill>
                <a:latin typeface="Times New Roman" pitchFamily="18" charset="0"/>
                <a:cs typeface="Times New Roman" pitchFamily="18" charset="0"/>
              </a:rPr>
              <a:t>100 millones de niños tienen una grave deficiencia en vitamina A (problemas relacionados con la vista, piel</a:t>
            </a:r>
            <a:r>
              <a:rPr lang="es-ES_tradnl" sz="2800" b="1" dirty="0" smtClean="0">
                <a:solidFill>
                  <a:schemeClr val="bg1"/>
                </a:solidFill>
                <a:latin typeface="Times New Roman" pitchFamily="18" charset="0"/>
                <a:cs typeface="Times New Roman" pitchFamily="18" charset="0"/>
              </a:rPr>
              <a:t>,</a:t>
            </a:r>
            <a:r>
              <a:rPr lang="es-ES" sz="2800" b="1" dirty="0" smtClean="0">
                <a:solidFill>
                  <a:schemeClr val="bg1"/>
                </a:solidFill>
                <a:latin typeface="Times New Roman" pitchFamily="18" charset="0"/>
                <a:cs typeface="Times New Roman" pitchFamily="18" charset="0"/>
              </a:rPr>
              <a:t> mucosas                    y sistema inmune)</a:t>
            </a:r>
          </a:p>
          <a:p>
            <a:pPr eaLnBrk="1" hangingPunct="1">
              <a:lnSpc>
                <a:spcPct val="90000"/>
              </a:lnSpc>
              <a:buFontTx/>
              <a:buNone/>
            </a:pPr>
            <a:endParaRPr lang="es-ES" sz="2800" b="1"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68313" y="260350"/>
            <a:ext cx="8280400" cy="1152525"/>
          </a:xfrm>
          <a:solidFill>
            <a:srgbClr val="FF0000"/>
          </a:solidFill>
        </p:spPr>
        <p:txBody>
          <a:bodyPr/>
          <a:lstStyle/>
          <a:p>
            <a:pPr eaLnBrk="1" hangingPunct="1"/>
            <a:r>
              <a:rPr lang="es-ES_tradnl" sz="3200" b="1" dirty="0" smtClean="0">
                <a:solidFill>
                  <a:srgbClr val="FFFF00"/>
                </a:solidFill>
                <a:latin typeface="Times New Roman" pitchFamily="18" charset="0"/>
                <a:cs typeface="Times New Roman" pitchFamily="18" charset="0"/>
              </a:rPr>
              <a:t>REVOLUCIÓN VERDE:                             PROBLEMAS PENDIENTES (2)</a:t>
            </a:r>
            <a:endParaRPr lang="es-ES" sz="3200" b="1" dirty="0" smtClean="0">
              <a:solidFill>
                <a:srgbClr val="FFFF00"/>
              </a:solidFill>
              <a:latin typeface="Times New Roman" pitchFamily="18" charset="0"/>
              <a:cs typeface="Times New Roman" pitchFamily="18" charset="0"/>
            </a:endParaRPr>
          </a:p>
        </p:txBody>
      </p:sp>
      <p:sp>
        <p:nvSpPr>
          <p:cNvPr id="25603" name="Rectangle 3"/>
          <p:cNvSpPr>
            <a:spLocks noGrp="1" noChangeArrowheads="1"/>
          </p:cNvSpPr>
          <p:nvPr>
            <p:ph type="body" idx="1"/>
          </p:nvPr>
        </p:nvSpPr>
        <p:spPr>
          <a:xfrm>
            <a:off x="468313" y="1557338"/>
            <a:ext cx="8280400" cy="4967287"/>
          </a:xfrm>
          <a:solidFill>
            <a:srgbClr val="002060"/>
          </a:solidFill>
        </p:spPr>
        <p:txBody>
          <a:bodyPr/>
          <a:lstStyle/>
          <a:p>
            <a:pPr eaLnBrk="1" hangingPunct="1">
              <a:lnSpc>
                <a:spcPct val="80000"/>
              </a:lnSpc>
              <a:spcBef>
                <a:spcPct val="60000"/>
              </a:spcBef>
            </a:pPr>
            <a:endParaRPr lang="es-ES" sz="2800" b="1" dirty="0" smtClean="0">
              <a:solidFill>
                <a:schemeClr val="bg1"/>
              </a:solidFill>
            </a:endParaRPr>
          </a:p>
          <a:p>
            <a:pPr eaLnBrk="1" hangingPunct="1">
              <a:lnSpc>
                <a:spcPct val="80000"/>
              </a:lnSpc>
              <a:spcBef>
                <a:spcPct val="60000"/>
              </a:spcBef>
            </a:pPr>
            <a:r>
              <a:rPr lang="es-ES" sz="2400" b="1" dirty="0" smtClean="0">
                <a:solidFill>
                  <a:schemeClr val="bg1"/>
                </a:solidFill>
                <a:latin typeface="Times New Roman" pitchFamily="18" charset="0"/>
                <a:cs typeface="Times New Roman" pitchFamily="18" charset="0"/>
              </a:rPr>
              <a:t>400 millones de mujeres (15-49 años) tienen deficiencia     en hierro (la anemia es la causa del 20% de los abortos       o muerte prematura en Asia y África)</a:t>
            </a:r>
          </a:p>
          <a:p>
            <a:pPr eaLnBrk="1" hangingPunct="1">
              <a:lnSpc>
                <a:spcPct val="80000"/>
              </a:lnSpc>
              <a:spcBef>
                <a:spcPct val="60000"/>
              </a:spcBef>
            </a:pPr>
            <a:r>
              <a:rPr lang="es-ES" sz="2400" b="1" dirty="0" smtClean="0">
                <a:solidFill>
                  <a:schemeClr val="bg1"/>
                </a:solidFill>
                <a:latin typeface="Times New Roman" pitchFamily="18" charset="0"/>
                <a:cs typeface="Times New Roman" pitchFamily="18" charset="0"/>
              </a:rPr>
              <a:t>Teniendo en cuenta los rendimientos actuales y el aumento de población, si no se hace nada en los próximos años la cifra de personas hambrientas en el tercer mundo puede ser escalofriante. Se ha estimado que en el 2020 habrá una cifra adicional de 1.500 millones  de personas con hambre en el mundo</a:t>
            </a:r>
          </a:p>
          <a:p>
            <a:pPr eaLnBrk="1" hangingPunct="1">
              <a:lnSpc>
                <a:spcPct val="80000"/>
              </a:lnSpc>
              <a:spcBef>
                <a:spcPct val="60000"/>
              </a:spcBef>
            </a:pPr>
            <a:r>
              <a:rPr lang="es-ES_tradnl" sz="2400" b="1" dirty="0" smtClean="0">
                <a:solidFill>
                  <a:schemeClr val="bg1"/>
                </a:solidFill>
                <a:latin typeface="Times New Roman" pitchFamily="18" charset="0"/>
                <a:cs typeface="Times New Roman" pitchFamily="18" charset="0"/>
              </a:rPr>
              <a:t>Se estima que para 2050 se alcanzarán los 9.600  millones de habitantes y se necesitará un 70 % más de alimentos</a:t>
            </a:r>
            <a:endParaRPr lang="es-E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71550" y="260350"/>
            <a:ext cx="7345363" cy="1008063"/>
          </a:xfrm>
          <a:solidFill>
            <a:srgbClr val="FF0000"/>
          </a:solidFill>
        </p:spPr>
        <p:txBody>
          <a:bodyPr>
            <a:normAutofit fontScale="90000"/>
          </a:bodyPr>
          <a:lstStyle/>
          <a:p>
            <a:pPr eaLnBrk="1" hangingPunct="1"/>
            <a:r>
              <a:rPr lang="es-ES" sz="3200" b="1" dirty="0" smtClean="0">
                <a:solidFill>
                  <a:srgbClr val="FFFF00"/>
                </a:solidFill>
              </a:rPr>
              <a:t/>
            </a:r>
            <a:br>
              <a:rPr lang="es-ES" sz="3200" b="1" dirty="0" smtClean="0">
                <a:solidFill>
                  <a:srgbClr val="FFFF00"/>
                </a:solidFill>
              </a:rPr>
            </a:br>
            <a:r>
              <a:rPr lang="es-ES" sz="3200" b="1" dirty="0" smtClean="0">
                <a:solidFill>
                  <a:srgbClr val="FFFF00"/>
                </a:solidFill>
                <a:latin typeface="Times New Roman" pitchFamily="18" charset="0"/>
                <a:cs typeface="Times New Roman" pitchFamily="18" charset="0"/>
              </a:rPr>
              <a:t>EL ARROZ DORADO</a:t>
            </a:r>
            <a:r>
              <a:rPr lang="es-ES" sz="3200" b="1" dirty="0" smtClean="0">
                <a:solidFill>
                  <a:srgbClr val="FFFF00"/>
                </a:solidFill>
              </a:rPr>
              <a:t/>
            </a:r>
            <a:br>
              <a:rPr lang="es-ES" sz="3200" b="1" dirty="0" smtClean="0">
                <a:solidFill>
                  <a:srgbClr val="FFFF00"/>
                </a:solidFill>
              </a:rPr>
            </a:br>
            <a:endParaRPr lang="es-ES" sz="3200" b="1" dirty="0" smtClean="0">
              <a:solidFill>
                <a:srgbClr val="FFFF00"/>
              </a:solidFill>
            </a:endParaRPr>
          </a:p>
        </p:txBody>
      </p:sp>
      <p:pic>
        <p:nvPicPr>
          <p:cNvPr id="19459" name="Picture 5" descr="http://4.bp.blogspot.com/-rgjAvPO8al0/UDIVYFcNxCI/AAAAAAAAAc0/VHLmcn0Zp9Y/s1600/xeroftalmia.jpg"/>
          <p:cNvPicPr>
            <a:picLocks noChangeAspect="1" noChangeArrowheads="1"/>
          </p:cNvPicPr>
          <p:nvPr/>
        </p:nvPicPr>
        <p:blipFill>
          <a:blip r:embed="rId2" cstate="print"/>
          <a:srcRect/>
          <a:stretch>
            <a:fillRect/>
          </a:stretch>
        </p:blipFill>
        <p:spPr bwMode="auto">
          <a:xfrm>
            <a:off x="395536" y="1772816"/>
            <a:ext cx="3744540" cy="2808405"/>
          </a:xfrm>
          <a:prstGeom prst="rect">
            <a:avLst/>
          </a:prstGeom>
          <a:noFill/>
          <a:ln w="9525">
            <a:noFill/>
            <a:miter lim="800000"/>
            <a:headEnd/>
            <a:tailEnd/>
          </a:ln>
        </p:spPr>
      </p:pic>
      <p:pic>
        <p:nvPicPr>
          <p:cNvPr id="19460" name="Picture 2" descr="Firmas arroz dorado"/>
          <p:cNvPicPr>
            <a:picLocks noChangeAspect="1" noChangeArrowheads="1"/>
          </p:cNvPicPr>
          <p:nvPr/>
        </p:nvPicPr>
        <p:blipFill>
          <a:blip r:embed="rId3" cstate="print"/>
          <a:srcRect l="7561" t="21446" r="16611" b="30299"/>
          <a:stretch>
            <a:fillRect/>
          </a:stretch>
        </p:blipFill>
        <p:spPr bwMode="auto">
          <a:xfrm>
            <a:off x="4271963" y="1773238"/>
            <a:ext cx="4694237" cy="2808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971550" y="260350"/>
            <a:ext cx="7345363" cy="1008063"/>
          </a:xfrm>
          <a:solidFill>
            <a:srgbClr val="FF0000"/>
          </a:solidFill>
        </p:spPr>
        <p:txBody>
          <a:bodyPr>
            <a:normAutofit fontScale="90000"/>
          </a:bodyPr>
          <a:lstStyle/>
          <a:p>
            <a:pPr eaLnBrk="1" hangingPunct="1"/>
            <a:r>
              <a:rPr lang="es-ES" sz="3200" b="1" dirty="0" smtClean="0">
                <a:solidFill>
                  <a:srgbClr val="FFFF00"/>
                </a:solidFill>
                <a:latin typeface="Times New Roman" pitchFamily="18" charset="0"/>
                <a:cs typeface="Times New Roman" pitchFamily="18" charset="0"/>
              </a:rPr>
              <a:t>EL ARROZ DORADO</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a:t>
            </a:r>
            <a:r>
              <a:rPr lang="es-ES" sz="3200" b="1" dirty="0" err="1" smtClean="0">
                <a:solidFill>
                  <a:srgbClr val="FFFF00"/>
                </a:solidFill>
                <a:latin typeface="Times New Roman" pitchFamily="18" charset="0"/>
                <a:cs typeface="Times New Roman" pitchFamily="18" charset="0"/>
              </a:rPr>
              <a:t>Ingo</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Potrykus</a:t>
            </a:r>
            <a:r>
              <a:rPr lang="es-ES" sz="3200" b="1" dirty="0" smtClean="0">
                <a:solidFill>
                  <a:srgbClr val="FFFF00"/>
                </a:solidFill>
                <a:latin typeface="Times New Roman" pitchFamily="18" charset="0"/>
                <a:cs typeface="Times New Roman" pitchFamily="18" charset="0"/>
              </a:rPr>
              <a:t> y Peter </a:t>
            </a:r>
            <a:r>
              <a:rPr lang="es-ES" sz="3200" b="1" dirty="0" err="1" smtClean="0">
                <a:solidFill>
                  <a:srgbClr val="FFFF00"/>
                </a:solidFill>
                <a:latin typeface="Times New Roman" pitchFamily="18" charset="0"/>
                <a:cs typeface="Times New Roman" pitchFamily="18" charset="0"/>
              </a:rPr>
              <a:t>Beyer</a:t>
            </a:r>
            <a:r>
              <a:rPr lang="es-ES" sz="3200" b="1" dirty="0" smtClean="0">
                <a:solidFill>
                  <a:srgbClr val="FFFF00"/>
                </a:solidFill>
                <a:latin typeface="Times New Roman" pitchFamily="18" charset="0"/>
                <a:cs typeface="Times New Roman" pitchFamily="18" charset="0"/>
              </a:rPr>
              <a:t>)</a:t>
            </a:r>
          </a:p>
        </p:txBody>
      </p:sp>
      <p:pic>
        <p:nvPicPr>
          <p:cNvPr id="66563" name="Picture 2" descr="http://1.bp.blogspot.com/-_OiA-ANy2_k/UDIT_hf33FI/AAAAAAAAAck/-kJh5laJzMA/s1600/GoldenRice+Fte_goldenrice.org.jpg"/>
          <p:cNvPicPr>
            <a:picLocks noChangeAspect="1" noChangeArrowheads="1"/>
          </p:cNvPicPr>
          <p:nvPr/>
        </p:nvPicPr>
        <p:blipFill>
          <a:blip r:embed="rId2" cstate="print"/>
          <a:srcRect/>
          <a:stretch>
            <a:fillRect/>
          </a:stretch>
        </p:blipFill>
        <p:spPr bwMode="auto">
          <a:xfrm>
            <a:off x="971550" y="1333500"/>
            <a:ext cx="7339013" cy="5341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971550" y="260350"/>
            <a:ext cx="7416874" cy="1008063"/>
          </a:xfrm>
          <a:solidFill>
            <a:srgbClr val="FF0000"/>
          </a:solidFill>
        </p:spPr>
        <p:txBody>
          <a:bodyPr>
            <a:normAutofit fontScale="90000"/>
          </a:bodyPr>
          <a:lstStyle/>
          <a:p>
            <a:pPr eaLnBrk="1" hangingPunct="1"/>
            <a:r>
              <a:rPr lang="es-ES" sz="3200" b="1" dirty="0" smtClean="0">
                <a:solidFill>
                  <a:srgbClr val="FFFF00"/>
                </a:solidFill>
                <a:latin typeface="Times New Roman" pitchFamily="18" charset="0"/>
                <a:cs typeface="Times New Roman" pitchFamily="18" charset="0"/>
              </a:rPr>
              <a:t>EL ARROZ DORADO (</a:t>
            </a:r>
            <a:r>
              <a:rPr lang="es-ES" sz="3200" b="1" dirty="0" err="1" smtClean="0">
                <a:solidFill>
                  <a:srgbClr val="FFFF00"/>
                </a:solidFill>
                <a:latin typeface="Times New Roman" pitchFamily="18" charset="0"/>
                <a:cs typeface="Times New Roman" pitchFamily="18" charset="0"/>
              </a:rPr>
              <a:t>Science</a:t>
            </a:r>
            <a:r>
              <a:rPr lang="es-ES" sz="3200" b="1" dirty="0" smtClean="0">
                <a:solidFill>
                  <a:srgbClr val="FFFF00"/>
                </a:solidFill>
                <a:latin typeface="Times New Roman" pitchFamily="18" charset="0"/>
                <a:cs typeface="Times New Roman" pitchFamily="18" charset="0"/>
              </a:rPr>
              <a:t>, 2000)</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a:t>
            </a:r>
            <a:r>
              <a:rPr lang="es-ES" sz="3200" b="1" dirty="0" err="1" smtClean="0">
                <a:solidFill>
                  <a:srgbClr val="FFFF00"/>
                </a:solidFill>
                <a:latin typeface="Times New Roman" pitchFamily="18" charset="0"/>
                <a:cs typeface="Times New Roman" pitchFamily="18" charset="0"/>
              </a:rPr>
              <a:t>Ingo</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Potrykus</a:t>
            </a:r>
            <a:r>
              <a:rPr lang="es-ES" sz="3200" b="1" dirty="0" smtClean="0">
                <a:solidFill>
                  <a:srgbClr val="FFFF00"/>
                </a:solidFill>
                <a:latin typeface="Times New Roman" pitchFamily="18" charset="0"/>
                <a:cs typeface="Times New Roman" pitchFamily="18" charset="0"/>
              </a:rPr>
              <a:t> y Peter </a:t>
            </a:r>
            <a:r>
              <a:rPr lang="es-ES" sz="3200" b="1" dirty="0" err="1" smtClean="0">
                <a:solidFill>
                  <a:srgbClr val="FFFF00"/>
                </a:solidFill>
                <a:latin typeface="Times New Roman" pitchFamily="18" charset="0"/>
                <a:cs typeface="Times New Roman" pitchFamily="18" charset="0"/>
              </a:rPr>
              <a:t>Beyer</a:t>
            </a:r>
            <a:r>
              <a:rPr lang="es-ES" sz="3200" b="1" dirty="0" smtClean="0">
                <a:solidFill>
                  <a:srgbClr val="FFFF00"/>
                </a:solidFill>
                <a:latin typeface="Times New Roman" pitchFamily="18" charset="0"/>
                <a:cs typeface="Times New Roman" pitchFamily="18" charset="0"/>
              </a:rPr>
              <a:t>)</a:t>
            </a:r>
          </a:p>
        </p:txBody>
      </p:sp>
      <p:pic>
        <p:nvPicPr>
          <p:cNvPr id="67587" name="Picture 5" descr="http://4.bp.blogspot.com/-bUAmSdL1fkM/UkBiCy6X9WI/AAAAAAAABgg/ERtkA0nVCG4/s1600/prof.png"/>
          <p:cNvPicPr>
            <a:picLocks noChangeAspect="1" noChangeArrowheads="1"/>
          </p:cNvPicPr>
          <p:nvPr/>
        </p:nvPicPr>
        <p:blipFill>
          <a:blip r:embed="rId2" cstate="print"/>
          <a:srcRect b="12412"/>
          <a:stretch>
            <a:fillRect/>
          </a:stretch>
        </p:blipFill>
        <p:spPr bwMode="auto">
          <a:xfrm>
            <a:off x="971550" y="1392238"/>
            <a:ext cx="7454900" cy="43410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79388" y="260350"/>
            <a:ext cx="8640762" cy="720725"/>
          </a:xfrm>
          <a:solidFill>
            <a:srgbClr val="FF0000"/>
          </a:solidFill>
        </p:spPr>
        <p:txBody>
          <a:bodyPr/>
          <a:lstStyle/>
          <a:p>
            <a:pPr eaLnBrk="1" hangingPunct="1"/>
            <a:r>
              <a:rPr lang="es-ES" sz="3200" b="1" dirty="0" smtClean="0">
                <a:solidFill>
                  <a:srgbClr val="FFFF00"/>
                </a:solidFill>
                <a:latin typeface="Times New Roman" pitchFamily="18" charset="0"/>
                <a:cs typeface="Times New Roman" pitchFamily="18" charset="0"/>
              </a:rPr>
              <a:t>ARROZ DORADO</a:t>
            </a:r>
          </a:p>
        </p:txBody>
      </p:sp>
      <p:sp>
        <p:nvSpPr>
          <p:cNvPr id="24579" name="Rectangle 3"/>
          <p:cNvSpPr>
            <a:spLocks noGrp="1" noChangeArrowheads="1"/>
          </p:cNvSpPr>
          <p:nvPr>
            <p:ph type="body" idx="1"/>
          </p:nvPr>
        </p:nvSpPr>
        <p:spPr>
          <a:xfrm>
            <a:off x="179388" y="1125538"/>
            <a:ext cx="8713787" cy="5616575"/>
          </a:xfrm>
          <a:solidFill>
            <a:srgbClr val="002060"/>
          </a:solidFill>
        </p:spPr>
        <p:txBody>
          <a:bodyPr/>
          <a:lstStyle/>
          <a:p>
            <a:pPr>
              <a:buFontTx/>
              <a:buNone/>
              <a:defRPr/>
            </a:pPr>
            <a:r>
              <a:rPr lang="es-ES" sz="2800" b="1" dirty="0" smtClean="0">
                <a:solidFill>
                  <a:schemeClr val="bg1"/>
                </a:solidFill>
              </a:rPr>
              <a:t> </a:t>
            </a:r>
            <a:r>
              <a:rPr lang="es-ES" sz="2800" b="1" dirty="0" smtClean="0">
                <a:solidFill>
                  <a:schemeClr val="bg1"/>
                </a:solidFill>
                <a:latin typeface="Times New Roman" pitchFamily="18" charset="0"/>
                <a:cs typeface="Times New Roman" pitchFamily="18" charset="0"/>
              </a:rPr>
              <a:t>Producto   →    A     →   B     →    C     →      </a:t>
            </a:r>
            <a:r>
              <a:rPr lang="es-ES" sz="2800" b="1" dirty="0" smtClean="0">
                <a:solidFill>
                  <a:schemeClr val="accent1">
                    <a:lumMod val="60000"/>
                    <a:lumOff val="40000"/>
                  </a:schemeClr>
                </a:solidFill>
                <a:latin typeface="Times New Roman" pitchFamily="18" charset="0"/>
                <a:cs typeface="Times New Roman" pitchFamily="18" charset="0"/>
              </a:rPr>
              <a:t>Producto </a:t>
            </a:r>
            <a:r>
              <a:rPr lang="es-ES" sz="2800" b="1" dirty="0" smtClean="0">
                <a:solidFill>
                  <a:schemeClr val="bg1"/>
                </a:solidFill>
                <a:latin typeface="Times New Roman" pitchFamily="18" charset="0"/>
                <a:cs typeface="Times New Roman" pitchFamily="18" charset="0"/>
              </a:rPr>
              <a:t>         inicial       ↑              ↑             ↑             ↑       </a:t>
            </a:r>
            <a:r>
              <a:rPr lang="es-ES" sz="2800" b="1" dirty="0" smtClean="0">
                <a:solidFill>
                  <a:schemeClr val="accent1">
                    <a:lumMod val="60000"/>
                    <a:lumOff val="40000"/>
                  </a:schemeClr>
                </a:solidFill>
                <a:latin typeface="Times New Roman" pitchFamily="18" charset="0"/>
                <a:cs typeface="Times New Roman" pitchFamily="18" charset="0"/>
              </a:rPr>
              <a:t> final  </a:t>
            </a:r>
            <a:r>
              <a:rPr lang="es-ES" sz="28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 enzima 1   enzima 2   enzima 3   enzima 4</a:t>
            </a:r>
          </a:p>
          <a:p>
            <a:pPr>
              <a:buFontTx/>
              <a:buNone/>
              <a:defRPr/>
            </a:pPr>
            <a:r>
              <a:rPr lang="es-ES" sz="24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              ↑             ↑             ↑</a:t>
            </a:r>
          </a:p>
          <a:p>
            <a:pPr>
              <a:buFontTx/>
              <a:buNone/>
              <a:defRPr/>
            </a:pPr>
            <a:r>
              <a:rPr lang="es-ES" sz="2400" b="1" dirty="0" smtClean="0">
                <a:solidFill>
                  <a:schemeClr val="bg1"/>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Gen 1         Gen 2       Gen 3        Gen 4</a:t>
            </a:r>
          </a:p>
          <a:p>
            <a:pPr>
              <a:buFontTx/>
              <a:buNone/>
              <a:defRPr/>
            </a:pPr>
            <a:r>
              <a:rPr lang="es-ES" sz="2400" b="1" dirty="0" smtClean="0">
                <a:solidFill>
                  <a:schemeClr val="bg1"/>
                </a:solidFill>
                <a:latin typeface="Times New Roman" pitchFamily="18" charset="0"/>
                <a:cs typeface="Times New Roman" pitchFamily="18" charset="0"/>
              </a:rPr>
              <a:t>                      </a:t>
            </a:r>
          </a:p>
          <a:p>
            <a:pPr>
              <a:buFontTx/>
              <a:buNone/>
              <a:defRPr/>
            </a:pP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Difosfato</a:t>
            </a:r>
            <a:r>
              <a:rPr lang="es-ES" sz="2400" b="1" dirty="0" smtClean="0">
                <a:solidFill>
                  <a:schemeClr val="bg1"/>
                </a:solidFill>
                <a:latin typeface="Times New Roman" pitchFamily="18" charset="0"/>
                <a:cs typeface="Times New Roman" pitchFamily="18" charset="0"/>
              </a:rPr>
              <a:t> de    →    </a:t>
            </a:r>
            <a:r>
              <a:rPr lang="es-ES" sz="2400" b="1" dirty="0" err="1" smtClean="0">
                <a:solidFill>
                  <a:schemeClr val="bg1"/>
                </a:solidFill>
                <a:latin typeface="Times New Roman" pitchFamily="18" charset="0"/>
                <a:cs typeface="Times New Roman" pitchFamily="18" charset="0"/>
              </a:rPr>
              <a:t>fitoeno</a:t>
            </a:r>
            <a:r>
              <a:rPr lang="es-ES" sz="2400" b="1" dirty="0" smtClean="0">
                <a:solidFill>
                  <a:schemeClr val="bg1"/>
                </a:solidFill>
                <a:latin typeface="Times New Roman" pitchFamily="18" charset="0"/>
                <a:cs typeface="Times New Roman" pitchFamily="18" charset="0"/>
              </a:rPr>
              <a:t>    →    licopeno    →    </a:t>
            </a:r>
            <a:r>
              <a:rPr lang="el-GR" sz="2400" b="1" dirty="0" smtClean="0">
                <a:solidFill>
                  <a:schemeClr val="accent1">
                    <a:lumMod val="60000"/>
                    <a:lumOff val="40000"/>
                  </a:schemeClr>
                </a:solidFill>
                <a:latin typeface="Times New Roman" pitchFamily="18" charset="0"/>
                <a:cs typeface="Times New Roman" pitchFamily="18" charset="0"/>
              </a:rPr>
              <a:t>β</a:t>
            </a:r>
            <a:r>
              <a:rPr lang="es-ES" sz="2400" b="1" dirty="0" smtClean="0">
                <a:solidFill>
                  <a:schemeClr val="accent1">
                    <a:lumMod val="60000"/>
                    <a:lumOff val="40000"/>
                  </a:schemeClr>
                </a:solidFill>
                <a:latin typeface="Times New Roman" pitchFamily="18" charset="0"/>
                <a:cs typeface="Times New Roman" pitchFamily="18" charset="0"/>
              </a:rPr>
              <a:t>-caroteno </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geraniol-geraniol</a:t>
            </a:r>
            <a:r>
              <a:rPr lang="es-ES" sz="2400" b="1" dirty="0" smtClean="0">
                <a:solidFill>
                  <a:schemeClr val="bg1"/>
                </a:solidFill>
                <a:latin typeface="Times New Roman" pitchFamily="18" charset="0"/>
                <a:cs typeface="Times New Roman" pitchFamily="18" charset="0"/>
              </a:rPr>
              <a:t>  ↑                      ↑                        ↑                  	   	                  </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fitoeno</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fitoeno</a:t>
            </a:r>
            <a:r>
              <a:rPr lang="es-ES" sz="2400" b="1" dirty="0" smtClean="0">
                <a:solidFill>
                  <a:srgbClr val="FFFF00"/>
                </a:solidFill>
                <a:latin typeface="Times New Roman" pitchFamily="18" charset="0"/>
                <a:cs typeface="Times New Roman" pitchFamily="18" charset="0"/>
              </a:rPr>
              <a:t>              licopeno    	 		     </a:t>
            </a:r>
            <a:r>
              <a:rPr lang="es-ES" sz="2400" b="1" dirty="0" err="1" smtClean="0">
                <a:solidFill>
                  <a:srgbClr val="FFFF00"/>
                </a:solidFill>
                <a:latin typeface="Times New Roman" pitchFamily="18" charset="0"/>
                <a:cs typeface="Times New Roman" pitchFamily="18" charset="0"/>
              </a:rPr>
              <a:t>sintetasa</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desaturasa</a:t>
            </a:r>
            <a:r>
              <a:rPr lang="es-ES" sz="2400" b="1" dirty="0" smtClean="0">
                <a:solidFill>
                  <a:srgbClr val="FFFF00"/>
                </a:solidFill>
                <a:latin typeface="Times New Roman" pitchFamily="18" charset="0"/>
                <a:cs typeface="Times New Roman" pitchFamily="18" charset="0"/>
              </a:rPr>
              <a:t>        </a:t>
            </a:r>
            <a:r>
              <a:rPr lang="el-GR" sz="2400" b="1" dirty="0" smtClean="0">
                <a:solidFill>
                  <a:srgbClr val="FFFF00"/>
                </a:solidFill>
                <a:latin typeface="Times New Roman" pitchFamily="18" charset="0"/>
                <a:cs typeface="Times New Roman" pitchFamily="18" charset="0"/>
              </a:rPr>
              <a:t>β</a:t>
            </a:r>
            <a:r>
              <a:rPr lang="es-ES" sz="2400" b="1" dirty="0" smtClean="0">
                <a:solidFill>
                  <a:srgbClr val="FFFF00"/>
                </a:solidFill>
                <a:latin typeface="Times New Roman" pitchFamily="18" charset="0"/>
                <a:cs typeface="Times New Roman" pitchFamily="18" charset="0"/>
              </a:rPr>
              <a:t>-</a:t>
            </a:r>
            <a:r>
              <a:rPr lang="es-ES" sz="2400" b="1" dirty="0" err="1" smtClean="0">
                <a:solidFill>
                  <a:srgbClr val="FFFF00"/>
                </a:solidFill>
                <a:latin typeface="Times New Roman" pitchFamily="18" charset="0"/>
                <a:cs typeface="Times New Roman" pitchFamily="18" charset="0"/>
              </a:rPr>
              <a:t>ciclasa</a:t>
            </a:r>
            <a:endParaRPr lang="es-ES" sz="2400" b="1" dirty="0" smtClean="0">
              <a:solidFill>
                <a:srgbClr val="FFFF00"/>
              </a:solidFill>
              <a:latin typeface="Times New Roman" pitchFamily="18" charset="0"/>
              <a:cs typeface="Times New Roman" pitchFamily="18" charset="0"/>
            </a:endParaRPr>
          </a:p>
          <a:p>
            <a:pPr>
              <a:buFontTx/>
              <a:buNone/>
              <a:defRPr/>
            </a:pPr>
            <a:r>
              <a:rPr lang="es-ES" sz="2800" b="1" dirty="0" smtClean="0">
                <a:solidFill>
                  <a:srgbClr val="FFFF00"/>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                   ↑                    ↑                 		     </a:t>
            </a:r>
            <a:r>
              <a:rPr lang="es-ES" sz="2800" b="1" dirty="0" smtClean="0">
                <a:solidFill>
                  <a:srgbClr val="FF0000"/>
                </a:solidFill>
                <a:latin typeface="Times New Roman" pitchFamily="18" charset="0"/>
                <a:cs typeface="Times New Roman" pitchFamily="18" charset="0"/>
              </a:rPr>
              <a:t>gen </a:t>
            </a:r>
            <a:r>
              <a:rPr lang="es-ES" sz="2800" b="1" i="1" dirty="0" err="1" smtClean="0">
                <a:solidFill>
                  <a:srgbClr val="FF0000"/>
                </a:solidFill>
                <a:latin typeface="Times New Roman" pitchFamily="18" charset="0"/>
                <a:cs typeface="Times New Roman" pitchFamily="18" charset="0"/>
              </a:rPr>
              <a:t>psy</a:t>
            </a:r>
            <a:r>
              <a:rPr lang="es-ES" sz="2800" b="1" i="1" dirty="0" smtClean="0">
                <a:solidFill>
                  <a:srgbClr val="FF0000"/>
                </a:solidFill>
                <a:latin typeface="Times New Roman" pitchFamily="18" charset="0"/>
                <a:cs typeface="Times New Roman" pitchFamily="18" charset="0"/>
              </a:rPr>
              <a:t> </a:t>
            </a:r>
            <a:r>
              <a:rPr lang="es-ES" sz="2800" b="1" dirty="0" smtClean="0">
                <a:solidFill>
                  <a:srgbClr val="FF0000"/>
                </a:solidFill>
                <a:latin typeface="Times New Roman" pitchFamily="18" charset="0"/>
                <a:cs typeface="Times New Roman" pitchFamily="18" charset="0"/>
              </a:rPr>
              <a:t>       gen </a:t>
            </a:r>
            <a:r>
              <a:rPr lang="es-ES" sz="2800" b="1" i="1" dirty="0" err="1" smtClean="0">
                <a:solidFill>
                  <a:srgbClr val="FF0000"/>
                </a:solidFill>
                <a:latin typeface="Times New Roman" pitchFamily="18" charset="0"/>
                <a:cs typeface="Times New Roman" pitchFamily="18" charset="0"/>
              </a:rPr>
              <a:t>crtl</a:t>
            </a:r>
            <a:r>
              <a:rPr lang="es-ES" sz="2800" b="1" i="1" dirty="0" smtClean="0">
                <a:solidFill>
                  <a:srgbClr val="FF0000"/>
                </a:solidFill>
                <a:latin typeface="Times New Roman" pitchFamily="18" charset="0"/>
                <a:cs typeface="Times New Roman" pitchFamily="18" charset="0"/>
              </a:rPr>
              <a:t> </a:t>
            </a:r>
            <a:r>
              <a:rPr lang="es-ES" sz="2800" b="1" dirty="0" smtClean="0">
                <a:solidFill>
                  <a:srgbClr val="FF0000"/>
                </a:solidFill>
                <a:latin typeface="Times New Roman" pitchFamily="18" charset="0"/>
                <a:cs typeface="Times New Roman" pitchFamily="18" charset="0"/>
              </a:rPr>
              <a:t>          gen </a:t>
            </a:r>
            <a:r>
              <a:rPr lang="es-ES" sz="2800" b="1" i="1" dirty="0" err="1" smtClean="0">
                <a:solidFill>
                  <a:srgbClr val="FF0000"/>
                </a:solidFill>
                <a:latin typeface="Times New Roman" pitchFamily="18" charset="0"/>
                <a:cs typeface="Times New Roman" pitchFamily="18" charset="0"/>
              </a:rPr>
              <a:t>lcy</a:t>
            </a:r>
            <a:r>
              <a:rPr lang="es-ES" sz="2800" b="1" dirty="0" smtClean="0">
                <a:solidFill>
                  <a:srgbClr val="FF0000"/>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a:t>
            </a:r>
            <a:r>
              <a:rPr lang="es-ES" sz="2800" b="1" dirty="0" smtClean="0">
                <a:solidFill>
                  <a:schemeClr val="bg1"/>
                </a:solidFill>
              </a:rPr>
              <a:t>          </a:t>
            </a:r>
          </a:p>
          <a:p>
            <a:pPr>
              <a:buFontTx/>
              <a:buNone/>
              <a:defRPr/>
            </a:pPr>
            <a:endParaRPr lang="es-ES" sz="2400" dirty="0" smtClean="0">
              <a:solidFill>
                <a:schemeClr val="bg1"/>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971550" y="188913"/>
            <a:ext cx="7345363" cy="1079500"/>
          </a:xfrm>
          <a:solidFill>
            <a:srgbClr val="FF0000"/>
          </a:solidFill>
        </p:spPr>
        <p:txBody>
          <a:bodyPr>
            <a:normAutofit fontScale="90000"/>
          </a:bodyPr>
          <a:lstStyle/>
          <a:p>
            <a:pPr eaLnBrk="1" hangingPunct="1"/>
            <a:r>
              <a:rPr lang="es-ES" sz="3200" b="1" smtClean="0">
                <a:solidFill>
                  <a:srgbClr val="FFFF00"/>
                </a:solidFill>
              </a:rPr>
              <a:t/>
            </a:r>
            <a:br>
              <a:rPr lang="es-ES" sz="3200" b="1" smtClean="0">
                <a:solidFill>
                  <a:srgbClr val="FFFF00"/>
                </a:solidFill>
              </a:rPr>
            </a:br>
            <a:r>
              <a:rPr lang="es-ES" sz="3200" b="1" smtClean="0">
                <a:solidFill>
                  <a:srgbClr val="FFFF00"/>
                </a:solidFill>
              </a:rPr>
              <a:t>EL ARROZ DORADO</a:t>
            </a:r>
            <a:br>
              <a:rPr lang="es-ES" sz="3200" b="1" smtClean="0">
                <a:solidFill>
                  <a:srgbClr val="FFFF00"/>
                </a:solidFill>
              </a:rPr>
            </a:br>
            <a:endParaRPr lang="es-ES" sz="3200" b="1" smtClean="0">
              <a:solidFill>
                <a:srgbClr val="FFFF00"/>
              </a:solidFill>
            </a:endParaRPr>
          </a:p>
        </p:txBody>
      </p:sp>
      <p:pic>
        <p:nvPicPr>
          <p:cNvPr id="70659" name="Picture 2" descr="https://odnmedia.s3.amazonaws.com/image/laudato-si-opusdei_20150619120102407989.jpg"/>
          <p:cNvPicPr>
            <a:picLocks noChangeAspect="1" noChangeArrowheads="1"/>
          </p:cNvPicPr>
          <p:nvPr/>
        </p:nvPicPr>
        <p:blipFill>
          <a:blip r:embed="rId2" cstate="print"/>
          <a:srcRect/>
          <a:stretch>
            <a:fillRect/>
          </a:stretch>
        </p:blipFill>
        <p:spPr bwMode="auto">
          <a:xfrm>
            <a:off x="-77788" y="1052513"/>
            <a:ext cx="9224963" cy="568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250825" y="188913"/>
            <a:ext cx="8713788" cy="576262"/>
          </a:xfrm>
          <a:solidFill>
            <a:srgbClr val="FF0000"/>
          </a:solidFill>
        </p:spPr>
        <p:txBody>
          <a:bodyPr>
            <a:normAutofit fontScale="90000"/>
          </a:bodyPr>
          <a:lstStyle/>
          <a:p>
            <a:pPr eaLnBrk="1" hangingPunct="1"/>
            <a:r>
              <a:rPr lang="es-ES" sz="3200" b="1" dirty="0" smtClean="0">
                <a:solidFill>
                  <a:srgbClr val="FFFF00"/>
                </a:solidFill>
                <a:latin typeface="Times New Roman" pitchFamily="18" charset="0"/>
                <a:cs typeface="Times New Roman" pitchFamily="18" charset="0"/>
              </a:rPr>
              <a:t>LAUDATO SI</a:t>
            </a:r>
          </a:p>
        </p:txBody>
      </p:sp>
      <p:sp>
        <p:nvSpPr>
          <p:cNvPr id="71683" name="Rectangle 3"/>
          <p:cNvSpPr>
            <a:spLocks noGrp="1" noChangeArrowheads="1"/>
          </p:cNvSpPr>
          <p:nvPr>
            <p:ph type="body" idx="1"/>
          </p:nvPr>
        </p:nvSpPr>
        <p:spPr>
          <a:xfrm>
            <a:off x="250825" y="908050"/>
            <a:ext cx="8713788" cy="5761038"/>
          </a:xfrm>
          <a:solidFill>
            <a:srgbClr val="002060"/>
          </a:solidFill>
        </p:spPr>
        <p:txBody>
          <a:bodyPr/>
          <a:lstStyle/>
          <a:p>
            <a:pPr>
              <a:buFontTx/>
              <a:buNone/>
            </a:pPr>
            <a:endParaRPr lang="es-ES" sz="2400" b="1" dirty="0" smtClean="0">
              <a:solidFill>
                <a:schemeClr val="bg1"/>
              </a:solidFill>
            </a:endParaRPr>
          </a:p>
        </p:txBody>
      </p:sp>
      <p:sp>
        <p:nvSpPr>
          <p:cNvPr id="71684" name="3 Rectángulo"/>
          <p:cNvSpPr>
            <a:spLocks noChangeArrowheads="1"/>
          </p:cNvSpPr>
          <p:nvPr/>
        </p:nvSpPr>
        <p:spPr bwMode="auto">
          <a:xfrm>
            <a:off x="539750" y="1052513"/>
            <a:ext cx="8424863" cy="6370975"/>
          </a:xfrm>
          <a:prstGeom prst="rect">
            <a:avLst/>
          </a:prstGeom>
          <a:noFill/>
          <a:ln w="9525">
            <a:noFill/>
            <a:miter lim="800000"/>
            <a:headEnd/>
            <a:tailEnd/>
          </a:ln>
        </p:spPr>
        <p:txBody>
          <a:bodyPr>
            <a:spAutoFit/>
          </a:bodyPr>
          <a:lstStyle/>
          <a:p>
            <a:r>
              <a:rPr lang="es-ES" sz="2400" b="1" dirty="0">
                <a:solidFill>
                  <a:schemeClr val="bg1"/>
                </a:solidFill>
                <a:latin typeface="Times New Roman" pitchFamily="18" charset="0"/>
                <a:cs typeface="Times New Roman" pitchFamily="18" charset="0"/>
              </a:rPr>
              <a:t>(n. 104)</a:t>
            </a:r>
            <a:r>
              <a:rPr lang="es-ES" sz="2400" dirty="0">
                <a:solidFill>
                  <a:schemeClr val="bg1"/>
                </a:solidFill>
                <a:latin typeface="Times New Roman" pitchFamily="18" charset="0"/>
                <a:cs typeface="Times New Roman" pitchFamily="18" charset="0"/>
              </a:rPr>
              <a:t> </a:t>
            </a:r>
            <a:r>
              <a:rPr lang="es-ES" sz="2400" b="1" i="1" dirty="0">
                <a:solidFill>
                  <a:schemeClr val="bg1"/>
                </a:solidFill>
                <a:latin typeface="Times New Roman" pitchFamily="18" charset="0"/>
                <a:cs typeface="Times New Roman" pitchFamily="18" charset="0"/>
              </a:rPr>
              <a:t> “…la biotecnología, la informática y el conocimiento de nuestro propio ADN…nos dan un tremendo poder. Mejor dicho, dan a los que tienen el conocimiento, y sobre todo el poder económico para utilizarlo, un dominio impresionante sobre el conjunto de la humanidad y del mundo entero.”</a:t>
            </a:r>
            <a:r>
              <a:rPr lang="es-ES" sz="2400" b="1" dirty="0">
                <a:solidFill>
                  <a:schemeClr val="bg1"/>
                </a:solidFill>
                <a:latin typeface="Times New Roman" pitchFamily="18" charset="0"/>
                <a:cs typeface="Times New Roman" pitchFamily="18" charset="0"/>
              </a:rPr>
              <a:t> </a:t>
            </a:r>
          </a:p>
          <a:p>
            <a:r>
              <a:rPr lang="es-ES" sz="2400" b="1" dirty="0">
                <a:solidFill>
                  <a:schemeClr val="bg1"/>
                </a:solidFill>
                <a:latin typeface="Times New Roman" pitchFamily="18" charset="0"/>
                <a:cs typeface="Times New Roman" pitchFamily="18" charset="0"/>
              </a:rPr>
              <a:t>(n. 133) </a:t>
            </a:r>
            <a:r>
              <a:rPr lang="es-ES" sz="2400" b="1" i="1" dirty="0">
                <a:solidFill>
                  <a:schemeClr val="bg1"/>
                </a:solidFill>
                <a:latin typeface="Times New Roman" pitchFamily="18" charset="0"/>
                <a:cs typeface="Times New Roman" pitchFamily="18" charset="0"/>
              </a:rPr>
              <a:t>“es difícil emitir un juicio general sobre el desarrollo de organismos genéticamente modificados (OMG), vegetales o animales, médicos a agropecuarios … los riesgos no siempre se atribuyen a la técnica misma sino a su aplicación inadecuada o excesiva.”                                                                                       </a:t>
            </a:r>
            <a:r>
              <a:rPr lang="es-ES" sz="2400" b="1" dirty="0">
                <a:solidFill>
                  <a:schemeClr val="bg1"/>
                </a:solidFill>
                <a:latin typeface="Times New Roman" pitchFamily="18" charset="0"/>
                <a:cs typeface="Times New Roman" pitchFamily="18" charset="0"/>
              </a:rPr>
              <a:t>(n. 135)</a:t>
            </a:r>
            <a:r>
              <a:rPr lang="es-ES" sz="2400" b="1" i="1" dirty="0">
                <a:solidFill>
                  <a:schemeClr val="bg1"/>
                </a:solidFill>
                <a:latin typeface="Times New Roman" pitchFamily="18" charset="0"/>
                <a:cs typeface="Times New Roman" pitchFamily="18" charset="0"/>
              </a:rPr>
              <a:t>“…considerar todos los aspectos éticos implicados. Para eso hay que asegurar una discusión científica y social que sea responsable y amplia, capaz de considerar toda la información disponible y de llamar a las cosas por su nombre.”</a:t>
            </a:r>
            <a:r>
              <a:rPr lang="es-ES" sz="2400" b="1" dirty="0">
                <a:solidFill>
                  <a:schemeClr val="bg1"/>
                </a:solidFill>
                <a:latin typeface="Times New Roman" pitchFamily="18" charset="0"/>
                <a:cs typeface="Times New Roman" pitchFamily="18" charset="0"/>
              </a:rPr>
              <a:t> </a:t>
            </a:r>
          </a:p>
          <a:p>
            <a:endParaRPr lang="es-ES" b="1" dirty="0">
              <a:solidFill>
                <a:schemeClr val="bg1"/>
              </a:solidFill>
            </a:endParaRPr>
          </a:p>
          <a:p>
            <a:endParaRPr lang="es-ES" b="1" dirty="0">
              <a:solidFill>
                <a:schemeClr val="bg1"/>
              </a:solidFill>
            </a:endParaRPr>
          </a:p>
          <a:p>
            <a:endParaRPr lang="es-ES" b="1" dirty="0">
              <a:solidFill>
                <a:schemeClr val="bg1"/>
              </a:solidFill>
            </a:endParaRPr>
          </a:p>
          <a:p>
            <a:endParaRPr lang="es-ES" b="1" dirty="0">
              <a:solidFill>
                <a:schemeClr val="bg1"/>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3568" y="188913"/>
            <a:ext cx="7776864" cy="1223863"/>
          </a:xfrm>
          <a:solidFill>
            <a:srgbClr val="FF00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EL ARROZ DORADO</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(El Papa Francisco con el Prof. </a:t>
            </a:r>
            <a:r>
              <a:rPr lang="es-ES" sz="2800" b="1" dirty="0" err="1" smtClean="0">
                <a:solidFill>
                  <a:srgbClr val="FFFF00"/>
                </a:solidFill>
                <a:latin typeface="Times New Roman" pitchFamily="18" charset="0"/>
                <a:cs typeface="Times New Roman" pitchFamily="18" charset="0"/>
              </a:rPr>
              <a:t>Ingo</a:t>
            </a:r>
            <a:r>
              <a:rPr lang="es-ES" sz="2800"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Potrykus</a:t>
            </a:r>
            <a:r>
              <a:rPr lang="es-ES" sz="2800" b="1" dirty="0" smtClean="0">
                <a:solidFill>
                  <a:srgbClr val="FFFF00"/>
                </a:solidFill>
                <a:latin typeface="Times New Roman" pitchFamily="18" charset="0"/>
                <a:cs typeface="Times New Roman" pitchFamily="18" charset="0"/>
              </a:rPr>
              <a:t> bendiciendo semillas de arroz dorado)</a:t>
            </a:r>
          </a:p>
        </p:txBody>
      </p:sp>
      <p:pic>
        <p:nvPicPr>
          <p:cNvPr id="72707" name="Picture 2" descr="Imagen relacionada"/>
          <p:cNvPicPr>
            <a:picLocks noChangeAspect="1" noChangeArrowheads="1"/>
          </p:cNvPicPr>
          <p:nvPr/>
        </p:nvPicPr>
        <p:blipFill>
          <a:blip r:embed="rId2" cstate="print"/>
          <a:srcRect/>
          <a:stretch>
            <a:fillRect/>
          </a:stretch>
        </p:blipFill>
        <p:spPr bwMode="auto">
          <a:xfrm>
            <a:off x="705543" y="1657355"/>
            <a:ext cx="7754889" cy="50482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79512" y="260350"/>
            <a:ext cx="8784976" cy="1008063"/>
          </a:xfrm>
          <a:solidFill>
            <a:srgbClr val="FF0000"/>
          </a:solidFill>
        </p:spPr>
        <p:txBody>
          <a:bodyPr>
            <a:normAutofit fontScale="90000"/>
          </a:bodyPr>
          <a:lstStyle/>
          <a:p>
            <a:pPr eaLnBrk="1" hangingPunct="1"/>
            <a:r>
              <a:rPr lang="es-ES" sz="3200" b="1" dirty="0" smtClean="0">
                <a:solidFill>
                  <a:srgbClr val="FFFF00"/>
                </a:solidFill>
              </a:rPr>
              <a:t/>
            </a:r>
            <a:br>
              <a:rPr lang="es-ES" sz="3200" b="1" dirty="0" smtClean="0">
                <a:solidFill>
                  <a:srgbClr val="FFFF00"/>
                </a:solidFill>
              </a:rPr>
            </a:br>
            <a:r>
              <a:rPr lang="es-ES" sz="3200" b="1" dirty="0" smtClean="0">
                <a:solidFill>
                  <a:srgbClr val="FFFF00"/>
                </a:solidFill>
                <a:latin typeface="Times New Roman" pitchFamily="18" charset="0"/>
                <a:cs typeface="Times New Roman" pitchFamily="18" charset="0"/>
              </a:rPr>
              <a:t>EL ARROZ DORADO</a:t>
            </a:r>
            <a:r>
              <a:rPr lang="es-ES" sz="3200" b="1" dirty="0" smtClean="0">
                <a:solidFill>
                  <a:srgbClr val="FFFF00"/>
                </a:solidFill>
              </a:rPr>
              <a:t/>
            </a:r>
            <a:br>
              <a:rPr lang="es-ES" sz="3200" b="1" dirty="0" smtClean="0">
                <a:solidFill>
                  <a:srgbClr val="FFFF00"/>
                </a:solidFill>
              </a:rPr>
            </a:br>
            <a:endParaRPr lang="es-ES" sz="3200" b="1" dirty="0" smtClean="0">
              <a:solidFill>
                <a:srgbClr val="FFFF00"/>
              </a:solidFill>
            </a:endParaRPr>
          </a:p>
        </p:txBody>
      </p:sp>
      <p:pic>
        <p:nvPicPr>
          <p:cNvPr id="73731" name="Picture 2" descr="http://www.siquierotransgenicos.cl/wp-content/uploads/2014/10/how_GR2.jpg"/>
          <p:cNvPicPr>
            <a:picLocks noChangeAspect="1" noChangeArrowheads="1"/>
          </p:cNvPicPr>
          <p:nvPr/>
        </p:nvPicPr>
        <p:blipFill>
          <a:blip r:embed="rId2" cstate="print"/>
          <a:srcRect/>
          <a:stretch>
            <a:fillRect/>
          </a:stretch>
        </p:blipFill>
        <p:spPr bwMode="auto">
          <a:xfrm>
            <a:off x="227013" y="1844675"/>
            <a:ext cx="8737600" cy="3744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35292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ÁREAS DE INVESTIGACIÓN Y PREMIOS NOBEL: MEJORA GENÉTICA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395536" y="1124744"/>
            <a:ext cx="8352928" cy="5328592"/>
          </a:xfrm>
          <a:solidFill>
            <a:srgbClr val="002060"/>
          </a:solidFill>
        </p:spPr>
        <p:txBody>
          <a:bodyPr>
            <a:normAutofit/>
          </a:bodyPr>
          <a:lstStyle/>
          <a:p>
            <a:pPr lvl="0"/>
            <a:endParaRPr lang="es-ES" sz="3200" b="1" dirty="0" smtClean="0">
              <a:solidFill>
                <a:schemeClr val="bg1"/>
              </a:solidFill>
              <a:latin typeface="Times New Roman" pitchFamily="18" charset="0"/>
              <a:cs typeface="Times New Roman" pitchFamily="18" charset="0"/>
            </a:endParaRPr>
          </a:p>
          <a:p>
            <a:pPr lvl="0"/>
            <a:r>
              <a:rPr lang="es-ES" sz="3200" b="1" dirty="0" smtClean="0">
                <a:solidFill>
                  <a:srgbClr val="FFFF00"/>
                </a:solidFill>
                <a:latin typeface="Times New Roman" pitchFamily="18" charset="0"/>
                <a:cs typeface="Times New Roman" pitchFamily="18" charset="0"/>
              </a:rPr>
              <a:t>GENÉTICA APLICADA A LA MEJORA      IN VITRO DE ENZIMAS</a:t>
            </a:r>
          </a:p>
          <a:p>
            <a:pPr lvl="0"/>
            <a:endParaRPr lang="es-ES" sz="3200" b="1" dirty="0" smtClean="0">
              <a:solidFill>
                <a:srgbClr val="FFFF00"/>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pPr lvl="0" algn="l"/>
            <a:r>
              <a:rPr lang="es-ES" b="1" dirty="0" err="1" smtClean="0">
                <a:solidFill>
                  <a:srgbClr val="FFFF00"/>
                </a:solidFill>
                <a:latin typeface="Times New Roman" pitchFamily="18" charset="0"/>
                <a:cs typeface="Times New Roman" pitchFamily="18" charset="0"/>
              </a:rPr>
              <a:t>Frances</a:t>
            </a:r>
            <a:r>
              <a:rPr lang="es-ES" b="1" dirty="0" smtClean="0">
                <a:solidFill>
                  <a:srgbClr val="FFFF00"/>
                </a:solidFill>
                <a:latin typeface="Times New Roman" pitchFamily="18" charset="0"/>
                <a:cs typeface="Times New Roman" pitchFamily="18" charset="0"/>
              </a:rPr>
              <a:t> H. </a:t>
            </a:r>
            <a:r>
              <a:rPr lang="es-ES" b="1" dirty="0" err="1" smtClean="0">
                <a:solidFill>
                  <a:srgbClr val="FFFF00"/>
                </a:solidFill>
                <a:latin typeface="Times New Roman" pitchFamily="18" charset="0"/>
                <a:cs typeface="Times New Roman" pitchFamily="18" charset="0"/>
              </a:rPr>
              <a:t>Arnold</a:t>
            </a:r>
            <a:r>
              <a:rPr lang="es-ES" b="1" dirty="0" smtClean="0">
                <a:solidFill>
                  <a:srgbClr val="FFFF00"/>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recibió el Premio Nobel en Química 2018 “por la evolución dirigida de enzimas”</a:t>
            </a:r>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1"/>
            <a:ext cx="8424936" cy="1296143"/>
          </a:xfrm>
          <a:solidFill>
            <a:srgbClr val="FF0000"/>
          </a:solidFill>
        </p:spPr>
        <p:txBody>
          <a:bodyPr>
            <a:normAutofit/>
          </a:bodyPr>
          <a:lstStyle/>
          <a:p>
            <a:r>
              <a:rPr lang="es-ES" sz="3200" b="1" dirty="0" err="1" smtClean="0">
                <a:solidFill>
                  <a:srgbClr val="FFFF00"/>
                </a:solidFill>
                <a:latin typeface="Times New Roman" pitchFamily="18" charset="0"/>
                <a:cs typeface="Times New Roman" pitchFamily="18" charset="0"/>
              </a:rPr>
              <a:t>Frances</a:t>
            </a:r>
            <a:r>
              <a:rPr lang="es-ES" sz="3200" b="1" dirty="0" smtClean="0">
                <a:solidFill>
                  <a:srgbClr val="FFFF00"/>
                </a:solidFill>
                <a:latin typeface="Times New Roman" pitchFamily="18" charset="0"/>
                <a:cs typeface="Times New Roman" pitchFamily="18" charset="0"/>
              </a:rPr>
              <a:t> H. </a:t>
            </a:r>
            <a:r>
              <a:rPr lang="es-ES" sz="3200" b="1" dirty="0" err="1" smtClean="0">
                <a:solidFill>
                  <a:srgbClr val="FFFF00"/>
                </a:solidFill>
                <a:latin typeface="Times New Roman" pitchFamily="18" charset="0"/>
                <a:cs typeface="Times New Roman" pitchFamily="18" charset="0"/>
              </a:rPr>
              <a:t>Arnold</a:t>
            </a:r>
            <a:r>
              <a:rPr lang="es-ES" sz="3200" b="1" dirty="0" smtClean="0">
                <a:solidFill>
                  <a:srgbClr val="FFFF00"/>
                </a:solidFill>
                <a:latin typeface="Times New Roman" pitchFamily="18" charset="0"/>
                <a:cs typeface="Times New Roman" pitchFamily="18" charset="0"/>
              </a:rPr>
              <a:t> (2018)              EVOLUCIÓN DIRIGIDA DE ENZIMAS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2060848"/>
            <a:ext cx="7848872" cy="439248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28900" t="22606" r="49773" b="27147"/>
          <a:stretch>
            <a:fillRect/>
          </a:stretch>
        </p:blipFill>
        <p:spPr bwMode="auto">
          <a:xfrm>
            <a:off x="0" y="1628800"/>
            <a:ext cx="3779912" cy="4302058"/>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l="13234" t="40382" r="51276" b="20930"/>
          <a:stretch>
            <a:fillRect/>
          </a:stretch>
        </p:blipFill>
        <p:spPr bwMode="auto">
          <a:xfrm>
            <a:off x="3635896" y="1628800"/>
            <a:ext cx="5149545" cy="30243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err="1" smtClean="0">
                <a:solidFill>
                  <a:srgbClr val="FFFF00"/>
                </a:solidFill>
                <a:latin typeface="Times New Roman" pitchFamily="18" charset="0"/>
                <a:cs typeface="Times New Roman" pitchFamily="18" charset="0"/>
              </a:rPr>
              <a:t>Frances</a:t>
            </a:r>
            <a:r>
              <a:rPr lang="es-ES" sz="3200" b="1" dirty="0" smtClean="0">
                <a:solidFill>
                  <a:srgbClr val="FFFF00"/>
                </a:solidFill>
                <a:latin typeface="Times New Roman" pitchFamily="18" charset="0"/>
                <a:cs typeface="Times New Roman" pitchFamily="18" charset="0"/>
              </a:rPr>
              <a:t> H. </a:t>
            </a:r>
            <a:r>
              <a:rPr lang="es-ES" sz="3200" b="1" dirty="0" err="1" smtClean="0">
                <a:solidFill>
                  <a:srgbClr val="FFFF00"/>
                </a:solidFill>
                <a:latin typeface="Times New Roman" pitchFamily="18" charset="0"/>
                <a:cs typeface="Times New Roman" pitchFamily="18" charset="0"/>
              </a:rPr>
              <a:t>Arnold</a:t>
            </a:r>
            <a:r>
              <a:rPr lang="es-ES" sz="3200" b="1" dirty="0" smtClean="0">
                <a:solidFill>
                  <a:srgbClr val="FFFF00"/>
                </a:solidFill>
                <a:latin typeface="Times New Roman" pitchFamily="18" charset="0"/>
                <a:cs typeface="Times New Roman" pitchFamily="18" charset="0"/>
              </a:rPr>
              <a:t> (2018)                EVOLUCIÓN DIRIGIDA DE ENZIMAS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8169" t="12184" r="35980" b="1837"/>
          <a:stretch>
            <a:fillRect/>
          </a:stretch>
        </p:blipFill>
        <p:spPr bwMode="auto">
          <a:xfrm>
            <a:off x="1979712" y="1124744"/>
            <a:ext cx="5544616"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9105</TotalTime>
  <Words>2820</Words>
  <Application>Microsoft Office PowerPoint</Application>
  <PresentationFormat>Presentación en pantalla (4:3)</PresentationFormat>
  <Paragraphs>421</Paragraphs>
  <Slides>83</Slides>
  <Notes>0</Notes>
  <HiddenSlides>0</HiddenSlides>
  <MMClips>0</MMClips>
  <ScaleCrop>false</ScaleCrop>
  <HeadingPairs>
    <vt:vector size="4" baseType="variant">
      <vt:variant>
        <vt:lpstr>Tema</vt:lpstr>
      </vt:variant>
      <vt:variant>
        <vt:i4>1</vt:i4>
      </vt:variant>
      <vt:variant>
        <vt:lpstr>Títulos de diapositiva</vt:lpstr>
      </vt:variant>
      <vt:variant>
        <vt:i4>83</vt:i4>
      </vt:variant>
    </vt:vector>
  </HeadingPairs>
  <TitlesOfParts>
    <vt:vector size="84" baseType="lpstr">
      <vt:lpstr>Tema de Office</vt:lpstr>
      <vt:lpstr>Diapositiva 1</vt:lpstr>
      <vt:lpstr>ÁREAS DE INVESTIGACIÓN EN GENÉTICA Y PREMIOS NOBEL</vt:lpstr>
      <vt:lpstr>ÁREAS DE INVESTIGACIÓN Y PREMIOS NOBEL</vt:lpstr>
      <vt:lpstr>ÁREAS DE INVESTIGACIÓN Y PREMIOS NOBEL </vt:lpstr>
      <vt:lpstr>ÁREAS DE INVESTIGACIÓN Y PREMIOS NOBEL</vt:lpstr>
      <vt:lpstr>GRUPOS SANGUÍNEOS HUMANOS         SISTEMA ABO (LANDSTEINER, 1900-1901, 1930)</vt:lpstr>
      <vt:lpstr>GENÉTICA Y PREMIOS NOBEL                                   INMUNOGENÉTICA</vt:lpstr>
      <vt:lpstr>GENÉTICA Y PREMIOS NOBEL              Gerald M. Edelman Rodney R. Porter</vt:lpstr>
      <vt:lpstr>GENÉTICA Y PREMIOS NOBEL                                   INMUNOGENÉTICA</vt:lpstr>
      <vt:lpstr>GENÉTICA Y PREMIOS NOBEL SUSUMU TONEGAWA</vt:lpstr>
      <vt:lpstr> SUSUMU TONEGAWA:                                  RECOMBINACIÓN SOMÁTICA</vt:lpstr>
      <vt:lpstr>Diapositiva 12</vt:lpstr>
      <vt:lpstr>ANTICUERPOS MONOCLONALES</vt:lpstr>
      <vt:lpstr>ÁREAS DE INVESTIGACIÓN EN GENÉTICA Y PREMIOS NOBEL: INMUNOGENÉTICA</vt:lpstr>
      <vt:lpstr>GENÉTICA Y PREMIOS NOBEL: INMUNOGENÉTICA (Jean Dausset)</vt:lpstr>
      <vt:lpstr>GENÉTICA Y PREMIOS NOBEL: INMUNOGENÉTICA</vt:lpstr>
      <vt:lpstr>REPRODUCCIÓN HUMANA:                                 EL COMIENZO DE LA VIDA</vt:lpstr>
      <vt:lpstr>Diapositiva 18</vt:lpstr>
      <vt:lpstr>Diapositiva 19</vt:lpstr>
      <vt:lpstr>Diapositiva 20</vt:lpstr>
      <vt:lpstr>Diapositiva 21</vt:lpstr>
      <vt:lpstr>Diapositiva 22</vt:lpstr>
      <vt:lpstr>Diapositiva 23</vt:lpstr>
      <vt:lpstr>EL COMIENZO DE LA VIDA:                                   DOS CUESTIONES FUNDAMENTALES</vt:lpstr>
      <vt:lpstr>GENÉTICA Y PREMIOS NOBEL: INMUNOGENÉTICA</vt:lpstr>
      <vt:lpstr>ÁREAS DE INVESTIGACIÓN Y PREMIOS NOBEL: INMUNOGENÉTICA (HIV)</vt:lpstr>
      <vt:lpstr>ÁREAS DE INVESTIGACIÓN Y PREMIOS NOBEL: INMUNOGENÉTICA  (HIV) Françoise Barré-Sinoussi       Luc Montagnier</vt:lpstr>
      <vt:lpstr>ÁREAS DE INVESTIGACIÓN Y PREMIOS NOBEL: INMUNOGENÉTICA  (HIV)</vt:lpstr>
      <vt:lpstr>ÁREAS DE INVESTIGACIÓN Y PREMIOS NOBEL: INMUNOGENÉTICA (HIV)</vt:lpstr>
      <vt:lpstr>ÁREAS DE INVESTIGACIÓN Y PREMIOS NOBEL: GENÉTICA Y CÁNCER</vt:lpstr>
      <vt:lpstr>ÁREAS DE INVESTIGACIÓN Y PREMIOS NOBEL: GENÉTICA Y CÁNCER</vt:lpstr>
      <vt:lpstr>ÁREAS DE INVESTIGACIÓN Y PREMIOS NOBEL: GENÉTICA Y CÁNCER  (ONCOGENES) J. Michael Bishop       Harold E. Varmus</vt:lpstr>
      <vt:lpstr>ÁREAS DE INVESTIGACIÓN Y PREMIOS NOBEL: GENÉTICA Y CÁNCER</vt:lpstr>
      <vt:lpstr>GENÉTICA  Y CÁNCER:                                                      Virus del papiloma y cáncer cervical                           (Harold zur Hausen)</vt:lpstr>
      <vt:lpstr>GENÉTICA Y PREMIOS NOBEL      GENÉTICA Y CÁNCER</vt:lpstr>
      <vt:lpstr>ÁREAS DE INVESTIGACIÓN Y PREMIOS NOBEL: GENÉTICA Y CANCER</vt:lpstr>
      <vt:lpstr>GENÉTICA Y PREMIOS NOBEL           GENÉTICA Y CÁNCER                             James P. Allison            Tasuku Honyo</vt:lpstr>
      <vt:lpstr>GENÉTICA Y PREMIOS NOBEL   GENÉTICA Y CÁNCER</vt:lpstr>
      <vt:lpstr>GENÉTICA Y PREMIOS NOBEL           GENÉTICA Y CÁNCER</vt:lpstr>
      <vt:lpstr>GENÉTICA Y PREMIOS NOBEL           GENÉTICA Y CÁNCER                                 Ensayos Clínicos Inmunoterapia 2018</vt:lpstr>
      <vt:lpstr>ÁREAS DE INVESTIGACIÓN Y PREMIOS NOBEL: GENÉTICA DEL DESARROLLO (I)</vt:lpstr>
      <vt:lpstr>ÁREAS DE INVESTIGACIÓN Y PREMIOS NOBEL: GENÉTICA DEL DESARROLLO (II)</vt:lpstr>
      <vt:lpstr>ÁREAS DE INVESTIGACIÓN Y PREMIOS NOBEL: GENÉTICA DEL DESARROLLO                                 (Canalización del desarrollo, C.H. Waddington)</vt:lpstr>
      <vt:lpstr>ÁREAS DE INVESTIGACIÓN Y PREMIOS NOBEL: GENÉTICA DEL DESARROLLO</vt:lpstr>
      <vt:lpstr>ÁREAS DE INVESTIGACIÓN Y PREMIOS NOBEL: GENÉTICA DEL DESARROLLO (John B. Gurdon)</vt:lpstr>
      <vt:lpstr>ÁREAS DE INVESTIGACIÓN Y PREMIOS NOBEL: GENÉTICA DEL DESARROLLO (Shinya Yamanaka)</vt:lpstr>
      <vt:lpstr>ÁREAS DE INVESTIGACIÓN Y PREMIOS NOBEL: GENÉTICA DEL DESARROLLO</vt:lpstr>
      <vt:lpstr>GENÉTICA Y PREMIOS NOBEL                                         GENÉTICA DEL DESARROLLO                                             Christiane Nüsslein-Volhard (1995)</vt:lpstr>
      <vt:lpstr>GENÉTICA Y PREMIOS NOBEL                              GENÉTICA DEL DESARROLLO: GENES HOMEÓTICOS</vt:lpstr>
      <vt:lpstr>GENÉTICA Y PREMIOS NOBEL                              GENÉTICA DEL DESARROLLO: GENES HOMEÓTICOS</vt:lpstr>
      <vt:lpstr>GENÉTICA DEL DESARROLLO</vt:lpstr>
      <vt:lpstr>ÁREAS DE INVESTIGACIÓN Y PREMIOS NOBEL: GENÉTICA DEL DESARROLLO</vt:lpstr>
      <vt:lpstr>GENÉTICA DEL DESARROLLO         Caenorhabditis elegans</vt:lpstr>
      <vt:lpstr>GENÉTICA DEL DESARROLLO Caenorhabditis elegans</vt:lpstr>
      <vt:lpstr>GENÉTICA DEL DESARROLLO Caenorhabditis elegans</vt:lpstr>
      <vt:lpstr>GENÉTICA DE LA MUERTE CELULAR PROGRAMADA (H. Robert Horvitz)</vt:lpstr>
      <vt:lpstr>ÁREAS DE INVESTIGACIÓN Y PREMIOS NOBEL: GENÉTICA DEL DESARROLLO</vt:lpstr>
      <vt:lpstr>GENÉTICA DEL DESARROLLO: EL RITMO CIRCADIANO (2017)</vt:lpstr>
      <vt:lpstr>ÁREAS DE INVESTIGACIÓN Y PREMIOS NOBEL: GENÉTICA DEL DESARROLLO</vt:lpstr>
      <vt:lpstr>GENÉTICA DEL DESARROLLO: Oxígeno: sensores celulares y adaptación a su disponibilidad (2019)</vt:lpstr>
      <vt:lpstr>ÁREAS DE INVESTIGACIÓN Y PREMIOS NOBEL: MEJORA GENÉTICA</vt:lpstr>
      <vt:lpstr>Diapositiva 62</vt:lpstr>
      <vt:lpstr>GENÉTICA Y PREMIOS NOBEL</vt:lpstr>
      <vt:lpstr> MEJORA GENÉTICA DE PLANTAS           Norman E. Borlaug (Premio Nobel de la Paz 1970) LA REVOLUCIÓN VERDE  </vt:lpstr>
      <vt:lpstr>NORMAN E. BORLAUG (1914 – 2009)                                                             MEDALLA DEL CONGRESO USA</vt:lpstr>
      <vt:lpstr>ÁREAS DE INVESTIGACIÓN Y PREMIOS NOBEL: MEJORA GENÉTICA</vt:lpstr>
      <vt:lpstr>Frances H. Arnold (2018)              EVOLUCIÓN DIRIGIDA DE ENZIMAS</vt:lpstr>
      <vt:lpstr>Frances H. Arnold (2018)                EVOLUCIÓN DIRIGIDA DE ENZIMAS</vt:lpstr>
      <vt:lpstr>Diapositiva 69</vt:lpstr>
      <vt:lpstr>                                                                       REVOLUCIÓN VERDE:  ASPECTOS POSITIVOS </vt:lpstr>
      <vt:lpstr>REVOLUCIÓN VERDE:                             PROBLEMAS PENDIENTES (1)</vt:lpstr>
      <vt:lpstr>REVOLUCIÓN VERDE:                             PROBLEMAS PENDIENTES (2)</vt:lpstr>
      <vt:lpstr> EL ARROZ DORADO </vt:lpstr>
      <vt:lpstr>EL ARROZ DORADO (Ingo Potrykus y Peter Beyer)</vt:lpstr>
      <vt:lpstr>EL ARROZ DORADO (Science, 2000) (Ingo Potrykus y Peter Beyer)</vt:lpstr>
      <vt:lpstr>ARROZ DORADO</vt:lpstr>
      <vt:lpstr> EL ARROZ DORADO </vt:lpstr>
      <vt:lpstr>LAUDATO SI</vt:lpstr>
      <vt:lpstr>EL ARROZ DORADO (El Papa Francisco con el Prof. Ingo Potrykus bendiciendo semillas de arroz dorado)</vt:lpstr>
      <vt:lpstr> EL ARROZ DORADO </vt:lpstr>
      <vt:lpstr>ÁREAS DE INVESTIGACIÓN Y PREMIOS NOBEL: MEJORA GENÉTICA</vt:lpstr>
      <vt:lpstr>Frances H. Arnold (2018)              EVOLUCIÓN DIRIGIDA DE ENZIMAS</vt:lpstr>
      <vt:lpstr>Frances H. Arnold (2018)                EVOLUCIÓN DIRIGIDA DE ENZIMAS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GENÉTICA Y PREMIOS NOBEL</dc:title>
  <dc:creator>Juan-Ramón Lacadena</dc:creator>
  <cp:lastModifiedBy>Juan-Ramón Lacadena</cp:lastModifiedBy>
  <cp:revision>309</cp:revision>
  <dcterms:created xsi:type="dcterms:W3CDTF">2018-10-19T16:18:08Z</dcterms:created>
  <dcterms:modified xsi:type="dcterms:W3CDTF">2019-11-18T12:54:56Z</dcterms:modified>
</cp:coreProperties>
</file>