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sldIdLst>
    <p:sldId id="336" r:id="rId2"/>
    <p:sldId id="264" r:id="rId3"/>
    <p:sldId id="382" r:id="rId4"/>
    <p:sldId id="393" r:id="rId5"/>
    <p:sldId id="458" r:id="rId6"/>
    <p:sldId id="424" r:id="rId7"/>
    <p:sldId id="423" r:id="rId8"/>
    <p:sldId id="367" r:id="rId9"/>
    <p:sldId id="390" r:id="rId10"/>
    <p:sldId id="389" r:id="rId11"/>
    <p:sldId id="383" r:id="rId12"/>
    <p:sldId id="384" r:id="rId13"/>
    <p:sldId id="385" r:id="rId14"/>
    <p:sldId id="397" r:id="rId15"/>
    <p:sldId id="387" r:id="rId16"/>
    <p:sldId id="396" r:id="rId17"/>
    <p:sldId id="388" r:id="rId18"/>
    <p:sldId id="380" r:id="rId19"/>
    <p:sldId id="378" r:id="rId20"/>
    <p:sldId id="379" r:id="rId21"/>
    <p:sldId id="381" r:id="rId22"/>
    <p:sldId id="394" r:id="rId23"/>
    <p:sldId id="395" r:id="rId24"/>
    <p:sldId id="402" r:id="rId25"/>
    <p:sldId id="371" r:id="rId26"/>
    <p:sldId id="403" r:id="rId27"/>
    <p:sldId id="400" r:id="rId28"/>
    <p:sldId id="404" r:id="rId29"/>
    <p:sldId id="410" r:id="rId30"/>
    <p:sldId id="405" r:id="rId31"/>
    <p:sldId id="399" r:id="rId32"/>
    <p:sldId id="372" r:id="rId33"/>
    <p:sldId id="373" r:id="rId34"/>
    <p:sldId id="374" r:id="rId35"/>
    <p:sldId id="375" r:id="rId36"/>
    <p:sldId id="416" r:id="rId37"/>
    <p:sldId id="376" r:id="rId38"/>
    <p:sldId id="456" r:id="rId39"/>
    <p:sldId id="457" r:id="rId40"/>
    <p:sldId id="265" r:id="rId41"/>
    <p:sldId id="344" r:id="rId42"/>
    <p:sldId id="357" r:id="rId43"/>
    <p:sldId id="419" r:id="rId44"/>
    <p:sldId id="360" r:id="rId45"/>
    <p:sldId id="361" r:id="rId46"/>
    <p:sldId id="358" r:id="rId47"/>
    <p:sldId id="359" r:id="rId48"/>
    <p:sldId id="353" r:id="rId49"/>
    <p:sldId id="356" r:id="rId50"/>
    <p:sldId id="362" r:id="rId51"/>
    <p:sldId id="363" r:id="rId52"/>
    <p:sldId id="345" r:id="rId53"/>
    <p:sldId id="347" r:id="rId54"/>
    <p:sldId id="351" r:id="rId55"/>
    <p:sldId id="346" r:id="rId56"/>
    <p:sldId id="349" r:id="rId57"/>
    <p:sldId id="300" r:id="rId58"/>
    <p:sldId id="421" r:id="rId59"/>
    <p:sldId id="436" r:id="rId60"/>
    <p:sldId id="435" r:id="rId61"/>
    <p:sldId id="454" r:id="rId62"/>
    <p:sldId id="422" r:id="rId63"/>
    <p:sldId id="445" r:id="rId64"/>
    <p:sldId id="460" r:id="rId65"/>
    <p:sldId id="459" r:id="rId66"/>
    <p:sldId id="429" r:id="rId67"/>
    <p:sldId id="430" r:id="rId68"/>
    <p:sldId id="431" r:id="rId69"/>
    <p:sldId id="434" r:id="rId70"/>
    <p:sldId id="425" r:id="rId71"/>
    <p:sldId id="426" r:id="rId72"/>
    <p:sldId id="446" r:id="rId73"/>
    <p:sldId id="437" r:id="rId74"/>
    <p:sldId id="438" r:id="rId75"/>
    <p:sldId id="439" r:id="rId76"/>
    <p:sldId id="440" r:id="rId77"/>
    <p:sldId id="441" r:id="rId78"/>
    <p:sldId id="442" r:id="rId79"/>
    <p:sldId id="443" r:id="rId80"/>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73" d="100"/>
          <a:sy n="73" d="100"/>
        </p:scale>
        <p:origin x="-95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1F6084-90AE-48ED-AFB8-AE84F059893A}" type="datetimeFigureOut">
              <a:rPr lang="es-ES" smtClean="0"/>
              <a:pPr/>
              <a:t>25/11/2019</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C7DEFD-C448-4A83-A91C-1CE8DCE50C1F}"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11619"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111620"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FEBE30C-C975-4C26-A5BA-FF37D13D5F25}" type="slidenum">
              <a:rPr lang="es-ES" smtClean="0"/>
              <a:pPr/>
              <a:t>51</a:t>
            </a:fld>
            <a:endParaRPr lang="es-E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112643" name="2 Marcador de notas"/>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s-ES" smtClean="0"/>
          </a:p>
        </p:txBody>
      </p:sp>
      <p:sp>
        <p:nvSpPr>
          <p:cNvPr id="112644" name="3 Marcador de número de diapositiva"/>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95B7B8-ADE0-4A0A-84A8-1800EDFF0289}" type="slidenum">
              <a:rPr lang="es-ES" smtClean="0"/>
              <a:pPr/>
              <a:t>54</a:t>
            </a:fld>
            <a:endParaRPr lang="es-E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6E5A0342-0CBD-4BD5-AECF-48541D9B0A4B}" type="datetimeFigureOut">
              <a:rPr lang="es-ES" smtClean="0"/>
              <a:pPr/>
              <a:t>25/11/2019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E5A0342-0CBD-4BD5-AECF-48541D9B0A4B}" type="datetimeFigureOut">
              <a:rPr lang="es-ES" smtClean="0"/>
              <a:pPr/>
              <a:t>25/11/2019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E5A0342-0CBD-4BD5-AECF-48541D9B0A4B}" type="datetimeFigureOut">
              <a:rPr lang="es-ES" smtClean="0"/>
              <a:pPr/>
              <a:t>25/11/2019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6E5A0342-0CBD-4BD5-AECF-48541D9B0A4B}" type="datetimeFigureOut">
              <a:rPr lang="es-ES" smtClean="0"/>
              <a:pPr/>
              <a:t>25/11/2019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6E5A0342-0CBD-4BD5-AECF-48541D9B0A4B}" type="datetimeFigureOut">
              <a:rPr lang="es-ES" smtClean="0"/>
              <a:pPr/>
              <a:t>25/11/2019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6E5A0342-0CBD-4BD5-AECF-48541D9B0A4B}" type="datetimeFigureOut">
              <a:rPr lang="es-ES" smtClean="0"/>
              <a:pPr/>
              <a:t>25/11/2019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E5A0342-0CBD-4BD5-AECF-48541D9B0A4B}" type="datetimeFigureOut">
              <a:rPr lang="es-ES" smtClean="0"/>
              <a:pPr/>
              <a:t>25/11/2019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E5A0342-0CBD-4BD5-AECF-48541D9B0A4B}" type="datetimeFigureOut">
              <a:rPr lang="es-ES" smtClean="0"/>
              <a:pPr/>
              <a:t>25/11/2019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E5A0342-0CBD-4BD5-AECF-48541D9B0A4B}" type="datetimeFigureOut">
              <a:rPr lang="es-ES" smtClean="0"/>
              <a:pPr/>
              <a:t>25/11/2019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E5A0342-0CBD-4BD5-AECF-48541D9B0A4B}" type="datetimeFigureOut">
              <a:rPr lang="es-ES" smtClean="0"/>
              <a:pPr/>
              <a:t>25/11/2019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6E5A0342-0CBD-4BD5-AECF-48541D9B0A4B}" type="datetimeFigureOut">
              <a:rPr lang="es-ES" smtClean="0"/>
              <a:pPr/>
              <a:t>25/11/2019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236050F-5173-431D-B099-4E5B44B53ED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5A0342-0CBD-4BD5-AECF-48541D9B0A4B}" type="datetimeFigureOut">
              <a:rPr lang="es-ES" smtClean="0"/>
              <a:pPr/>
              <a:t>25/11/2019</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36050F-5173-431D-B099-4E5B44B53ED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5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827584" y="260648"/>
            <a:ext cx="7704856" cy="6264696"/>
          </a:xfrm>
          <a:solidFill>
            <a:srgbClr val="002060"/>
          </a:solidFill>
        </p:spPr>
        <p:txBody>
          <a:bodyPr>
            <a:normAutofit fontScale="92500" lnSpcReduction="10000"/>
          </a:bodyPr>
          <a:lstStyle/>
          <a:p>
            <a:endParaRPr lang="es-ES" sz="2400" b="1" dirty="0" smtClean="0">
              <a:solidFill>
                <a:srgbClr val="FFFF00"/>
              </a:solidFill>
              <a:latin typeface="Times New Roman" pitchFamily="18" charset="0"/>
              <a:cs typeface="Times New Roman" pitchFamily="18" charset="0"/>
            </a:endParaRPr>
          </a:p>
          <a:p>
            <a:r>
              <a:rPr lang="es-ES" b="1" dirty="0" smtClean="0">
                <a:solidFill>
                  <a:srgbClr val="FFFF00"/>
                </a:solidFill>
                <a:latin typeface="Times New Roman" pitchFamily="18" charset="0"/>
                <a:cs typeface="Times New Roman" pitchFamily="18" charset="0"/>
              </a:rPr>
              <a:t>LA HISTORIA DE LA GENÉTICA                A LA LUZ DE LOS PREMIOS                 NOBEL (1900-2019)</a:t>
            </a:r>
          </a:p>
          <a:p>
            <a:endParaRPr lang="es-ES" sz="2400" b="1" dirty="0" smtClean="0">
              <a:solidFill>
                <a:srgbClr val="FFFF00"/>
              </a:solidFill>
              <a:latin typeface="Times New Roman" pitchFamily="18" charset="0"/>
              <a:cs typeface="Times New Roman" pitchFamily="18" charset="0"/>
            </a:endParaRPr>
          </a:p>
          <a:p>
            <a:r>
              <a:rPr lang="es-ES" sz="2400" b="1" dirty="0" smtClean="0">
                <a:solidFill>
                  <a:schemeClr val="bg1"/>
                </a:solidFill>
                <a:latin typeface="Times New Roman" pitchFamily="18" charset="0"/>
                <a:cs typeface="Times New Roman" pitchFamily="18" charset="0"/>
              </a:rPr>
              <a:t>IV</a:t>
            </a:r>
          </a:p>
          <a:p>
            <a:endParaRPr lang="es-ES_tradnl" sz="2400" b="1" dirty="0" smtClean="0">
              <a:solidFill>
                <a:schemeClr val="bg1"/>
              </a:solidFill>
              <a:latin typeface="Times New Roman" pitchFamily="18" charset="0"/>
              <a:cs typeface="Times New Roman" pitchFamily="18" charset="0"/>
            </a:endParaRPr>
          </a:p>
          <a:p>
            <a:r>
              <a:rPr lang="es-ES_tradnl" sz="2400" b="1" dirty="0" smtClean="0">
                <a:solidFill>
                  <a:schemeClr val="bg1"/>
                </a:solidFill>
                <a:latin typeface="Times New Roman" pitchFamily="18" charset="0"/>
                <a:cs typeface="Times New Roman" pitchFamily="18" charset="0"/>
              </a:rPr>
              <a:t>HEREJÍAS EN GENÉTICA, AUSENCIAS Y PREDICCIONES Y LOS PREMIOS NOBEL</a:t>
            </a:r>
            <a:endParaRPr lang="es-ES" sz="2400" b="1" dirty="0" smtClean="0">
              <a:solidFill>
                <a:schemeClr val="bg1"/>
              </a:solidFill>
              <a:latin typeface="Times New Roman" pitchFamily="18" charset="0"/>
              <a:cs typeface="Times New Roman" pitchFamily="18" charset="0"/>
            </a:endParaRPr>
          </a:p>
          <a:p>
            <a:pPr lvl="0"/>
            <a:endParaRPr lang="es-ES_tradnl" sz="2400" b="1" dirty="0" smtClean="0">
              <a:solidFill>
                <a:srgbClr val="FF0000"/>
              </a:solidFill>
              <a:latin typeface="Times New Roman" pitchFamily="18" charset="0"/>
              <a:cs typeface="Times New Roman" pitchFamily="18" charset="0"/>
            </a:endParaRPr>
          </a:p>
          <a:p>
            <a:endParaRPr lang="es-ES" sz="2400" b="1" dirty="0" smtClean="0">
              <a:solidFill>
                <a:srgbClr val="FFFF00"/>
              </a:solidFill>
              <a:latin typeface="Times New Roman" pitchFamily="18" charset="0"/>
              <a:cs typeface="Times New Roman" pitchFamily="18" charset="0"/>
            </a:endParaRPr>
          </a:p>
          <a:p>
            <a:r>
              <a:rPr lang="es-ES" sz="2400" b="1" dirty="0" smtClean="0">
                <a:solidFill>
                  <a:schemeClr val="bg1"/>
                </a:solidFill>
                <a:latin typeface="Times New Roman" pitchFamily="18" charset="0"/>
                <a:cs typeface="Times New Roman" pitchFamily="18" charset="0"/>
              </a:rPr>
              <a:t>Juan-Ramón </a:t>
            </a:r>
            <a:r>
              <a:rPr lang="es-ES" sz="2400" b="1" dirty="0" err="1" smtClean="0">
                <a:solidFill>
                  <a:schemeClr val="bg1"/>
                </a:solidFill>
                <a:latin typeface="Times New Roman" pitchFamily="18" charset="0"/>
                <a:cs typeface="Times New Roman" pitchFamily="18" charset="0"/>
              </a:rPr>
              <a:t>Lacadena</a:t>
            </a:r>
            <a:endParaRPr lang="es-ES" sz="2400" b="1" dirty="0" smtClean="0">
              <a:solidFill>
                <a:schemeClr val="bg1"/>
              </a:solidFill>
              <a:latin typeface="Times New Roman" pitchFamily="18" charset="0"/>
              <a:cs typeface="Times New Roman" pitchFamily="18" charset="0"/>
            </a:endParaRPr>
          </a:p>
          <a:p>
            <a:endParaRPr lang="es-ES" sz="2400" b="1" dirty="0" smtClean="0">
              <a:solidFill>
                <a:schemeClr val="bg1"/>
              </a:solidFill>
              <a:latin typeface="Times New Roman" pitchFamily="18" charset="0"/>
              <a:cs typeface="Times New Roman" pitchFamily="18" charset="0"/>
            </a:endParaRPr>
          </a:p>
          <a:p>
            <a:endParaRPr lang="es-ES" sz="2400" b="1" dirty="0" smtClean="0">
              <a:solidFill>
                <a:schemeClr val="bg1"/>
              </a:solidFill>
              <a:latin typeface="Times New Roman" pitchFamily="18" charset="0"/>
              <a:cs typeface="Times New Roman" pitchFamily="18" charset="0"/>
            </a:endParaRPr>
          </a:p>
          <a:p>
            <a:r>
              <a:rPr lang="es-ES" sz="2400" b="1" dirty="0" smtClean="0">
                <a:solidFill>
                  <a:schemeClr val="bg1"/>
                </a:solidFill>
                <a:latin typeface="Times New Roman" pitchFamily="18" charset="0"/>
                <a:cs typeface="Times New Roman" pitchFamily="18" charset="0"/>
              </a:rPr>
              <a:t>Colegio Libre de Eméritos</a:t>
            </a:r>
          </a:p>
          <a:p>
            <a:r>
              <a:rPr lang="es-ES" sz="2400" b="1" dirty="0" smtClean="0">
                <a:solidFill>
                  <a:schemeClr val="bg1"/>
                </a:solidFill>
                <a:latin typeface="Times New Roman" pitchFamily="18" charset="0"/>
                <a:cs typeface="Times New Roman" pitchFamily="18" charset="0"/>
              </a:rPr>
              <a:t>Madrid, 2019</a:t>
            </a:r>
          </a:p>
          <a:p>
            <a:endParaRPr lang="es-ES" b="1" dirty="0" smtClean="0">
              <a:solidFill>
                <a:srgbClr val="FFFF00"/>
              </a:solidFill>
              <a:latin typeface="Times New Roman" pitchFamily="18" charset="0"/>
              <a:cs typeface="Times New Roman" pitchFamily="18" charset="0"/>
            </a:endParaRPr>
          </a:p>
          <a:p>
            <a:endParaRPr lang="es-ES"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188641"/>
            <a:ext cx="8280920" cy="864096"/>
          </a:xfrm>
          <a:solidFill>
            <a:srgbClr val="FF0000"/>
          </a:solidFill>
        </p:spPr>
        <p:txBody>
          <a:bodyPr>
            <a:normAutofit fontScale="90000"/>
          </a:bodyPr>
          <a:lstStyle/>
          <a:p>
            <a:r>
              <a:rPr lang="es-ES_tradnl" sz="3200" b="1" dirty="0" smtClean="0">
                <a:solidFill>
                  <a:srgbClr val="FFFF00"/>
                </a:solidFill>
                <a:latin typeface="Times New Roman" pitchFamily="18" charset="0"/>
                <a:cs typeface="Times New Roman" pitchFamily="18" charset="0"/>
              </a:rPr>
              <a:t>HEREJÍAS GENÉTICAS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467544" y="1124744"/>
            <a:ext cx="8280920" cy="5328592"/>
          </a:xfrm>
          <a:solidFill>
            <a:srgbClr val="002060"/>
          </a:solidFill>
        </p:spPr>
        <p:txBody>
          <a:bodyPr>
            <a:normAutofit lnSpcReduction="10000"/>
          </a:bodyPr>
          <a:lstStyle/>
          <a:p>
            <a:pPr algn="l"/>
            <a:r>
              <a:rPr lang="es-ES_tradnl" sz="2600" b="1" dirty="0" smtClean="0">
                <a:solidFill>
                  <a:srgbClr val="FFFF00"/>
                </a:solidFill>
                <a:latin typeface="Times New Roman" pitchFamily="18" charset="0"/>
                <a:cs typeface="Times New Roman" pitchFamily="18" charset="0"/>
              </a:rPr>
              <a:t>Herejía (RAE):</a:t>
            </a:r>
            <a:r>
              <a:rPr lang="es-ES_tradnl" sz="2600" b="1" dirty="0" smtClean="0">
                <a:solidFill>
                  <a:schemeClr val="bg1"/>
                </a:solidFill>
                <a:latin typeface="Times New Roman" pitchFamily="18" charset="0"/>
                <a:cs typeface="Times New Roman" pitchFamily="18" charset="0"/>
              </a:rPr>
              <a:t> </a:t>
            </a:r>
          </a:p>
          <a:p>
            <a:pPr algn="l">
              <a:buFont typeface="Arial" pitchFamily="34" charset="0"/>
              <a:buChar char="•"/>
            </a:pPr>
            <a:r>
              <a:rPr lang="es-ES_tradnl" sz="2600" b="1" dirty="0" smtClean="0">
                <a:solidFill>
                  <a:schemeClr val="bg1"/>
                </a:solidFill>
                <a:latin typeface="Times New Roman" pitchFamily="18" charset="0"/>
                <a:cs typeface="Times New Roman" pitchFamily="18" charset="0"/>
              </a:rPr>
              <a:t> Error en materia de fe, sostenido con pertinacia</a:t>
            </a:r>
          </a:p>
          <a:p>
            <a:pPr algn="l">
              <a:buFont typeface="Arial" pitchFamily="34" charset="0"/>
              <a:buChar char="•"/>
            </a:pPr>
            <a:r>
              <a:rPr lang="es-ES_tradnl" sz="2600" b="1" dirty="0" smtClean="0">
                <a:solidFill>
                  <a:schemeClr val="bg1"/>
                </a:solidFill>
                <a:latin typeface="Times New Roman" pitchFamily="18" charset="0"/>
                <a:cs typeface="Times New Roman" pitchFamily="18" charset="0"/>
              </a:rPr>
              <a:t> </a:t>
            </a:r>
            <a:r>
              <a:rPr lang="es-ES_tradnl" sz="2600" b="1" dirty="0" smtClean="0">
                <a:solidFill>
                  <a:schemeClr val="bg1"/>
                </a:solidFill>
                <a:latin typeface="Times New Roman" pitchFamily="18" charset="0"/>
                <a:cs typeface="Times New Roman" pitchFamily="18" charset="0"/>
              </a:rPr>
              <a:t>Sentencia errónea contra los principios ciertos de        una ciencia o arte </a:t>
            </a:r>
            <a:endParaRPr lang="es-ES_tradnl" sz="2600" b="1" dirty="0" smtClean="0">
              <a:solidFill>
                <a:schemeClr val="bg1"/>
              </a:solidFill>
              <a:latin typeface="Times New Roman" pitchFamily="18" charset="0"/>
              <a:cs typeface="Times New Roman" pitchFamily="18" charset="0"/>
            </a:endParaRPr>
          </a:p>
          <a:p>
            <a:pPr algn="l"/>
            <a:endParaRPr lang="es-ES_tradnl" sz="2600" b="1" dirty="0" smtClean="0">
              <a:solidFill>
                <a:schemeClr val="bg1"/>
              </a:solidFill>
              <a:latin typeface="Times New Roman" pitchFamily="18" charset="0"/>
              <a:cs typeface="Times New Roman" pitchFamily="18" charset="0"/>
            </a:endParaRPr>
          </a:p>
          <a:p>
            <a:pPr algn="l"/>
            <a:r>
              <a:rPr lang="es-ES_tradnl" sz="2600" b="1" dirty="0" smtClean="0">
                <a:solidFill>
                  <a:schemeClr val="bg1"/>
                </a:solidFill>
                <a:latin typeface="Times New Roman" pitchFamily="18" charset="0"/>
                <a:cs typeface="Times New Roman" pitchFamily="18" charset="0"/>
              </a:rPr>
              <a:t>En la Ciencia no se pueden utilizar los términos “siempre” o “nunca”</a:t>
            </a:r>
          </a:p>
          <a:p>
            <a:pPr algn="l">
              <a:buFont typeface="Arial" pitchFamily="34" charset="0"/>
              <a:buChar char="•"/>
            </a:pPr>
            <a:endParaRPr lang="es-ES_tradnl" sz="2600" b="1" dirty="0" smtClean="0">
              <a:solidFill>
                <a:schemeClr val="bg1"/>
              </a:solidFill>
              <a:latin typeface="Times New Roman" pitchFamily="18" charset="0"/>
              <a:cs typeface="Times New Roman" pitchFamily="18" charset="0"/>
            </a:endParaRPr>
          </a:p>
          <a:p>
            <a:pPr algn="l"/>
            <a:r>
              <a:rPr lang="es-ES_tradnl" sz="2600" b="1" dirty="0" smtClean="0">
                <a:solidFill>
                  <a:schemeClr val="bg1"/>
                </a:solidFill>
                <a:latin typeface="Times New Roman" pitchFamily="18" charset="0"/>
                <a:cs typeface="Times New Roman" pitchFamily="18" charset="0"/>
              </a:rPr>
              <a:t>Lo último no es científico, lo penúltimo sí (Laín </a:t>
            </a:r>
            <a:r>
              <a:rPr lang="es-ES_tradnl" sz="2600" b="1" dirty="0" err="1" smtClean="0">
                <a:solidFill>
                  <a:schemeClr val="bg1"/>
                </a:solidFill>
                <a:latin typeface="Times New Roman" pitchFamily="18" charset="0"/>
                <a:cs typeface="Times New Roman" pitchFamily="18" charset="0"/>
              </a:rPr>
              <a:t>Entralgo</a:t>
            </a:r>
            <a:r>
              <a:rPr lang="es-ES_tradnl" sz="2600" b="1" dirty="0" smtClean="0">
                <a:solidFill>
                  <a:schemeClr val="bg1"/>
                </a:solidFill>
                <a:latin typeface="Times New Roman" pitchFamily="18" charset="0"/>
                <a:cs typeface="Times New Roman" pitchFamily="18" charset="0"/>
              </a:rPr>
              <a:t>)</a:t>
            </a:r>
          </a:p>
          <a:p>
            <a:pPr algn="l"/>
            <a:endParaRPr lang="es-ES_tradnl" sz="2600" b="1" dirty="0" smtClean="0">
              <a:solidFill>
                <a:schemeClr val="bg1"/>
              </a:solidFill>
              <a:latin typeface="Times New Roman" pitchFamily="18" charset="0"/>
              <a:cs typeface="Times New Roman" pitchFamily="18" charset="0"/>
            </a:endParaRPr>
          </a:p>
          <a:p>
            <a:pPr algn="l"/>
            <a:r>
              <a:rPr lang="es-ES_tradnl" sz="2600" b="1" dirty="0" smtClean="0">
                <a:solidFill>
                  <a:schemeClr val="bg1"/>
                </a:solidFill>
                <a:latin typeface="Times New Roman" pitchFamily="18" charset="0"/>
                <a:cs typeface="Times New Roman" pitchFamily="18" charset="0"/>
              </a:rPr>
              <a:t>Criterio de demarcación: La </a:t>
            </a:r>
            <a:r>
              <a:rPr lang="es-ES_tradnl" sz="2600" b="1" dirty="0" err="1" smtClean="0">
                <a:solidFill>
                  <a:schemeClr val="bg1"/>
                </a:solidFill>
                <a:latin typeface="Times New Roman" pitchFamily="18" charset="0"/>
                <a:cs typeface="Times New Roman" pitchFamily="18" charset="0"/>
              </a:rPr>
              <a:t>falsabilidad</a:t>
            </a:r>
            <a:r>
              <a:rPr lang="es-ES_tradnl" sz="2600" b="1" dirty="0" smtClean="0">
                <a:solidFill>
                  <a:schemeClr val="bg1"/>
                </a:solidFill>
                <a:latin typeface="Times New Roman" pitchFamily="18" charset="0"/>
                <a:cs typeface="Times New Roman" pitchFamily="18" charset="0"/>
              </a:rPr>
              <a:t> de </a:t>
            </a:r>
            <a:r>
              <a:rPr lang="es-ES_tradnl" sz="2600" b="1" dirty="0" smtClean="0">
                <a:solidFill>
                  <a:schemeClr val="bg1"/>
                </a:solidFill>
                <a:latin typeface="Times New Roman" pitchFamily="18" charset="0"/>
                <a:cs typeface="Times New Roman" pitchFamily="18" charset="0"/>
              </a:rPr>
              <a:t>la </a:t>
            </a:r>
            <a:r>
              <a:rPr lang="es-ES_tradnl" sz="2600" b="1" dirty="0" smtClean="0">
                <a:solidFill>
                  <a:schemeClr val="bg1"/>
                </a:solidFill>
                <a:latin typeface="Times New Roman" pitchFamily="18" charset="0"/>
                <a:cs typeface="Times New Roman" pitchFamily="18" charset="0"/>
              </a:rPr>
              <a:t>hipótesis (</a:t>
            </a:r>
            <a:r>
              <a:rPr lang="es-ES_tradnl" sz="2600" b="1" dirty="0" err="1" smtClean="0">
                <a:solidFill>
                  <a:schemeClr val="bg1"/>
                </a:solidFill>
                <a:latin typeface="Times New Roman" pitchFamily="18" charset="0"/>
                <a:cs typeface="Times New Roman" pitchFamily="18" charset="0"/>
              </a:rPr>
              <a:t>Popper</a:t>
            </a:r>
            <a:r>
              <a:rPr lang="es-ES_tradnl" sz="2600" b="1" dirty="0" smtClean="0">
                <a:solidFill>
                  <a:schemeClr val="bg1"/>
                </a:solidFill>
                <a:latin typeface="Times New Roman" pitchFamily="18" charset="0"/>
                <a:cs typeface="Times New Roman" pitchFamily="18" charset="0"/>
              </a:rPr>
              <a:t>)</a:t>
            </a:r>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188641"/>
            <a:ext cx="8280920" cy="864096"/>
          </a:xfrm>
          <a:solidFill>
            <a:srgbClr val="FF0000"/>
          </a:solidFill>
        </p:spPr>
        <p:txBody>
          <a:bodyPr>
            <a:normAutofit fontScale="90000"/>
          </a:bodyPr>
          <a:lstStyle/>
          <a:p>
            <a:r>
              <a:rPr lang="es-ES_tradnl" sz="3200" b="1" dirty="0" smtClean="0">
                <a:solidFill>
                  <a:srgbClr val="FFFF00"/>
                </a:solidFill>
                <a:latin typeface="Times New Roman" pitchFamily="18" charset="0"/>
                <a:cs typeface="Times New Roman" pitchFamily="18" charset="0"/>
              </a:rPr>
              <a:t>HEREJÍAS GENÉTICAS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467544" y="1124744"/>
            <a:ext cx="8280920" cy="5328592"/>
          </a:xfrm>
          <a:solidFill>
            <a:srgbClr val="002060"/>
          </a:solidFill>
        </p:spPr>
        <p:txBody>
          <a:bodyPr>
            <a:normAutofit fontScale="92500" lnSpcReduction="10000"/>
          </a:bodyPr>
          <a:lstStyle/>
          <a:p>
            <a:pPr algn="l"/>
            <a:endParaRPr lang="es-ES_tradnl" sz="2600" b="1" dirty="0" smtClean="0">
              <a:solidFill>
                <a:schemeClr val="bg1"/>
              </a:solidFill>
              <a:latin typeface="Times New Roman" pitchFamily="18" charset="0"/>
              <a:cs typeface="Times New Roman" pitchFamily="18" charset="0"/>
            </a:endParaRPr>
          </a:p>
          <a:p>
            <a:pPr algn="l">
              <a:buFont typeface="Arial" pitchFamily="34" charset="0"/>
              <a:buChar char="•"/>
            </a:pPr>
            <a:r>
              <a:rPr lang="es-ES_tradnl" sz="2600" b="1" dirty="0" smtClean="0">
                <a:solidFill>
                  <a:schemeClr val="bg1"/>
                </a:solidFill>
                <a:latin typeface="Times New Roman" pitchFamily="18" charset="0"/>
                <a:cs typeface="Times New Roman" pitchFamily="18" charset="0"/>
              </a:rPr>
              <a:t>  Los </a:t>
            </a:r>
            <a:r>
              <a:rPr lang="es-ES_tradnl" sz="2600" b="1" dirty="0">
                <a:solidFill>
                  <a:schemeClr val="bg1"/>
                </a:solidFill>
                <a:latin typeface="Times New Roman" pitchFamily="18" charset="0"/>
                <a:cs typeface="Times New Roman" pitchFamily="18" charset="0"/>
              </a:rPr>
              <a:t>genes son ADN (1952): </a:t>
            </a:r>
            <a:r>
              <a:rPr lang="es-ES_tradnl" sz="2600" b="1" dirty="0" err="1">
                <a:solidFill>
                  <a:srgbClr val="FFFF00"/>
                </a:solidFill>
                <a:latin typeface="Times New Roman" pitchFamily="18" charset="0"/>
                <a:cs typeface="Times New Roman" pitchFamily="18" charset="0"/>
              </a:rPr>
              <a:t>Hershey</a:t>
            </a:r>
            <a:r>
              <a:rPr lang="es-ES_tradnl" sz="2600" b="1" dirty="0">
                <a:solidFill>
                  <a:srgbClr val="FFFF00"/>
                </a:solidFill>
                <a:latin typeface="Times New Roman" pitchFamily="18" charset="0"/>
                <a:cs typeface="Times New Roman" pitchFamily="18" charset="0"/>
              </a:rPr>
              <a:t> (</a:t>
            </a:r>
            <a:r>
              <a:rPr lang="es-ES_tradnl" sz="2600" b="1" dirty="0" smtClean="0">
                <a:solidFill>
                  <a:srgbClr val="FFFF00"/>
                </a:solidFill>
                <a:latin typeface="Times New Roman" pitchFamily="18" charset="0"/>
                <a:cs typeface="Times New Roman" pitchFamily="18" charset="0"/>
              </a:rPr>
              <a:t>1969)</a:t>
            </a:r>
            <a:endParaRPr lang="es-ES" sz="2600" b="1" dirty="0" smtClean="0">
              <a:solidFill>
                <a:srgbClr val="FFFF00"/>
              </a:solidFill>
              <a:latin typeface="Times New Roman" pitchFamily="18" charset="0"/>
              <a:cs typeface="Times New Roman" pitchFamily="18" charset="0"/>
            </a:endParaRPr>
          </a:p>
          <a:p>
            <a:pPr algn="l">
              <a:buFont typeface="Arial" pitchFamily="34" charset="0"/>
              <a:buChar char="•"/>
            </a:pPr>
            <a:r>
              <a:rPr lang="es-ES_tradnl" sz="2600" b="1" dirty="0" smtClean="0">
                <a:solidFill>
                  <a:schemeClr val="bg1"/>
                </a:solidFill>
                <a:latin typeface="Times New Roman" pitchFamily="18" charset="0"/>
                <a:cs typeface="Times New Roman" pitchFamily="18" charset="0"/>
              </a:rPr>
              <a:t>  Transcripción </a:t>
            </a:r>
            <a:r>
              <a:rPr lang="es-ES_tradnl" sz="2600" b="1" dirty="0">
                <a:solidFill>
                  <a:schemeClr val="bg1"/>
                </a:solidFill>
                <a:latin typeface="Times New Roman" pitchFamily="18" charset="0"/>
                <a:cs typeface="Times New Roman" pitchFamily="18" charset="0"/>
              </a:rPr>
              <a:t>inversa, flujo de información </a:t>
            </a:r>
            <a:r>
              <a:rPr lang="es-ES_tradnl" sz="2600" b="1" dirty="0" smtClean="0">
                <a:solidFill>
                  <a:schemeClr val="bg1"/>
                </a:solidFill>
                <a:latin typeface="Times New Roman" pitchFamily="18" charset="0"/>
                <a:cs typeface="Times New Roman" pitchFamily="18" charset="0"/>
              </a:rPr>
              <a:t>ARN</a:t>
            </a:r>
            <a:r>
              <a:rPr lang="es-ES_tradnl" sz="2600" b="1" dirty="0" smtClean="0">
                <a:solidFill>
                  <a:schemeClr val="bg1"/>
                </a:solidFill>
                <a:latin typeface="Times New Roman" pitchFamily="18" charset="0"/>
                <a:cs typeface="Times New Roman" pitchFamily="18" charset="0"/>
                <a:sym typeface="Symbol"/>
              </a:rPr>
              <a:t></a:t>
            </a:r>
            <a:r>
              <a:rPr lang="es-ES_tradnl" sz="2600" b="1" dirty="0" smtClean="0">
                <a:solidFill>
                  <a:schemeClr val="bg1"/>
                </a:solidFill>
                <a:latin typeface="Times New Roman" pitchFamily="18" charset="0"/>
                <a:cs typeface="Times New Roman" pitchFamily="18" charset="0"/>
              </a:rPr>
              <a:t> </a:t>
            </a:r>
            <a:r>
              <a:rPr lang="es-ES_tradnl" sz="2600" b="1" dirty="0">
                <a:solidFill>
                  <a:schemeClr val="bg1"/>
                </a:solidFill>
                <a:latin typeface="Times New Roman" pitchFamily="18" charset="0"/>
                <a:cs typeface="Times New Roman" pitchFamily="18" charset="0"/>
              </a:rPr>
              <a:t>ADN (1964, 1970): </a:t>
            </a:r>
            <a:r>
              <a:rPr lang="es-ES_tradnl" sz="2600" b="1" dirty="0" err="1">
                <a:solidFill>
                  <a:srgbClr val="FFFF00"/>
                </a:solidFill>
                <a:latin typeface="Times New Roman" pitchFamily="18" charset="0"/>
                <a:cs typeface="Times New Roman" pitchFamily="18" charset="0"/>
              </a:rPr>
              <a:t>Temin</a:t>
            </a:r>
            <a:r>
              <a:rPr lang="es-ES_tradnl" sz="2600" b="1" dirty="0">
                <a:solidFill>
                  <a:srgbClr val="FFFF00"/>
                </a:solidFill>
                <a:latin typeface="Times New Roman" pitchFamily="18" charset="0"/>
                <a:cs typeface="Times New Roman" pitchFamily="18" charset="0"/>
              </a:rPr>
              <a:t> y Baltimore (</a:t>
            </a:r>
            <a:r>
              <a:rPr lang="es-ES_tradnl" sz="2600" b="1" dirty="0" smtClean="0">
                <a:solidFill>
                  <a:srgbClr val="FFFF00"/>
                </a:solidFill>
                <a:latin typeface="Times New Roman" pitchFamily="18" charset="0"/>
                <a:cs typeface="Times New Roman" pitchFamily="18" charset="0"/>
              </a:rPr>
              <a:t>1975)</a:t>
            </a:r>
            <a:r>
              <a:rPr lang="es-ES" sz="2600" b="1" dirty="0" smtClean="0">
                <a:solidFill>
                  <a:srgbClr val="FFFF00"/>
                </a:solidFill>
                <a:latin typeface="Times New Roman" pitchFamily="18" charset="0"/>
                <a:cs typeface="Times New Roman" pitchFamily="18" charset="0"/>
              </a:rPr>
              <a:t> </a:t>
            </a:r>
          </a:p>
          <a:p>
            <a:pPr algn="l">
              <a:buFont typeface="Arial" pitchFamily="34" charset="0"/>
              <a:buChar char="•"/>
            </a:pPr>
            <a:r>
              <a:rPr lang="es-ES_tradnl" sz="2600" b="1" dirty="0" smtClean="0">
                <a:solidFill>
                  <a:schemeClr val="bg1"/>
                </a:solidFill>
                <a:latin typeface="Times New Roman" pitchFamily="18" charset="0"/>
                <a:cs typeface="Times New Roman" pitchFamily="18" charset="0"/>
              </a:rPr>
              <a:t>  Elementos </a:t>
            </a:r>
            <a:r>
              <a:rPr lang="es-ES_tradnl" sz="2600" b="1" dirty="0">
                <a:solidFill>
                  <a:schemeClr val="bg1"/>
                </a:solidFill>
                <a:latin typeface="Times New Roman" pitchFamily="18" charset="0"/>
                <a:cs typeface="Times New Roman" pitchFamily="18" charset="0"/>
              </a:rPr>
              <a:t>genéticos móviles (1951): </a:t>
            </a:r>
            <a:r>
              <a:rPr lang="es-ES_tradnl" sz="2600" b="1" dirty="0" err="1" smtClean="0">
                <a:solidFill>
                  <a:srgbClr val="FFFF00"/>
                </a:solidFill>
                <a:latin typeface="Times New Roman" pitchFamily="18" charset="0"/>
                <a:cs typeface="Times New Roman" pitchFamily="18" charset="0"/>
              </a:rPr>
              <a:t>McClintock</a:t>
            </a:r>
            <a:r>
              <a:rPr lang="es-ES_tradnl" sz="2600" b="1" dirty="0" smtClean="0">
                <a:solidFill>
                  <a:srgbClr val="FFFF00"/>
                </a:solidFill>
                <a:latin typeface="Times New Roman" pitchFamily="18" charset="0"/>
                <a:cs typeface="Times New Roman" pitchFamily="18" charset="0"/>
              </a:rPr>
              <a:t>  (1983)</a:t>
            </a:r>
          </a:p>
          <a:p>
            <a:pPr algn="l">
              <a:buFont typeface="Arial" pitchFamily="34" charset="0"/>
              <a:buChar char="•"/>
            </a:pPr>
            <a:r>
              <a:rPr lang="es-ES_tradnl" sz="2600" b="1" dirty="0" smtClean="0">
                <a:solidFill>
                  <a:schemeClr val="bg1"/>
                </a:solidFill>
                <a:latin typeface="Times New Roman" pitchFamily="18" charset="0"/>
                <a:cs typeface="Times New Roman" pitchFamily="18" charset="0"/>
              </a:rPr>
              <a:t>  Un gen </a:t>
            </a:r>
            <a:r>
              <a:rPr lang="es-ES_tradnl" sz="2600" b="1" dirty="0" smtClean="0">
                <a:solidFill>
                  <a:schemeClr val="bg1"/>
                </a:solidFill>
                <a:latin typeface="Times New Roman" pitchFamily="18" charset="0"/>
                <a:cs typeface="Times New Roman" pitchFamily="18" charset="0"/>
                <a:sym typeface="Symbol"/>
              </a:rPr>
              <a:t></a:t>
            </a:r>
            <a:r>
              <a:rPr lang="es-ES_tradnl" sz="2600" b="1" dirty="0" smtClean="0">
                <a:solidFill>
                  <a:schemeClr val="bg1"/>
                </a:solidFill>
                <a:latin typeface="Times New Roman" pitchFamily="18" charset="0"/>
                <a:cs typeface="Times New Roman" pitchFamily="18" charset="0"/>
              </a:rPr>
              <a:t> muchas proteínas, reordenación de los genes de inmunoglobulinas (1976): </a:t>
            </a:r>
            <a:r>
              <a:rPr lang="es-ES_tradnl" sz="2600" b="1" dirty="0" err="1" smtClean="0">
                <a:solidFill>
                  <a:srgbClr val="FFFF00"/>
                </a:solidFill>
                <a:latin typeface="Times New Roman" pitchFamily="18" charset="0"/>
                <a:cs typeface="Times New Roman" pitchFamily="18" charset="0"/>
              </a:rPr>
              <a:t>Tonegawa</a:t>
            </a:r>
            <a:r>
              <a:rPr lang="es-ES_tradnl" sz="2600" b="1" dirty="0" smtClean="0">
                <a:solidFill>
                  <a:srgbClr val="FFFF00"/>
                </a:solidFill>
                <a:latin typeface="Times New Roman" pitchFamily="18" charset="0"/>
                <a:cs typeface="Times New Roman" pitchFamily="18" charset="0"/>
              </a:rPr>
              <a:t>  (1987)</a:t>
            </a:r>
            <a:endParaRPr lang="es-ES" sz="2600" b="1" dirty="0" smtClean="0">
              <a:solidFill>
                <a:srgbClr val="FFFF00"/>
              </a:solidFill>
              <a:latin typeface="Times New Roman" pitchFamily="18" charset="0"/>
              <a:cs typeface="Times New Roman" pitchFamily="18" charset="0"/>
            </a:endParaRPr>
          </a:p>
          <a:p>
            <a:pPr algn="l">
              <a:buFont typeface="Arial" pitchFamily="34" charset="0"/>
              <a:buChar char="•"/>
            </a:pPr>
            <a:r>
              <a:rPr lang="es-ES_tradnl" sz="2600" b="1" dirty="0" smtClean="0">
                <a:solidFill>
                  <a:schemeClr val="bg1"/>
                </a:solidFill>
                <a:latin typeface="Times New Roman" pitchFamily="18" charset="0"/>
                <a:cs typeface="Times New Roman" pitchFamily="18" charset="0"/>
              </a:rPr>
              <a:t>  Genes </a:t>
            </a:r>
            <a:r>
              <a:rPr lang="es-ES_tradnl" sz="2600" b="1" dirty="0">
                <a:solidFill>
                  <a:schemeClr val="bg1"/>
                </a:solidFill>
                <a:latin typeface="Times New Roman" pitchFamily="18" charset="0"/>
                <a:cs typeface="Times New Roman" pitchFamily="18" charset="0"/>
              </a:rPr>
              <a:t>discontinuos, </a:t>
            </a:r>
            <a:r>
              <a:rPr lang="es-ES_tradnl" sz="2600" b="1" dirty="0" err="1">
                <a:solidFill>
                  <a:schemeClr val="bg1"/>
                </a:solidFill>
                <a:latin typeface="Times New Roman" pitchFamily="18" charset="0"/>
                <a:cs typeface="Times New Roman" pitchFamily="18" charset="0"/>
              </a:rPr>
              <a:t>intrones</a:t>
            </a:r>
            <a:r>
              <a:rPr lang="es-ES_tradnl" sz="2600" b="1" dirty="0">
                <a:solidFill>
                  <a:schemeClr val="bg1"/>
                </a:solidFill>
                <a:latin typeface="Times New Roman" pitchFamily="18" charset="0"/>
                <a:cs typeface="Times New Roman" pitchFamily="18" charset="0"/>
              </a:rPr>
              <a:t> y exones (1977): </a:t>
            </a:r>
            <a:r>
              <a:rPr lang="es-ES_tradnl" sz="2600" b="1" dirty="0">
                <a:solidFill>
                  <a:srgbClr val="FFFF00"/>
                </a:solidFill>
                <a:latin typeface="Times New Roman" pitchFamily="18" charset="0"/>
                <a:cs typeface="Times New Roman" pitchFamily="18" charset="0"/>
              </a:rPr>
              <a:t>Sharp </a:t>
            </a:r>
            <a:r>
              <a:rPr lang="es-ES_tradnl" sz="2600" b="1" dirty="0" smtClean="0">
                <a:solidFill>
                  <a:srgbClr val="FFFF00"/>
                </a:solidFill>
                <a:latin typeface="Times New Roman" pitchFamily="18" charset="0"/>
                <a:cs typeface="Times New Roman" pitchFamily="18" charset="0"/>
              </a:rPr>
              <a:t>y Roberts </a:t>
            </a:r>
            <a:r>
              <a:rPr lang="es-ES_tradnl" sz="2600" b="1" dirty="0">
                <a:solidFill>
                  <a:srgbClr val="FFFF00"/>
                </a:solidFill>
                <a:latin typeface="Times New Roman" pitchFamily="18" charset="0"/>
                <a:cs typeface="Times New Roman" pitchFamily="18" charset="0"/>
              </a:rPr>
              <a:t>(</a:t>
            </a:r>
            <a:r>
              <a:rPr lang="es-ES_tradnl" sz="2600" b="1" dirty="0" smtClean="0">
                <a:solidFill>
                  <a:srgbClr val="FFFF00"/>
                </a:solidFill>
                <a:latin typeface="Times New Roman" pitchFamily="18" charset="0"/>
                <a:cs typeface="Times New Roman" pitchFamily="18" charset="0"/>
              </a:rPr>
              <a:t>1993)</a:t>
            </a:r>
            <a:endParaRPr lang="es-ES" sz="2600" b="1" dirty="0" smtClean="0">
              <a:solidFill>
                <a:srgbClr val="FFFF00"/>
              </a:solidFill>
              <a:latin typeface="Times New Roman" pitchFamily="18" charset="0"/>
              <a:cs typeface="Times New Roman" pitchFamily="18" charset="0"/>
            </a:endParaRPr>
          </a:p>
          <a:p>
            <a:pPr algn="l">
              <a:buFont typeface="Arial" pitchFamily="34" charset="0"/>
              <a:buChar char="•"/>
            </a:pPr>
            <a:r>
              <a:rPr lang="es-ES_tradnl" sz="2600" b="1" dirty="0" smtClean="0">
                <a:solidFill>
                  <a:schemeClr val="bg1"/>
                </a:solidFill>
                <a:latin typeface="Times New Roman" pitchFamily="18" charset="0"/>
                <a:cs typeface="Times New Roman" pitchFamily="18" charset="0"/>
              </a:rPr>
              <a:t>  Actividad </a:t>
            </a:r>
            <a:r>
              <a:rPr lang="es-ES_tradnl" sz="2600" b="1" dirty="0">
                <a:solidFill>
                  <a:schemeClr val="bg1"/>
                </a:solidFill>
                <a:latin typeface="Times New Roman" pitchFamily="18" charset="0"/>
                <a:cs typeface="Times New Roman" pitchFamily="18" charset="0"/>
              </a:rPr>
              <a:t>catalítica del ARN (1981, 1983): </a:t>
            </a:r>
            <a:r>
              <a:rPr lang="es-ES_tradnl" sz="2600" b="1" dirty="0" err="1">
                <a:solidFill>
                  <a:srgbClr val="FFFF00"/>
                </a:solidFill>
                <a:latin typeface="Times New Roman" pitchFamily="18" charset="0"/>
                <a:cs typeface="Times New Roman" pitchFamily="18" charset="0"/>
              </a:rPr>
              <a:t>Altman</a:t>
            </a:r>
            <a:r>
              <a:rPr lang="es-ES_tradnl" sz="2600" b="1" dirty="0">
                <a:solidFill>
                  <a:srgbClr val="FFFF00"/>
                </a:solidFill>
                <a:latin typeface="Times New Roman" pitchFamily="18" charset="0"/>
                <a:cs typeface="Times New Roman" pitchFamily="18" charset="0"/>
              </a:rPr>
              <a:t> y </a:t>
            </a:r>
            <a:r>
              <a:rPr lang="es-ES_tradnl" sz="2600" b="1" dirty="0" err="1" smtClean="0">
                <a:solidFill>
                  <a:srgbClr val="FFFF00"/>
                </a:solidFill>
                <a:latin typeface="Times New Roman" pitchFamily="18" charset="0"/>
                <a:cs typeface="Times New Roman" pitchFamily="18" charset="0"/>
              </a:rPr>
              <a:t>Cech</a:t>
            </a:r>
            <a:r>
              <a:rPr lang="es-ES_tradnl" sz="2600" b="1" dirty="0" smtClean="0">
                <a:solidFill>
                  <a:srgbClr val="FFFF00"/>
                </a:solidFill>
                <a:latin typeface="Times New Roman" pitchFamily="18" charset="0"/>
                <a:cs typeface="Times New Roman" pitchFamily="18" charset="0"/>
              </a:rPr>
              <a:t> </a:t>
            </a:r>
            <a:r>
              <a:rPr lang="es-ES_tradnl" sz="2600" b="1" dirty="0">
                <a:solidFill>
                  <a:srgbClr val="FFFF00"/>
                </a:solidFill>
                <a:latin typeface="Times New Roman" pitchFamily="18" charset="0"/>
                <a:cs typeface="Times New Roman" pitchFamily="18" charset="0"/>
              </a:rPr>
              <a:t>(</a:t>
            </a:r>
            <a:r>
              <a:rPr lang="es-ES_tradnl" sz="2600" b="1" dirty="0" smtClean="0">
                <a:solidFill>
                  <a:srgbClr val="FFFF00"/>
                </a:solidFill>
                <a:latin typeface="Times New Roman" pitchFamily="18" charset="0"/>
                <a:cs typeface="Times New Roman" pitchFamily="18" charset="0"/>
              </a:rPr>
              <a:t>1989)</a:t>
            </a:r>
          </a:p>
          <a:p>
            <a:pPr algn="l">
              <a:buFont typeface="Arial" pitchFamily="34" charset="0"/>
              <a:buChar char="•"/>
            </a:pPr>
            <a:r>
              <a:rPr lang="es-ES_tradnl" sz="2600" b="1" dirty="0" smtClean="0">
                <a:solidFill>
                  <a:schemeClr val="bg1"/>
                </a:solidFill>
                <a:latin typeface="Times New Roman" pitchFamily="18" charset="0"/>
                <a:cs typeface="Times New Roman" pitchFamily="18" charset="0"/>
              </a:rPr>
              <a:t>  </a:t>
            </a:r>
            <a:r>
              <a:rPr lang="es-ES_tradnl" sz="2600" b="1" dirty="0" err="1" smtClean="0">
                <a:solidFill>
                  <a:schemeClr val="bg1"/>
                </a:solidFill>
                <a:latin typeface="Times New Roman" pitchFamily="18" charset="0"/>
                <a:cs typeface="Times New Roman" pitchFamily="18" charset="0"/>
              </a:rPr>
              <a:t>Rediferenciación</a:t>
            </a:r>
            <a:r>
              <a:rPr lang="es-ES_tradnl" sz="2600" b="1" dirty="0" smtClean="0">
                <a:solidFill>
                  <a:schemeClr val="bg1"/>
                </a:solidFill>
                <a:latin typeface="Times New Roman" pitchFamily="18" charset="0"/>
                <a:cs typeface="Times New Roman" pitchFamily="18" charset="0"/>
              </a:rPr>
              <a:t> celular en el desarrollo (1962): </a:t>
            </a:r>
            <a:r>
              <a:rPr lang="es-ES_tradnl" sz="2600" b="1" dirty="0" err="1" smtClean="0">
                <a:solidFill>
                  <a:srgbClr val="FFFF00"/>
                </a:solidFill>
                <a:latin typeface="Times New Roman" pitchFamily="18" charset="0"/>
                <a:cs typeface="Times New Roman" pitchFamily="18" charset="0"/>
              </a:rPr>
              <a:t>Gurdon</a:t>
            </a:r>
            <a:r>
              <a:rPr lang="es-ES_tradnl" sz="2600" b="1" dirty="0" smtClean="0">
                <a:solidFill>
                  <a:srgbClr val="FFFF00"/>
                </a:solidFill>
                <a:latin typeface="Times New Roman" pitchFamily="18" charset="0"/>
                <a:cs typeface="Times New Roman" pitchFamily="18" charset="0"/>
              </a:rPr>
              <a:t> (2012)</a:t>
            </a:r>
            <a:endParaRPr lang="es-ES" sz="2600" b="1" dirty="0" smtClean="0">
              <a:solidFill>
                <a:srgbClr val="FFFF00"/>
              </a:solidFill>
              <a:latin typeface="Times New Roman" pitchFamily="18" charset="0"/>
              <a:cs typeface="Times New Roman" pitchFamily="18" charset="0"/>
            </a:endParaRPr>
          </a:p>
          <a:p>
            <a:pPr algn="l"/>
            <a:r>
              <a:rPr lang="es-ES_tradnl" sz="2600" b="1" dirty="0" smtClean="0">
                <a:solidFill>
                  <a:schemeClr val="bg1"/>
                </a:solidFill>
                <a:latin typeface="Times New Roman" pitchFamily="18" charset="0"/>
                <a:cs typeface="Times New Roman" pitchFamily="18" charset="0"/>
              </a:rPr>
              <a:t> </a:t>
            </a:r>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784976" cy="864096"/>
          </a:xfrm>
          <a:solidFill>
            <a:srgbClr val="FF0000"/>
          </a:solidFill>
        </p:spPr>
        <p:txBody>
          <a:bodyPr>
            <a:normAutofit/>
          </a:bodyPr>
          <a:lstStyle/>
          <a:p>
            <a:r>
              <a:rPr lang="es-ES_tradnl" sz="3200" b="1" dirty="0" smtClean="0">
                <a:solidFill>
                  <a:srgbClr val="FFFF00"/>
                </a:solidFill>
                <a:latin typeface="Times New Roman" pitchFamily="18" charset="0"/>
                <a:cs typeface="Times New Roman" pitchFamily="18" charset="0"/>
              </a:rPr>
              <a:t>HEREJÍAS GENÉTICAS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1124744"/>
            <a:ext cx="8784976" cy="5328592"/>
          </a:xfrm>
          <a:solidFill>
            <a:srgbClr val="002060"/>
          </a:solidFill>
        </p:spPr>
        <p:txBody>
          <a:bodyPr>
            <a:normAutofit/>
          </a:bodyPr>
          <a:lstStyle/>
          <a:p>
            <a:endParaRPr lang="es-ES_tradnl" sz="2600" b="1" dirty="0" smtClean="0">
              <a:solidFill>
                <a:srgbClr val="FFFF00"/>
              </a:solidFill>
              <a:latin typeface="Times New Roman" pitchFamily="18" charset="0"/>
              <a:cs typeface="Times New Roman" pitchFamily="18" charset="0"/>
            </a:endParaRPr>
          </a:p>
          <a:p>
            <a:r>
              <a:rPr lang="es-ES_tradnl" sz="2600" b="1" dirty="0" smtClean="0">
                <a:solidFill>
                  <a:srgbClr val="FFFF00"/>
                </a:solidFill>
                <a:latin typeface="Times New Roman" pitchFamily="18" charset="0"/>
                <a:cs typeface="Times New Roman" pitchFamily="18" charset="0"/>
              </a:rPr>
              <a:t>¿QUÉ SON LOS GENES?</a:t>
            </a:r>
          </a:p>
          <a:p>
            <a:pPr algn="l">
              <a:buFont typeface="Arial" pitchFamily="34" charset="0"/>
              <a:buChar char="•"/>
            </a:pPr>
            <a:r>
              <a:rPr lang="es-ES_tradnl" sz="2600" b="1" dirty="0" smtClean="0">
                <a:solidFill>
                  <a:schemeClr val="bg1"/>
                </a:solidFill>
                <a:latin typeface="Times New Roman" pitchFamily="18" charset="0"/>
                <a:cs typeface="Times New Roman" pitchFamily="18" charset="0"/>
              </a:rPr>
              <a:t>  Proteínas </a:t>
            </a:r>
            <a:r>
              <a:rPr lang="es-ES_tradnl" sz="2600" b="1" i="1" dirty="0" smtClean="0">
                <a:solidFill>
                  <a:schemeClr val="bg1"/>
                </a:solidFill>
                <a:latin typeface="Times New Roman" pitchFamily="18" charset="0"/>
                <a:cs typeface="Times New Roman" pitchFamily="18" charset="0"/>
              </a:rPr>
              <a:t>versus</a:t>
            </a:r>
            <a:r>
              <a:rPr lang="es-ES_tradnl" sz="2600" b="1" dirty="0" smtClean="0">
                <a:solidFill>
                  <a:schemeClr val="bg1"/>
                </a:solidFill>
                <a:latin typeface="Times New Roman" pitchFamily="18" charset="0"/>
                <a:cs typeface="Times New Roman" pitchFamily="18" charset="0"/>
              </a:rPr>
              <a:t> ácido </a:t>
            </a:r>
            <a:r>
              <a:rPr lang="es-ES_tradnl" sz="2600" b="1" dirty="0" smtClean="0">
                <a:solidFill>
                  <a:schemeClr val="bg1"/>
                </a:solidFill>
                <a:latin typeface="Times New Roman" pitchFamily="18" charset="0"/>
                <a:cs typeface="Times New Roman" pitchFamily="18" charset="0"/>
              </a:rPr>
              <a:t>desoxirribonucleico </a:t>
            </a:r>
            <a:r>
              <a:rPr lang="es-ES_tradnl" sz="2600" b="1" dirty="0" smtClean="0">
                <a:solidFill>
                  <a:schemeClr val="bg1"/>
                </a:solidFill>
                <a:latin typeface="Times New Roman" pitchFamily="18" charset="0"/>
                <a:cs typeface="Times New Roman" pitchFamily="18" charset="0"/>
              </a:rPr>
              <a:t>(ADN)</a:t>
            </a:r>
          </a:p>
          <a:p>
            <a:pPr algn="l">
              <a:buFont typeface="Arial" pitchFamily="34" charset="0"/>
              <a:buChar char="•"/>
            </a:pPr>
            <a:r>
              <a:rPr lang="es-ES_tradnl" sz="2600" b="1" dirty="0" smtClean="0">
                <a:solidFill>
                  <a:schemeClr val="bg1"/>
                </a:solidFill>
                <a:latin typeface="Times New Roman" pitchFamily="18" charset="0"/>
                <a:cs typeface="Times New Roman" pitchFamily="18" charset="0"/>
              </a:rPr>
              <a:t>  La diversidad de las proteínas frente a la supuesta </a:t>
            </a:r>
            <a:r>
              <a:rPr lang="es-ES_tradnl" sz="2600" b="1" dirty="0" err="1" smtClean="0">
                <a:solidFill>
                  <a:schemeClr val="bg1"/>
                </a:solidFill>
                <a:latin typeface="Times New Roman" pitchFamily="18" charset="0"/>
                <a:cs typeface="Times New Roman" pitchFamily="18" charset="0"/>
              </a:rPr>
              <a:t>unifor-midad</a:t>
            </a:r>
            <a:r>
              <a:rPr lang="es-ES_tradnl" sz="2600" b="1" dirty="0" smtClean="0">
                <a:solidFill>
                  <a:schemeClr val="bg1"/>
                </a:solidFill>
                <a:latin typeface="Times New Roman" pitchFamily="18" charset="0"/>
                <a:cs typeface="Times New Roman" pitchFamily="18" charset="0"/>
              </a:rPr>
              <a:t> del ADN (</a:t>
            </a:r>
            <a:r>
              <a:rPr lang="es-ES_tradnl" sz="2600" b="1" i="1" dirty="0" smtClean="0">
                <a:solidFill>
                  <a:srgbClr val="FFFF00"/>
                </a:solidFill>
                <a:latin typeface="Times New Roman" pitchFamily="18" charset="0"/>
                <a:cs typeface="Times New Roman" pitchFamily="18" charset="0"/>
              </a:rPr>
              <a:t>hipótesis del </a:t>
            </a:r>
            <a:r>
              <a:rPr lang="es-ES_tradnl" sz="2600" b="1" i="1" dirty="0" err="1" smtClean="0">
                <a:solidFill>
                  <a:srgbClr val="FFFF00"/>
                </a:solidFill>
                <a:latin typeface="Times New Roman" pitchFamily="18" charset="0"/>
                <a:cs typeface="Times New Roman" pitchFamily="18" charset="0"/>
              </a:rPr>
              <a:t>tetranucleótido</a:t>
            </a:r>
            <a:r>
              <a:rPr lang="es-ES_tradnl" sz="2600" b="1" i="1" dirty="0" smtClean="0">
                <a:solidFill>
                  <a:srgbClr val="FFFF00"/>
                </a:solidFill>
                <a:latin typeface="Times New Roman" pitchFamily="18" charset="0"/>
                <a:cs typeface="Times New Roman" pitchFamily="18" charset="0"/>
              </a:rPr>
              <a:t>: </a:t>
            </a:r>
            <a:r>
              <a:rPr lang="es-ES_tradnl" sz="2600" b="1" dirty="0" smtClean="0">
                <a:solidFill>
                  <a:schemeClr val="bg1"/>
                </a:solidFill>
                <a:latin typeface="Times New Roman" pitchFamily="18" charset="0"/>
                <a:cs typeface="Times New Roman" pitchFamily="18" charset="0"/>
              </a:rPr>
              <a:t>repetición </a:t>
            </a:r>
            <a:r>
              <a:rPr lang="es-ES_tradnl" sz="2600" b="1" dirty="0" err="1" smtClean="0">
                <a:solidFill>
                  <a:schemeClr val="bg1"/>
                </a:solidFill>
                <a:latin typeface="Times New Roman" pitchFamily="18" charset="0"/>
                <a:cs typeface="Times New Roman" pitchFamily="18" charset="0"/>
              </a:rPr>
              <a:t>mo</a:t>
            </a:r>
            <a:r>
              <a:rPr lang="es-ES_tradnl" sz="2600" b="1" dirty="0" smtClean="0">
                <a:solidFill>
                  <a:schemeClr val="bg1"/>
                </a:solidFill>
                <a:latin typeface="Times New Roman" pitchFamily="18" charset="0"/>
                <a:cs typeface="Times New Roman" pitchFamily="18" charset="0"/>
              </a:rPr>
              <a:t>- </a:t>
            </a:r>
            <a:r>
              <a:rPr lang="es-ES_tradnl" sz="2600" b="1" dirty="0" err="1" smtClean="0">
                <a:solidFill>
                  <a:schemeClr val="bg1"/>
                </a:solidFill>
                <a:latin typeface="Times New Roman" pitchFamily="18" charset="0"/>
                <a:cs typeface="Times New Roman" pitchFamily="18" charset="0"/>
              </a:rPr>
              <a:t>nótona</a:t>
            </a:r>
            <a:r>
              <a:rPr lang="es-ES_tradnl" sz="2600" b="1" dirty="0" smtClean="0">
                <a:solidFill>
                  <a:schemeClr val="bg1"/>
                </a:solidFill>
                <a:latin typeface="Times New Roman" pitchFamily="18" charset="0"/>
                <a:cs typeface="Times New Roman" pitchFamily="18" charset="0"/>
              </a:rPr>
              <a:t> de los cuatro nucleótidos A, T, G y C, </a:t>
            </a:r>
            <a:r>
              <a:rPr lang="es-ES_tradnl" sz="2600" b="1" dirty="0" err="1" smtClean="0">
                <a:solidFill>
                  <a:schemeClr val="bg1"/>
                </a:solidFill>
                <a:latin typeface="Times New Roman" pitchFamily="18" charset="0"/>
                <a:cs typeface="Times New Roman" pitchFamily="18" charset="0"/>
              </a:rPr>
              <a:t>Levene</a:t>
            </a:r>
            <a:r>
              <a:rPr lang="es-ES_tradnl" sz="2600" b="1" dirty="0" smtClean="0">
                <a:solidFill>
                  <a:schemeClr val="bg1"/>
                </a:solidFill>
                <a:latin typeface="Times New Roman" pitchFamily="18" charset="0"/>
                <a:cs typeface="Times New Roman" pitchFamily="18" charset="0"/>
              </a:rPr>
              <a:t>, 1921)</a:t>
            </a:r>
          </a:p>
          <a:p>
            <a:pPr algn="l">
              <a:buFont typeface="Arial" pitchFamily="34" charset="0"/>
              <a:buChar char="•"/>
            </a:pPr>
            <a:r>
              <a:rPr lang="es-ES_tradnl" sz="2600" b="1" dirty="0" smtClean="0">
                <a:solidFill>
                  <a:schemeClr val="bg1"/>
                </a:solidFill>
                <a:latin typeface="Times New Roman" pitchFamily="18" charset="0"/>
                <a:cs typeface="Times New Roman" pitchFamily="18" charset="0"/>
              </a:rPr>
              <a:t>  </a:t>
            </a:r>
            <a:r>
              <a:rPr lang="es-ES_tradnl" sz="2600" b="1" dirty="0" smtClean="0">
                <a:solidFill>
                  <a:srgbClr val="FFFF00"/>
                </a:solidFill>
                <a:latin typeface="Times New Roman" pitchFamily="18" charset="0"/>
                <a:cs typeface="Times New Roman" pitchFamily="18" charset="0"/>
              </a:rPr>
              <a:t>Transformación bacteriana</a:t>
            </a:r>
            <a:r>
              <a:rPr lang="es-ES_tradnl" sz="2600" b="1" dirty="0" smtClean="0">
                <a:solidFill>
                  <a:schemeClr val="bg1"/>
                </a:solidFill>
                <a:latin typeface="Times New Roman" pitchFamily="18" charset="0"/>
                <a:cs typeface="Times New Roman" pitchFamily="18" charset="0"/>
              </a:rPr>
              <a:t> (</a:t>
            </a:r>
            <a:r>
              <a:rPr lang="es-ES_tradnl" sz="2600" b="1" dirty="0" err="1" smtClean="0">
                <a:solidFill>
                  <a:schemeClr val="bg1"/>
                </a:solidFill>
                <a:latin typeface="Times New Roman" pitchFamily="18" charset="0"/>
                <a:cs typeface="Times New Roman" pitchFamily="18" charset="0"/>
              </a:rPr>
              <a:t>Griffith</a:t>
            </a:r>
            <a:r>
              <a:rPr lang="es-ES_tradnl" sz="2600" b="1" dirty="0" smtClean="0">
                <a:solidFill>
                  <a:schemeClr val="bg1"/>
                </a:solidFill>
                <a:latin typeface="Times New Roman" pitchFamily="18" charset="0"/>
                <a:cs typeface="Times New Roman" pitchFamily="18" charset="0"/>
              </a:rPr>
              <a:t>, 1928)</a:t>
            </a:r>
          </a:p>
          <a:p>
            <a:pPr algn="l">
              <a:buFont typeface="Arial" pitchFamily="34" charset="0"/>
              <a:buChar char="•"/>
            </a:pPr>
            <a:r>
              <a:rPr lang="es-ES_tradnl" sz="2600" b="1" dirty="0" smtClean="0">
                <a:solidFill>
                  <a:schemeClr val="bg1"/>
                </a:solidFill>
                <a:latin typeface="Times New Roman" pitchFamily="18" charset="0"/>
                <a:cs typeface="Times New Roman" pitchFamily="18" charset="0"/>
              </a:rPr>
              <a:t>  Identificación del </a:t>
            </a:r>
            <a:r>
              <a:rPr lang="es-ES_tradnl" sz="2600" b="1" dirty="0" smtClean="0">
                <a:solidFill>
                  <a:srgbClr val="FFFF00"/>
                </a:solidFill>
                <a:latin typeface="Times New Roman" pitchFamily="18" charset="0"/>
                <a:cs typeface="Times New Roman" pitchFamily="18" charset="0"/>
              </a:rPr>
              <a:t>principio transformante</a:t>
            </a:r>
            <a:r>
              <a:rPr lang="es-ES_tradnl" sz="2600" b="1" dirty="0" smtClean="0">
                <a:solidFill>
                  <a:schemeClr val="bg1"/>
                </a:solidFill>
                <a:latin typeface="Times New Roman" pitchFamily="18" charset="0"/>
                <a:cs typeface="Times New Roman" pitchFamily="18" charset="0"/>
              </a:rPr>
              <a:t> (</a:t>
            </a:r>
            <a:r>
              <a:rPr lang="es-ES_tradnl" sz="2600" b="1" dirty="0" err="1" smtClean="0">
                <a:solidFill>
                  <a:schemeClr val="bg1"/>
                </a:solidFill>
                <a:latin typeface="Times New Roman" pitchFamily="18" charset="0"/>
                <a:cs typeface="Times New Roman" pitchFamily="18" charset="0"/>
              </a:rPr>
              <a:t>Avery</a:t>
            </a:r>
            <a:r>
              <a:rPr lang="es-ES_tradnl" sz="2600" b="1" dirty="0" smtClean="0">
                <a:solidFill>
                  <a:schemeClr val="bg1"/>
                </a:solidFill>
                <a:latin typeface="Times New Roman" pitchFamily="18" charset="0"/>
                <a:cs typeface="Times New Roman" pitchFamily="18" charset="0"/>
              </a:rPr>
              <a:t>, Mac  </a:t>
            </a:r>
            <a:r>
              <a:rPr lang="es-ES_tradnl" sz="2600" b="1" dirty="0" err="1" smtClean="0">
                <a:solidFill>
                  <a:schemeClr val="bg1"/>
                </a:solidFill>
                <a:latin typeface="Times New Roman" pitchFamily="18" charset="0"/>
                <a:cs typeface="Times New Roman" pitchFamily="18" charset="0"/>
              </a:rPr>
              <a:t>Leod</a:t>
            </a:r>
            <a:r>
              <a:rPr lang="es-ES_tradnl" sz="2600" b="1" dirty="0" smtClean="0">
                <a:solidFill>
                  <a:schemeClr val="bg1"/>
                </a:solidFill>
                <a:latin typeface="Times New Roman" pitchFamily="18" charset="0"/>
                <a:cs typeface="Times New Roman" pitchFamily="18" charset="0"/>
              </a:rPr>
              <a:t> y </a:t>
            </a:r>
            <a:r>
              <a:rPr lang="es-ES_tradnl" sz="2600" b="1" dirty="0" err="1" smtClean="0">
                <a:solidFill>
                  <a:schemeClr val="bg1"/>
                </a:solidFill>
                <a:latin typeface="Times New Roman" pitchFamily="18" charset="0"/>
                <a:cs typeface="Times New Roman" pitchFamily="18" charset="0"/>
              </a:rPr>
              <a:t>McCarty</a:t>
            </a:r>
            <a:r>
              <a:rPr lang="es-ES_tradnl" sz="2600" b="1" dirty="0" smtClean="0">
                <a:solidFill>
                  <a:schemeClr val="bg1"/>
                </a:solidFill>
                <a:latin typeface="Times New Roman" pitchFamily="18" charset="0"/>
                <a:cs typeface="Times New Roman" pitchFamily="18" charset="0"/>
              </a:rPr>
              <a:t>, 1944) </a:t>
            </a:r>
          </a:p>
          <a:p>
            <a:pPr algn="l">
              <a:buFont typeface="Arial" pitchFamily="34" charset="0"/>
              <a:buChar char="•"/>
            </a:pPr>
            <a:r>
              <a:rPr lang="es-ES_tradnl" sz="2600" b="1" dirty="0" smtClean="0">
                <a:solidFill>
                  <a:schemeClr val="bg1"/>
                </a:solidFill>
                <a:latin typeface="Times New Roman" pitchFamily="18" charset="0"/>
                <a:cs typeface="Times New Roman" pitchFamily="18" charset="0"/>
              </a:rPr>
              <a:t>  Infección bacteriana con </a:t>
            </a:r>
            <a:r>
              <a:rPr lang="es-ES_tradnl" sz="2600" b="1" dirty="0" smtClean="0">
                <a:solidFill>
                  <a:srgbClr val="FFFF00"/>
                </a:solidFill>
                <a:latin typeface="Times New Roman" pitchFamily="18" charset="0"/>
                <a:cs typeface="Times New Roman" pitchFamily="18" charset="0"/>
              </a:rPr>
              <a:t>fagos radiactivos</a:t>
            </a:r>
            <a:r>
              <a:rPr lang="es-ES_tradnl" sz="2600" b="1" dirty="0" smtClean="0">
                <a:solidFill>
                  <a:schemeClr val="bg1"/>
                </a:solidFill>
                <a:latin typeface="Times New Roman" pitchFamily="18" charset="0"/>
                <a:cs typeface="Times New Roman" pitchFamily="18" charset="0"/>
              </a:rPr>
              <a:t> (</a:t>
            </a:r>
            <a:r>
              <a:rPr lang="es-ES_tradnl" sz="2600" b="1" dirty="0" err="1" smtClean="0">
                <a:solidFill>
                  <a:schemeClr val="bg1"/>
                </a:solidFill>
                <a:latin typeface="Times New Roman" pitchFamily="18" charset="0"/>
                <a:cs typeface="Times New Roman" pitchFamily="18" charset="0"/>
              </a:rPr>
              <a:t>Hershey</a:t>
            </a:r>
            <a:r>
              <a:rPr lang="es-ES_tradnl" sz="2600" b="1" dirty="0" smtClean="0">
                <a:solidFill>
                  <a:schemeClr val="bg1"/>
                </a:solidFill>
                <a:latin typeface="Times New Roman" pitchFamily="18" charset="0"/>
                <a:cs typeface="Times New Roman" pitchFamily="18" charset="0"/>
              </a:rPr>
              <a:t> y Chase, 1952): </a:t>
            </a:r>
            <a:r>
              <a:rPr lang="es-ES_tradnl" sz="2600" b="1" dirty="0" smtClean="0">
                <a:solidFill>
                  <a:srgbClr val="FFFF00"/>
                </a:solidFill>
                <a:latin typeface="Times New Roman" pitchFamily="18" charset="0"/>
                <a:cs typeface="Times New Roman" pitchFamily="18" charset="0"/>
              </a:rPr>
              <a:t>LOS GENES SON ADN</a:t>
            </a:r>
          </a:p>
          <a:p>
            <a:pPr algn="l"/>
            <a:endParaRPr lang="es-ES" sz="2600" b="1" dirty="0" smtClean="0">
              <a:solidFill>
                <a:srgbClr val="FFFF00"/>
              </a:solidFill>
              <a:latin typeface="Times New Roman" pitchFamily="18" charset="0"/>
              <a:cs typeface="Times New Roman" pitchFamily="18" charset="0"/>
            </a:endParaRPr>
          </a:p>
          <a:p>
            <a:pPr algn="l"/>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188641"/>
            <a:ext cx="8280920" cy="864096"/>
          </a:xfrm>
          <a:solidFill>
            <a:srgbClr val="FF0000"/>
          </a:solidFill>
        </p:spPr>
        <p:txBody>
          <a:bodyPr>
            <a:normAutofit fontScale="90000"/>
          </a:bodyPr>
          <a:lstStyle/>
          <a:p>
            <a:r>
              <a:rPr lang="es-ES_tradnl" sz="3200" b="1" dirty="0" smtClean="0">
                <a:solidFill>
                  <a:srgbClr val="FFFF00"/>
                </a:solidFill>
                <a:latin typeface="Times New Roman" pitchFamily="18" charset="0"/>
                <a:cs typeface="Times New Roman" pitchFamily="18" charset="0"/>
              </a:rPr>
              <a:t>HEREJÍAS GENÉTICAS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467544" y="1124744"/>
            <a:ext cx="8280920" cy="5328592"/>
          </a:xfrm>
          <a:solidFill>
            <a:srgbClr val="002060"/>
          </a:solidFill>
        </p:spPr>
        <p:txBody>
          <a:bodyPr>
            <a:normAutofit/>
          </a:bodyPr>
          <a:lstStyle/>
          <a:p>
            <a:pPr algn="l"/>
            <a:r>
              <a:rPr lang="es-ES" sz="2800" b="1" dirty="0" smtClean="0">
                <a:solidFill>
                  <a:srgbClr val="FFFF00"/>
                </a:solidFill>
                <a:latin typeface="Times New Roman" pitchFamily="18" charset="0"/>
                <a:cs typeface="Times New Roman" pitchFamily="18" charset="0"/>
              </a:rPr>
              <a:t>Max DELBRÜCK, Salvador E. LURIA y Alfred D. HERSHEY</a:t>
            </a:r>
            <a:r>
              <a:rPr lang="es-ES" sz="2800" b="1" dirty="0" smtClean="0">
                <a:solidFill>
                  <a:schemeClr val="bg1"/>
                </a:solidFill>
                <a:latin typeface="Times New Roman" pitchFamily="18" charset="0"/>
                <a:cs typeface="Times New Roman" pitchFamily="18" charset="0"/>
              </a:rPr>
              <a:t> recibieron el Premio Nobel en Fisiología o Medicina 1969 “por sus descubrimientos sobre el ciclo de reproducción de los virus y el papel del material genético en las bacterias y los virus”</a:t>
            </a:r>
            <a:endParaRPr lang="es-ES_tradnl" sz="2600" b="1" dirty="0" smtClean="0">
              <a:solidFill>
                <a:schemeClr val="bg1"/>
              </a:solidFill>
              <a:latin typeface="Times New Roman" pitchFamily="18" charset="0"/>
              <a:cs typeface="Times New Roman" pitchFamily="18" charset="0"/>
            </a:endParaRPr>
          </a:p>
          <a:p>
            <a:pPr algn="l"/>
            <a:endParaRPr lang="es-ES_tradnl" sz="2600" b="1" dirty="0" smtClean="0">
              <a:solidFill>
                <a:srgbClr val="FFFF00"/>
              </a:solidFill>
              <a:latin typeface="Times New Roman" pitchFamily="18" charset="0"/>
              <a:cs typeface="Times New Roman" pitchFamily="18" charset="0"/>
            </a:endParaRPr>
          </a:p>
          <a:p>
            <a:pPr algn="l"/>
            <a:r>
              <a:rPr lang="es-ES_tradnl" sz="2600" b="1" dirty="0" smtClean="0">
                <a:solidFill>
                  <a:srgbClr val="FFFF00"/>
                </a:solidFill>
                <a:latin typeface="Times New Roman" pitchFamily="18" charset="0"/>
                <a:cs typeface="Times New Roman" pitchFamily="18" charset="0"/>
              </a:rPr>
              <a:t>Los </a:t>
            </a:r>
            <a:r>
              <a:rPr lang="es-ES_tradnl" sz="2600" b="1" dirty="0">
                <a:solidFill>
                  <a:srgbClr val="FFFF00"/>
                </a:solidFill>
                <a:latin typeface="Times New Roman" pitchFamily="18" charset="0"/>
                <a:cs typeface="Times New Roman" pitchFamily="18" charset="0"/>
              </a:rPr>
              <a:t>genes son ADN </a:t>
            </a:r>
            <a:r>
              <a:rPr lang="es-ES_tradnl" sz="2600" b="1" dirty="0">
                <a:solidFill>
                  <a:schemeClr val="bg1"/>
                </a:solidFill>
                <a:latin typeface="Times New Roman" pitchFamily="18" charset="0"/>
                <a:cs typeface="Times New Roman" pitchFamily="18" charset="0"/>
              </a:rPr>
              <a:t>(1952)</a:t>
            </a:r>
            <a:r>
              <a:rPr lang="es-ES_tradnl" sz="2600" b="1" dirty="0">
                <a:solidFill>
                  <a:srgbClr val="FFFF00"/>
                </a:solidFill>
                <a:latin typeface="Times New Roman" pitchFamily="18" charset="0"/>
                <a:cs typeface="Times New Roman" pitchFamily="18" charset="0"/>
              </a:rPr>
              <a:t>: </a:t>
            </a:r>
            <a:r>
              <a:rPr lang="es-ES_tradnl" sz="2600" b="1" dirty="0" err="1">
                <a:solidFill>
                  <a:srgbClr val="FFFF00"/>
                </a:solidFill>
                <a:latin typeface="Times New Roman" pitchFamily="18" charset="0"/>
                <a:cs typeface="Times New Roman" pitchFamily="18" charset="0"/>
              </a:rPr>
              <a:t>Hershey</a:t>
            </a:r>
            <a:r>
              <a:rPr lang="es-ES_tradnl" sz="2600" b="1" dirty="0">
                <a:solidFill>
                  <a:srgbClr val="FFFF00"/>
                </a:solidFill>
                <a:latin typeface="Times New Roman" pitchFamily="18" charset="0"/>
                <a:cs typeface="Times New Roman" pitchFamily="18" charset="0"/>
              </a:rPr>
              <a:t> (</a:t>
            </a:r>
            <a:r>
              <a:rPr lang="es-ES_tradnl" sz="2600" b="1" dirty="0" smtClean="0">
                <a:solidFill>
                  <a:srgbClr val="FFFF00"/>
                </a:solidFill>
                <a:latin typeface="Times New Roman" pitchFamily="18" charset="0"/>
                <a:cs typeface="Times New Roman" pitchFamily="18" charset="0"/>
              </a:rPr>
              <a:t>1969)</a:t>
            </a:r>
            <a:endParaRPr lang="es-ES_tradnl" sz="2600" b="1" dirty="0" smtClean="0">
              <a:solidFill>
                <a:schemeClr val="bg1"/>
              </a:solidFill>
              <a:latin typeface="Times New Roman" pitchFamily="18" charset="0"/>
              <a:cs typeface="Times New Roman" pitchFamily="18" charset="0"/>
            </a:endParaRPr>
          </a:p>
          <a:p>
            <a:pPr algn="l"/>
            <a:r>
              <a:rPr lang="es-ES_tradnl" sz="2600" b="1" dirty="0" smtClean="0">
                <a:solidFill>
                  <a:schemeClr val="bg1"/>
                </a:solidFill>
                <a:latin typeface="Times New Roman" pitchFamily="18" charset="0"/>
                <a:cs typeface="Times New Roman" pitchFamily="18" charset="0"/>
              </a:rPr>
              <a:t>Mediante la infección con fagos radiactivos (P32 para marcar el ADN y S35 para marcar proteínas), demuestra que la información genética no está en las </a:t>
            </a:r>
            <a:r>
              <a:rPr lang="es-ES_tradnl" sz="2600" b="1" dirty="0" smtClean="0">
                <a:solidFill>
                  <a:schemeClr val="bg1"/>
                </a:solidFill>
                <a:latin typeface="Times New Roman" pitchFamily="18" charset="0"/>
                <a:cs typeface="Times New Roman" pitchFamily="18" charset="0"/>
              </a:rPr>
              <a:t>proteínas, </a:t>
            </a:r>
            <a:r>
              <a:rPr lang="es-ES_tradnl" sz="2600" b="1" dirty="0" smtClean="0">
                <a:solidFill>
                  <a:schemeClr val="bg1"/>
                </a:solidFill>
                <a:latin typeface="Times New Roman" pitchFamily="18" charset="0"/>
                <a:cs typeface="Times New Roman" pitchFamily="18" charset="0"/>
              </a:rPr>
              <a:t>sino que está en el ADN</a:t>
            </a:r>
          </a:p>
          <a:p>
            <a:pPr algn="l"/>
            <a:endParaRPr lang="es-ES" sz="2600" b="1" dirty="0" smtClean="0">
              <a:solidFill>
                <a:srgbClr val="FFFF00"/>
              </a:solidFill>
              <a:latin typeface="Times New Roman" pitchFamily="18" charset="0"/>
              <a:cs typeface="Times New Roman" pitchFamily="18" charset="0"/>
            </a:endParaRPr>
          </a:p>
          <a:p>
            <a:pPr algn="l"/>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683568" y="1772816"/>
            <a:ext cx="7848872" cy="4680520"/>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sp>
        <p:nvSpPr>
          <p:cNvPr id="6" name="5 Título"/>
          <p:cNvSpPr>
            <a:spLocks noGrp="1"/>
          </p:cNvSpPr>
          <p:nvPr>
            <p:ph type="ctrTitle"/>
          </p:nvPr>
        </p:nvSpPr>
        <p:spPr/>
        <p:txBody>
          <a:bodyPr/>
          <a:lstStyle/>
          <a:p>
            <a:endParaRPr lang="es-ES"/>
          </a:p>
        </p:txBody>
      </p:sp>
      <p:pic>
        <p:nvPicPr>
          <p:cNvPr id="21506" name="Picture 2"/>
          <p:cNvPicPr>
            <a:picLocks noChangeAspect="1" noChangeArrowheads="1"/>
          </p:cNvPicPr>
          <p:nvPr/>
        </p:nvPicPr>
        <p:blipFill>
          <a:blip r:embed="rId2" cstate="print"/>
          <a:srcRect/>
          <a:stretch>
            <a:fillRect/>
          </a:stretch>
        </p:blipFill>
        <p:spPr bwMode="auto">
          <a:xfrm>
            <a:off x="251520" y="0"/>
            <a:ext cx="8604448" cy="645333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0"/>
            <a:ext cx="8784976" cy="1512167"/>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LOS GENES SON ADN</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Infección con fagos radiactivos (P-32, S-35)                   (Alfred D. </a:t>
            </a:r>
            <a:r>
              <a:rPr lang="es-ES" sz="3200" b="1" dirty="0" err="1" smtClean="0">
                <a:solidFill>
                  <a:srgbClr val="FFFF00"/>
                </a:solidFill>
                <a:latin typeface="Times New Roman" pitchFamily="18" charset="0"/>
                <a:cs typeface="Times New Roman" pitchFamily="18" charset="0"/>
              </a:rPr>
              <a:t>Hershey</a:t>
            </a:r>
            <a:r>
              <a:rPr lang="es-ES" sz="3200" b="1" dirty="0" smtClean="0">
                <a:solidFill>
                  <a:srgbClr val="FFFF00"/>
                </a:solidFill>
                <a:latin typeface="Times New Roman" pitchFamily="18" charset="0"/>
                <a:cs typeface="Times New Roman" pitchFamily="18" charset="0"/>
              </a:rPr>
              <a:t> y Martha Chase, 1952)</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772816"/>
            <a:ext cx="7848872" cy="4680520"/>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4098" name="Picture 2"/>
          <p:cNvPicPr>
            <a:picLocks noChangeAspect="1" noChangeArrowheads="1"/>
          </p:cNvPicPr>
          <p:nvPr/>
        </p:nvPicPr>
        <p:blipFill>
          <a:blip r:embed="rId2" cstate="print"/>
          <a:srcRect l="9854" t="16332" r="42263" b="9428"/>
          <a:stretch>
            <a:fillRect/>
          </a:stretch>
        </p:blipFill>
        <p:spPr bwMode="auto">
          <a:xfrm>
            <a:off x="136916" y="2492897"/>
            <a:ext cx="4137924" cy="3456384"/>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l="15488" t="39336" r="51839" b="14656"/>
          <a:stretch>
            <a:fillRect/>
          </a:stretch>
        </p:blipFill>
        <p:spPr bwMode="auto">
          <a:xfrm>
            <a:off x="4241417" y="2348880"/>
            <a:ext cx="4840901" cy="36724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188641"/>
            <a:ext cx="8280920" cy="864096"/>
          </a:xfrm>
          <a:solidFill>
            <a:srgbClr val="FF0000"/>
          </a:solidFill>
        </p:spPr>
        <p:txBody>
          <a:bodyPr>
            <a:normAutofit fontScale="90000"/>
          </a:bodyPr>
          <a:lstStyle/>
          <a:p>
            <a:r>
              <a:rPr lang="es-ES_tradnl" sz="3200" b="1" dirty="0" smtClean="0">
                <a:solidFill>
                  <a:srgbClr val="FFFF00"/>
                </a:solidFill>
                <a:latin typeface="Times New Roman" pitchFamily="18" charset="0"/>
                <a:cs typeface="Times New Roman" pitchFamily="18" charset="0"/>
              </a:rPr>
              <a:t>HEREJÍAS GENÉTICAS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467544" y="1124744"/>
            <a:ext cx="8280920" cy="5328592"/>
          </a:xfrm>
          <a:solidFill>
            <a:srgbClr val="002060"/>
          </a:solidFill>
        </p:spPr>
        <p:txBody>
          <a:bodyPr>
            <a:normAutofit lnSpcReduction="10000"/>
          </a:bodyPr>
          <a:lstStyle/>
          <a:p>
            <a:pPr algn="l"/>
            <a:r>
              <a:rPr lang="es-ES" sz="2600" b="1" dirty="0" smtClean="0">
                <a:solidFill>
                  <a:srgbClr val="FFFF00"/>
                </a:solidFill>
                <a:latin typeface="Times New Roman" pitchFamily="18" charset="0"/>
                <a:cs typeface="Times New Roman" pitchFamily="18" charset="0"/>
              </a:rPr>
              <a:t>Renato DULBECCO, David BALTIMORE y Howard M. TEMIN</a:t>
            </a:r>
            <a:r>
              <a:rPr lang="es-ES" sz="2600" b="1" dirty="0" smtClean="0">
                <a:solidFill>
                  <a:schemeClr val="bg1"/>
                </a:solidFill>
                <a:latin typeface="Times New Roman" pitchFamily="18" charset="0"/>
                <a:cs typeface="Times New Roman" pitchFamily="18" charset="0"/>
              </a:rPr>
              <a:t> recibieron el Premio Nobel en Fisiología o Medicina 1975 “por sus descubrimientos en relación con la interacción entre los virus tumorales y el material genético en la célula”</a:t>
            </a:r>
            <a:endParaRPr lang="es-ES_tradnl" sz="2600" b="1" dirty="0" smtClean="0">
              <a:solidFill>
                <a:srgbClr val="FFFF00"/>
              </a:solidFill>
              <a:latin typeface="Times New Roman" pitchFamily="18" charset="0"/>
              <a:cs typeface="Times New Roman" pitchFamily="18" charset="0"/>
            </a:endParaRPr>
          </a:p>
          <a:p>
            <a:pPr algn="l"/>
            <a:r>
              <a:rPr lang="es-ES_tradnl" sz="2600" b="1" dirty="0" smtClean="0">
                <a:solidFill>
                  <a:srgbClr val="FFFF00"/>
                </a:solidFill>
                <a:latin typeface="Times New Roman" pitchFamily="18" charset="0"/>
                <a:cs typeface="Times New Roman" pitchFamily="18" charset="0"/>
              </a:rPr>
              <a:t>Transcripción </a:t>
            </a:r>
            <a:r>
              <a:rPr lang="es-ES_tradnl" sz="2600" b="1" dirty="0">
                <a:solidFill>
                  <a:srgbClr val="FFFF00"/>
                </a:solidFill>
                <a:latin typeface="Times New Roman" pitchFamily="18" charset="0"/>
                <a:cs typeface="Times New Roman" pitchFamily="18" charset="0"/>
              </a:rPr>
              <a:t>inversa, flujo de información </a:t>
            </a:r>
            <a:r>
              <a:rPr lang="es-ES_tradnl" sz="2600" b="1" dirty="0" smtClean="0">
                <a:solidFill>
                  <a:srgbClr val="FFFF00"/>
                </a:solidFill>
                <a:latin typeface="Times New Roman" pitchFamily="18" charset="0"/>
                <a:cs typeface="Times New Roman" pitchFamily="18" charset="0"/>
              </a:rPr>
              <a:t>ARN</a:t>
            </a:r>
            <a:r>
              <a:rPr lang="es-ES_tradnl" sz="2600" b="1" dirty="0" smtClean="0">
                <a:solidFill>
                  <a:srgbClr val="FFFF00"/>
                </a:solidFill>
                <a:latin typeface="Times New Roman" pitchFamily="18" charset="0"/>
                <a:cs typeface="Times New Roman" pitchFamily="18" charset="0"/>
                <a:sym typeface="Symbol"/>
              </a:rPr>
              <a:t></a:t>
            </a:r>
            <a:r>
              <a:rPr lang="es-ES_tradnl" sz="2600" b="1" dirty="0" smtClean="0">
                <a:solidFill>
                  <a:srgbClr val="FFFF00"/>
                </a:solidFill>
                <a:latin typeface="Times New Roman" pitchFamily="18" charset="0"/>
                <a:cs typeface="Times New Roman" pitchFamily="18" charset="0"/>
              </a:rPr>
              <a:t> ADN </a:t>
            </a:r>
            <a:endParaRPr lang="es-ES_tradnl" sz="2600" b="1" dirty="0" smtClean="0">
              <a:solidFill>
                <a:srgbClr val="FFFF00"/>
              </a:solidFill>
              <a:latin typeface="Times New Roman" pitchFamily="18" charset="0"/>
              <a:cs typeface="Times New Roman" pitchFamily="18" charset="0"/>
            </a:endParaRPr>
          </a:p>
          <a:p>
            <a:pPr algn="l">
              <a:buFont typeface="Arial" pitchFamily="34" charset="0"/>
              <a:buChar char="•"/>
            </a:pPr>
            <a:r>
              <a:rPr lang="es-ES_tradnl" sz="2600" b="1" dirty="0" smtClean="0">
                <a:solidFill>
                  <a:srgbClr val="FFFF00"/>
                </a:solidFill>
                <a:latin typeface="Times New Roman" pitchFamily="18" charset="0"/>
                <a:cs typeface="Times New Roman" pitchFamily="18" charset="0"/>
              </a:rPr>
              <a:t>  </a:t>
            </a:r>
            <a:r>
              <a:rPr lang="es-ES_tradnl" sz="2600" b="1" dirty="0" err="1" smtClean="0">
                <a:solidFill>
                  <a:srgbClr val="FFFF00"/>
                </a:solidFill>
                <a:latin typeface="Times New Roman" pitchFamily="18" charset="0"/>
                <a:cs typeface="Times New Roman" pitchFamily="18" charset="0"/>
              </a:rPr>
              <a:t>Temin</a:t>
            </a:r>
            <a:r>
              <a:rPr lang="es-ES_tradnl" sz="2600" b="1" dirty="0" smtClean="0">
                <a:solidFill>
                  <a:srgbClr val="FFFF00"/>
                </a:solidFill>
                <a:latin typeface="Times New Roman" pitchFamily="18" charset="0"/>
                <a:cs typeface="Times New Roman" pitchFamily="18" charset="0"/>
              </a:rPr>
              <a:t> </a:t>
            </a:r>
            <a:r>
              <a:rPr lang="es-ES_tradnl" sz="2600" b="1" dirty="0" smtClean="0">
                <a:solidFill>
                  <a:schemeClr val="bg1"/>
                </a:solidFill>
                <a:latin typeface="Times New Roman" pitchFamily="18" charset="0"/>
                <a:cs typeface="Times New Roman" pitchFamily="18" charset="0"/>
              </a:rPr>
              <a:t>(sarcoma de </a:t>
            </a:r>
            <a:r>
              <a:rPr lang="es-ES_tradnl" sz="2600" b="1" dirty="0" err="1" smtClean="0">
                <a:solidFill>
                  <a:schemeClr val="bg1"/>
                </a:solidFill>
                <a:latin typeface="Times New Roman" pitchFamily="18" charset="0"/>
                <a:cs typeface="Times New Roman" pitchFamily="18" charset="0"/>
              </a:rPr>
              <a:t>Rous</a:t>
            </a:r>
            <a:r>
              <a:rPr lang="es-ES_tradnl" sz="2600" b="1" dirty="0" smtClean="0">
                <a:solidFill>
                  <a:schemeClr val="bg1"/>
                </a:solidFill>
                <a:latin typeface="Times New Roman" pitchFamily="18" charset="0"/>
                <a:cs typeface="Times New Roman" pitchFamily="18" charset="0"/>
              </a:rPr>
              <a:t> en pollo, 1964)</a:t>
            </a:r>
            <a:r>
              <a:rPr lang="es-ES_tradnl" sz="2600" b="1" dirty="0" smtClean="0">
                <a:solidFill>
                  <a:srgbClr val="FFFF00"/>
                </a:solidFill>
                <a:latin typeface="Times New Roman" pitchFamily="18" charset="0"/>
                <a:cs typeface="Times New Roman" pitchFamily="18" charset="0"/>
              </a:rPr>
              <a:t>           </a:t>
            </a:r>
            <a:endParaRPr lang="es-ES_tradnl" sz="2600" b="1" dirty="0" smtClean="0">
              <a:solidFill>
                <a:srgbClr val="FFFF00"/>
              </a:solidFill>
              <a:latin typeface="Times New Roman" pitchFamily="18" charset="0"/>
              <a:cs typeface="Times New Roman" pitchFamily="18" charset="0"/>
            </a:endParaRPr>
          </a:p>
          <a:p>
            <a:pPr algn="l">
              <a:buFont typeface="Arial" pitchFamily="34" charset="0"/>
              <a:buChar char="•"/>
            </a:pPr>
            <a:r>
              <a:rPr lang="es-ES_tradnl" sz="2600" b="1" dirty="0" smtClean="0">
                <a:solidFill>
                  <a:srgbClr val="FFFF00"/>
                </a:solidFill>
                <a:latin typeface="Times New Roman" pitchFamily="18" charset="0"/>
                <a:cs typeface="Times New Roman" pitchFamily="18" charset="0"/>
              </a:rPr>
              <a:t>  Baltimore </a:t>
            </a:r>
            <a:r>
              <a:rPr lang="es-ES_tradnl" sz="2600" b="1" dirty="0" smtClean="0">
                <a:solidFill>
                  <a:schemeClr val="bg1"/>
                </a:solidFill>
                <a:latin typeface="Times New Roman" pitchFamily="18" charset="0"/>
                <a:cs typeface="Times New Roman" pitchFamily="18" charset="0"/>
              </a:rPr>
              <a:t>(leucemia de </a:t>
            </a:r>
            <a:r>
              <a:rPr lang="es-ES_tradnl" sz="2600" b="1" dirty="0" err="1" smtClean="0">
                <a:solidFill>
                  <a:schemeClr val="bg1"/>
                </a:solidFill>
                <a:latin typeface="Times New Roman" pitchFamily="18" charset="0"/>
                <a:cs typeface="Times New Roman" pitchFamily="18" charset="0"/>
              </a:rPr>
              <a:t>Rauscher</a:t>
            </a:r>
            <a:r>
              <a:rPr lang="es-ES_tradnl" sz="2600" b="1" dirty="0" smtClean="0">
                <a:solidFill>
                  <a:schemeClr val="bg1"/>
                </a:solidFill>
                <a:latin typeface="Times New Roman" pitchFamily="18" charset="0"/>
                <a:cs typeface="Times New Roman" pitchFamily="18" charset="0"/>
              </a:rPr>
              <a:t> en ratón, 1970)</a:t>
            </a:r>
            <a:r>
              <a:rPr lang="es-ES_tradnl" sz="2600" b="1" dirty="0" smtClean="0">
                <a:solidFill>
                  <a:srgbClr val="FFFF00"/>
                </a:solidFill>
                <a:latin typeface="Times New Roman" pitchFamily="18" charset="0"/>
                <a:cs typeface="Times New Roman" pitchFamily="18" charset="0"/>
              </a:rPr>
              <a:t> </a:t>
            </a:r>
            <a:r>
              <a:rPr lang="es-ES" sz="2600" b="1" dirty="0" smtClean="0">
                <a:solidFill>
                  <a:srgbClr val="FFFF00"/>
                </a:solidFill>
                <a:latin typeface="Times New Roman" pitchFamily="18" charset="0"/>
                <a:cs typeface="Times New Roman" pitchFamily="18" charset="0"/>
              </a:rPr>
              <a:t> </a:t>
            </a:r>
          </a:p>
          <a:p>
            <a:pPr algn="l"/>
            <a:r>
              <a:rPr lang="es-ES" sz="2600" b="1" dirty="0" smtClean="0">
                <a:solidFill>
                  <a:schemeClr val="bg1"/>
                </a:solidFill>
                <a:latin typeface="Times New Roman" pitchFamily="18" charset="0"/>
                <a:cs typeface="Times New Roman" pitchFamily="18" charset="0"/>
              </a:rPr>
              <a:t>El dogma central de la biología molecular establece     que el flujo de información sigue la secuencia ADN </a:t>
            </a:r>
            <a:r>
              <a:rPr lang="es-ES_tradnl" sz="2600" b="1" dirty="0" smtClean="0">
                <a:solidFill>
                  <a:schemeClr val="bg1"/>
                </a:solidFill>
                <a:latin typeface="Times New Roman" pitchFamily="18" charset="0"/>
                <a:cs typeface="Times New Roman" pitchFamily="18" charset="0"/>
                <a:sym typeface="Symbol"/>
              </a:rPr>
              <a:t> ARN</a:t>
            </a:r>
            <a:r>
              <a:rPr lang="es-ES" sz="2600" b="1" dirty="0" smtClean="0">
                <a:solidFill>
                  <a:schemeClr val="bg1"/>
                </a:solidFill>
                <a:latin typeface="Times New Roman" pitchFamily="18" charset="0"/>
                <a:cs typeface="Times New Roman" pitchFamily="18" charset="0"/>
              </a:rPr>
              <a:t> </a:t>
            </a:r>
            <a:r>
              <a:rPr lang="es-ES_tradnl" sz="2600" b="1" dirty="0" smtClean="0">
                <a:solidFill>
                  <a:schemeClr val="bg1"/>
                </a:solidFill>
                <a:latin typeface="Times New Roman" pitchFamily="18" charset="0"/>
                <a:cs typeface="Times New Roman" pitchFamily="18" charset="0"/>
                <a:sym typeface="Symbol"/>
              </a:rPr>
              <a:t> proteína, sin embargo en los </a:t>
            </a:r>
            <a:r>
              <a:rPr lang="es-ES_tradnl" sz="2600" b="1" dirty="0" smtClean="0">
                <a:solidFill>
                  <a:srgbClr val="FFFF00"/>
                </a:solidFill>
                <a:latin typeface="Times New Roman" pitchFamily="18" charset="0"/>
                <a:cs typeface="Times New Roman" pitchFamily="18" charset="0"/>
                <a:sym typeface="Symbol"/>
              </a:rPr>
              <a:t>retrovirus</a:t>
            </a:r>
            <a:r>
              <a:rPr lang="es-ES_tradnl" sz="2600" b="1" dirty="0" smtClean="0">
                <a:solidFill>
                  <a:schemeClr val="bg1"/>
                </a:solidFill>
                <a:latin typeface="Times New Roman" pitchFamily="18" charset="0"/>
                <a:cs typeface="Times New Roman" pitchFamily="18" charset="0"/>
                <a:sym typeface="Symbol"/>
              </a:rPr>
              <a:t> se produce la </a:t>
            </a:r>
            <a:r>
              <a:rPr lang="es-ES_tradnl" sz="2600" b="1" dirty="0" smtClean="0">
                <a:solidFill>
                  <a:srgbClr val="FFFF00"/>
                </a:solidFill>
                <a:latin typeface="Times New Roman" pitchFamily="18" charset="0"/>
                <a:cs typeface="Times New Roman" pitchFamily="18" charset="0"/>
                <a:sym typeface="Symbol"/>
              </a:rPr>
              <a:t>transcripción inversa ARN  ADN</a:t>
            </a:r>
            <a:r>
              <a:rPr lang="es-ES_tradnl" sz="2600" b="1" dirty="0" smtClean="0">
                <a:solidFill>
                  <a:schemeClr val="bg1"/>
                </a:solidFill>
                <a:latin typeface="Times New Roman" pitchFamily="18" charset="0"/>
                <a:cs typeface="Times New Roman" pitchFamily="18" charset="0"/>
                <a:sym typeface="Symbol"/>
              </a:rPr>
              <a:t> por la acción de la enzima </a:t>
            </a:r>
            <a:r>
              <a:rPr lang="es-ES_tradnl" sz="2600" b="1" dirty="0" err="1" smtClean="0">
                <a:solidFill>
                  <a:srgbClr val="FFFF00"/>
                </a:solidFill>
                <a:latin typeface="Times New Roman" pitchFamily="18" charset="0"/>
                <a:cs typeface="Times New Roman" pitchFamily="18" charset="0"/>
                <a:sym typeface="Symbol"/>
              </a:rPr>
              <a:t>transcriptasa</a:t>
            </a:r>
            <a:r>
              <a:rPr lang="es-ES_tradnl" sz="2600" b="1" dirty="0" smtClean="0">
                <a:solidFill>
                  <a:srgbClr val="FFFF00"/>
                </a:solidFill>
                <a:latin typeface="Times New Roman" pitchFamily="18" charset="0"/>
                <a:cs typeface="Times New Roman" pitchFamily="18" charset="0"/>
                <a:sym typeface="Symbol"/>
              </a:rPr>
              <a:t> inversa</a:t>
            </a:r>
            <a:endParaRPr lang="es-ES" sz="2600" b="1" dirty="0" smtClean="0">
              <a:solidFill>
                <a:srgbClr val="FFFF00"/>
              </a:solidFill>
              <a:latin typeface="Times New Roman" pitchFamily="18" charset="0"/>
              <a:cs typeface="Times New Roman" pitchFamily="18" charset="0"/>
            </a:endParaRPr>
          </a:p>
          <a:p>
            <a:pPr algn="l"/>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pPr algn="l"/>
            <a:r>
              <a:rPr lang="es-ES" sz="3200" b="1" dirty="0" smtClean="0">
                <a:solidFill>
                  <a:srgbClr val="FFFF00"/>
                </a:solidFill>
                <a:latin typeface="Times New Roman" pitchFamily="18" charset="0"/>
                <a:cs typeface="Times New Roman" pitchFamily="18" charset="0"/>
              </a:rPr>
              <a:t>                TRANSCRIPCIÓN INVERSA                          Howard M. </a:t>
            </a:r>
            <a:r>
              <a:rPr lang="es-ES" sz="3200" b="1" dirty="0" err="1" smtClean="0">
                <a:solidFill>
                  <a:srgbClr val="FFFF00"/>
                </a:solidFill>
                <a:latin typeface="Times New Roman" pitchFamily="18" charset="0"/>
                <a:cs typeface="Times New Roman" pitchFamily="18" charset="0"/>
              </a:rPr>
              <a:t>Temin</a:t>
            </a:r>
            <a:r>
              <a:rPr lang="es-ES" sz="3200" b="1" dirty="0" smtClean="0">
                <a:solidFill>
                  <a:srgbClr val="FFFF00"/>
                </a:solidFill>
                <a:latin typeface="Times New Roman" pitchFamily="18" charset="0"/>
                <a:cs typeface="Times New Roman" pitchFamily="18" charset="0"/>
              </a:rPr>
              <a:t>                David Baltimore</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050" name="Picture 2"/>
          <p:cNvPicPr>
            <a:picLocks noChangeAspect="1" noChangeArrowheads="1"/>
          </p:cNvPicPr>
          <p:nvPr/>
        </p:nvPicPr>
        <p:blipFill>
          <a:blip r:embed="rId2" cstate="print"/>
          <a:srcRect l="31261" t="35154" r="51839" b="17793"/>
          <a:stretch>
            <a:fillRect/>
          </a:stretch>
        </p:blipFill>
        <p:spPr bwMode="auto">
          <a:xfrm>
            <a:off x="755576" y="1196752"/>
            <a:ext cx="3600400" cy="5400600"/>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l="22811" t="38291" r="59726" b="14656"/>
          <a:stretch>
            <a:fillRect/>
          </a:stretch>
        </p:blipFill>
        <p:spPr bwMode="auto">
          <a:xfrm>
            <a:off x="4666410" y="1196752"/>
            <a:ext cx="3670808" cy="53285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27881" t="29926" r="28465" b="18838"/>
          <a:stretch>
            <a:fillRect/>
          </a:stretch>
        </p:blipFill>
        <p:spPr bwMode="auto">
          <a:xfrm>
            <a:off x="552882" y="1196752"/>
            <a:ext cx="8313228" cy="52565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07504" y="188640"/>
            <a:ext cx="8928992" cy="1152127"/>
          </a:xfrm>
          <a:solidFill>
            <a:srgbClr val="FF0000"/>
          </a:solidFill>
        </p:spPr>
        <p:txBody>
          <a:bodyPr>
            <a:normAutofit fontScale="90000"/>
          </a:bodyPr>
          <a:lstStyle/>
          <a:p>
            <a:pPr algn="l"/>
            <a:r>
              <a:rPr lang="es-ES" sz="2700" b="1" dirty="0" smtClean="0">
                <a:solidFill>
                  <a:srgbClr val="FFFF00"/>
                </a:solidFill>
                <a:latin typeface="Times New Roman" pitchFamily="18" charset="0"/>
                <a:cs typeface="Times New Roman" pitchFamily="18" charset="0"/>
              </a:rPr>
              <a:t>ELEMENTOS GENÉTICOS </a:t>
            </a:r>
            <a:r>
              <a:rPr lang="es-ES" sz="2700" b="1" dirty="0" smtClean="0">
                <a:solidFill>
                  <a:srgbClr val="FFFF00"/>
                </a:solidFill>
                <a:latin typeface="Times New Roman" pitchFamily="18" charset="0"/>
                <a:cs typeface="Times New Roman" pitchFamily="18" charset="0"/>
              </a:rPr>
              <a:t>MÓVILES:TRANSPOSONES(1951</a:t>
            </a:r>
            <a:r>
              <a:rPr lang="es-ES" sz="2700" b="1" dirty="0" smtClean="0">
                <a:solidFill>
                  <a:srgbClr val="FFFF00"/>
                </a:solidFill>
                <a:latin typeface="Times New Roman" pitchFamily="18" charset="0"/>
                <a:cs typeface="Times New Roman" pitchFamily="18" charset="0"/>
              </a:rPr>
              <a:t>)  	     	   BARBARA </a:t>
            </a:r>
            <a:r>
              <a:rPr lang="es-ES" sz="2700" b="1" dirty="0" err="1" smtClean="0">
                <a:solidFill>
                  <a:srgbClr val="FFFF00"/>
                </a:solidFill>
                <a:latin typeface="Times New Roman" pitchFamily="18" charset="0"/>
                <a:cs typeface="Times New Roman" pitchFamily="18" charset="0"/>
              </a:rPr>
              <a:t>McCLINTOCK</a:t>
            </a:r>
            <a:r>
              <a:rPr lang="es-ES" sz="2700" b="1" dirty="0" smtClean="0">
                <a:solidFill>
                  <a:srgbClr val="FFFF00"/>
                </a:solidFill>
                <a:latin typeface="Times New Roman" pitchFamily="18" charset="0"/>
                <a:cs typeface="Times New Roman" pitchFamily="18" charset="0"/>
              </a:rPr>
              <a:t> (Premio Nobel 1983)</a:t>
            </a:r>
            <a:endParaRPr lang="es-ES" sz="27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412776"/>
            <a:ext cx="7848872" cy="5040560"/>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3554" name="Picture 2"/>
          <p:cNvPicPr>
            <a:picLocks noChangeAspect="1" noChangeArrowheads="1"/>
          </p:cNvPicPr>
          <p:nvPr/>
        </p:nvPicPr>
        <p:blipFill>
          <a:blip r:embed="rId2" cstate="print"/>
          <a:srcRect l="12108" t="56067" r="73809" b="4200"/>
          <a:stretch>
            <a:fillRect/>
          </a:stretch>
        </p:blipFill>
        <p:spPr bwMode="auto">
          <a:xfrm>
            <a:off x="5292080" y="1385393"/>
            <a:ext cx="3600400" cy="5472607"/>
          </a:xfrm>
          <a:prstGeom prst="rect">
            <a:avLst/>
          </a:prstGeom>
          <a:noFill/>
          <a:ln w="9525">
            <a:noFill/>
            <a:miter lim="800000"/>
            <a:headEnd/>
            <a:tailEnd/>
          </a:ln>
        </p:spPr>
      </p:pic>
      <p:pic>
        <p:nvPicPr>
          <p:cNvPr id="23555" name="Picture 3"/>
          <p:cNvPicPr>
            <a:picLocks noChangeAspect="1" noChangeArrowheads="1"/>
          </p:cNvPicPr>
          <p:nvPr/>
        </p:nvPicPr>
        <p:blipFill>
          <a:blip r:embed="rId3" cstate="print"/>
          <a:srcRect l="16764" t="38498" r="52816" b="14449"/>
          <a:stretch>
            <a:fillRect/>
          </a:stretch>
        </p:blipFill>
        <p:spPr bwMode="auto">
          <a:xfrm>
            <a:off x="179512" y="2132856"/>
            <a:ext cx="4925347" cy="41044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784976" cy="864096"/>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ELEMENTOS GENÉTICOS MÓVILES:                                           LOS TRANSPOSONES</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1124744"/>
            <a:ext cx="8784976" cy="5544616"/>
          </a:xfrm>
          <a:solidFill>
            <a:schemeClr val="bg1"/>
          </a:solidFill>
        </p:spPr>
        <p:txBody>
          <a:bodyPr>
            <a:normAutofit/>
          </a:bodyPr>
          <a:lstStyle/>
          <a:p>
            <a:pPr algn="l"/>
            <a:r>
              <a:rPr lang="es-ES" sz="2400" b="1" dirty="0" smtClean="0">
                <a:solidFill>
                  <a:srgbClr val="FFFF00"/>
                </a:solidFill>
                <a:latin typeface="Times New Roman" pitchFamily="18" charset="0"/>
                <a:cs typeface="Times New Roman" pitchFamily="18" charset="0"/>
              </a:rPr>
              <a:t> </a:t>
            </a: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p:txBody>
      </p:sp>
      <p:pic>
        <p:nvPicPr>
          <p:cNvPr id="21506" name="Picture 2"/>
          <p:cNvPicPr>
            <a:picLocks noChangeAspect="1" noChangeArrowheads="1"/>
          </p:cNvPicPr>
          <p:nvPr/>
        </p:nvPicPr>
        <p:blipFill>
          <a:blip r:embed="rId2" cstate="print"/>
          <a:srcRect l="14361" t="44565" r="51276" b="19884"/>
          <a:stretch>
            <a:fillRect/>
          </a:stretch>
        </p:blipFill>
        <p:spPr bwMode="auto">
          <a:xfrm>
            <a:off x="251521" y="1196752"/>
            <a:ext cx="4464496" cy="2488408"/>
          </a:xfrm>
          <a:prstGeom prst="rect">
            <a:avLst/>
          </a:prstGeom>
          <a:noFill/>
          <a:ln w="9525">
            <a:noFill/>
            <a:miter lim="800000"/>
            <a:headEnd/>
            <a:tailEnd/>
          </a:ln>
        </p:spPr>
      </p:pic>
      <p:pic>
        <p:nvPicPr>
          <p:cNvPr id="22530" name="Picture 2"/>
          <p:cNvPicPr>
            <a:picLocks noChangeAspect="1" noChangeArrowheads="1"/>
          </p:cNvPicPr>
          <p:nvPr/>
        </p:nvPicPr>
        <p:blipFill>
          <a:blip r:embed="rId3" cstate="print"/>
          <a:srcRect l="7038" t="15287" r="57472" b="6291"/>
          <a:stretch>
            <a:fillRect/>
          </a:stretch>
        </p:blipFill>
        <p:spPr bwMode="auto">
          <a:xfrm>
            <a:off x="5220072" y="2060848"/>
            <a:ext cx="3387256" cy="4032448"/>
          </a:xfrm>
          <a:prstGeom prst="rect">
            <a:avLst/>
          </a:prstGeom>
          <a:noFill/>
          <a:ln w="9525">
            <a:noFill/>
            <a:miter lim="800000"/>
            <a:headEnd/>
            <a:tailEnd/>
          </a:ln>
        </p:spPr>
      </p:pic>
      <p:pic>
        <p:nvPicPr>
          <p:cNvPr id="22531" name="Picture 3"/>
          <p:cNvPicPr>
            <a:picLocks noChangeAspect="1" noChangeArrowheads="1"/>
          </p:cNvPicPr>
          <p:nvPr/>
        </p:nvPicPr>
        <p:blipFill>
          <a:blip r:embed="rId4" cstate="print"/>
          <a:srcRect l="12820" t="41635" r="50000" b="10266"/>
          <a:stretch>
            <a:fillRect/>
          </a:stretch>
        </p:blipFill>
        <p:spPr bwMode="auto">
          <a:xfrm>
            <a:off x="467544" y="3789040"/>
            <a:ext cx="4248472" cy="29610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640960" cy="864096"/>
          </a:xfrm>
          <a:solidFill>
            <a:srgbClr val="FF0000"/>
          </a:solidFill>
        </p:spPr>
        <p:txBody>
          <a:bodyPr>
            <a:normAutofit fontScale="90000"/>
          </a:bodyPr>
          <a:lstStyle/>
          <a:p>
            <a:pPr algn="l"/>
            <a:r>
              <a:rPr lang="es-ES" sz="3200" b="1" dirty="0" smtClean="0">
                <a:solidFill>
                  <a:srgbClr val="FFFF00"/>
                </a:solidFill>
                <a:latin typeface="Times New Roman" pitchFamily="18" charset="0"/>
                <a:cs typeface="Times New Roman" pitchFamily="18" charset="0"/>
              </a:rPr>
              <a:t>                 MECANISMOS DE TRANSPOSICIÓN</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4" name="Picture 2"/>
          <p:cNvPicPr>
            <a:picLocks noChangeAspect="1" noChangeArrowheads="1"/>
          </p:cNvPicPr>
          <p:nvPr/>
        </p:nvPicPr>
        <p:blipFill>
          <a:blip r:embed="rId2" cstate="print"/>
          <a:srcRect l="16614" t="46656" r="54656" b="16747"/>
          <a:stretch>
            <a:fillRect/>
          </a:stretch>
        </p:blipFill>
        <p:spPr bwMode="auto">
          <a:xfrm>
            <a:off x="309128" y="1124745"/>
            <a:ext cx="8079295" cy="55446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188641"/>
            <a:ext cx="8280920" cy="864096"/>
          </a:xfrm>
          <a:solidFill>
            <a:srgbClr val="FF0000"/>
          </a:solidFill>
        </p:spPr>
        <p:txBody>
          <a:bodyPr>
            <a:normAutofit fontScale="90000"/>
          </a:bodyPr>
          <a:lstStyle/>
          <a:p>
            <a:r>
              <a:rPr lang="es-ES_tradnl" sz="3200" b="1" dirty="0" smtClean="0">
                <a:solidFill>
                  <a:srgbClr val="FFFF00"/>
                </a:solidFill>
                <a:latin typeface="Times New Roman" pitchFamily="18" charset="0"/>
                <a:cs typeface="Times New Roman" pitchFamily="18" charset="0"/>
              </a:rPr>
              <a:t>HEREJÍAS GENÉTICAS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467544" y="1124744"/>
            <a:ext cx="8280920" cy="5328592"/>
          </a:xfrm>
          <a:solidFill>
            <a:srgbClr val="002060"/>
          </a:solidFill>
        </p:spPr>
        <p:txBody>
          <a:bodyPr>
            <a:normAutofit/>
          </a:bodyPr>
          <a:lstStyle/>
          <a:p>
            <a:pPr algn="l"/>
            <a:endParaRPr lang="es-ES" sz="2600" b="1" dirty="0" smtClean="0">
              <a:solidFill>
                <a:srgbClr val="FFFF00"/>
              </a:solidFill>
              <a:latin typeface="Times New Roman" pitchFamily="18" charset="0"/>
              <a:cs typeface="Times New Roman" pitchFamily="18" charset="0"/>
            </a:endParaRPr>
          </a:p>
          <a:p>
            <a:pPr algn="l"/>
            <a:endParaRPr lang="es-ES_tradnl" sz="2600" b="1" dirty="0" smtClean="0">
              <a:solidFill>
                <a:srgbClr val="FFFF00"/>
              </a:solidFill>
              <a:latin typeface="Times New Roman" pitchFamily="18" charset="0"/>
              <a:cs typeface="Times New Roman" pitchFamily="18" charset="0"/>
            </a:endParaRPr>
          </a:p>
          <a:p>
            <a:pPr algn="l"/>
            <a:r>
              <a:rPr lang="es-ES" sz="2600" b="1" dirty="0" smtClean="0">
                <a:solidFill>
                  <a:srgbClr val="FFFF00"/>
                </a:solidFill>
                <a:latin typeface="Times New Roman" pitchFamily="18" charset="0"/>
                <a:cs typeface="Times New Roman" pitchFamily="18" charset="0"/>
              </a:rPr>
              <a:t>Un gen – una enzima (</a:t>
            </a:r>
            <a:r>
              <a:rPr lang="es-ES" sz="2600" b="1" dirty="0" err="1" smtClean="0">
                <a:solidFill>
                  <a:srgbClr val="FFFF00"/>
                </a:solidFill>
                <a:latin typeface="Times New Roman" pitchFamily="18" charset="0"/>
                <a:cs typeface="Times New Roman" pitchFamily="18" charset="0"/>
              </a:rPr>
              <a:t>Beadle</a:t>
            </a:r>
            <a:r>
              <a:rPr lang="es-ES" sz="2600" b="1" dirty="0" smtClean="0">
                <a:solidFill>
                  <a:srgbClr val="FFFF00"/>
                </a:solidFill>
                <a:latin typeface="Times New Roman" pitchFamily="18" charset="0"/>
                <a:cs typeface="Times New Roman" pitchFamily="18" charset="0"/>
              </a:rPr>
              <a:t> y </a:t>
            </a:r>
            <a:r>
              <a:rPr lang="es-ES" sz="2600" b="1" dirty="0" err="1" smtClean="0">
                <a:solidFill>
                  <a:srgbClr val="FFFF00"/>
                </a:solidFill>
                <a:latin typeface="Times New Roman" pitchFamily="18" charset="0"/>
                <a:cs typeface="Times New Roman" pitchFamily="18" charset="0"/>
              </a:rPr>
              <a:t>Tatum</a:t>
            </a:r>
            <a:r>
              <a:rPr lang="es-ES" sz="2600" b="1" dirty="0" smtClean="0">
                <a:solidFill>
                  <a:srgbClr val="FFFF00"/>
                </a:solidFill>
                <a:latin typeface="Times New Roman" pitchFamily="18" charset="0"/>
                <a:cs typeface="Times New Roman" pitchFamily="18" charset="0"/>
              </a:rPr>
              <a:t>, 1941), un gen – una proteína</a:t>
            </a:r>
          </a:p>
          <a:p>
            <a:pPr algn="l"/>
            <a:r>
              <a:rPr lang="es-ES_tradnl" sz="2600" b="1" dirty="0" smtClean="0">
                <a:solidFill>
                  <a:srgbClr val="FFFF00"/>
                </a:solidFill>
                <a:latin typeface="Times New Roman" pitchFamily="18" charset="0"/>
                <a:cs typeface="Times New Roman" pitchFamily="18" charset="0"/>
              </a:rPr>
              <a:t>Un gen → varias proteínas: Reordenación </a:t>
            </a:r>
            <a:r>
              <a:rPr lang="es-ES_tradnl" sz="2600" b="1" dirty="0">
                <a:solidFill>
                  <a:srgbClr val="FFFF00"/>
                </a:solidFill>
                <a:latin typeface="Times New Roman" pitchFamily="18" charset="0"/>
                <a:cs typeface="Times New Roman" pitchFamily="18" charset="0"/>
              </a:rPr>
              <a:t>de los </a:t>
            </a:r>
            <a:r>
              <a:rPr lang="es-ES_tradnl" sz="2600" b="1" dirty="0" smtClean="0">
                <a:solidFill>
                  <a:srgbClr val="FFFF00"/>
                </a:solidFill>
                <a:latin typeface="Times New Roman" pitchFamily="18" charset="0"/>
                <a:cs typeface="Times New Roman" pitchFamily="18" charset="0"/>
              </a:rPr>
              <a:t>genes </a:t>
            </a:r>
            <a:r>
              <a:rPr lang="es-ES_tradnl" sz="2600" b="1" dirty="0">
                <a:solidFill>
                  <a:srgbClr val="FFFF00"/>
                </a:solidFill>
                <a:latin typeface="Times New Roman" pitchFamily="18" charset="0"/>
                <a:cs typeface="Times New Roman" pitchFamily="18" charset="0"/>
              </a:rPr>
              <a:t>de inmunoglobulinas </a:t>
            </a:r>
            <a:r>
              <a:rPr lang="es-ES_tradnl" sz="2600" b="1" dirty="0">
                <a:solidFill>
                  <a:schemeClr val="bg1"/>
                </a:solidFill>
                <a:latin typeface="Times New Roman" pitchFamily="18" charset="0"/>
                <a:cs typeface="Times New Roman" pitchFamily="18" charset="0"/>
              </a:rPr>
              <a:t>(1976)</a:t>
            </a:r>
            <a:r>
              <a:rPr lang="es-ES_tradnl" sz="2600" b="1" dirty="0">
                <a:solidFill>
                  <a:srgbClr val="FFFF00"/>
                </a:solidFill>
                <a:latin typeface="Times New Roman" pitchFamily="18" charset="0"/>
                <a:cs typeface="Times New Roman" pitchFamily="18" charset="0"/>
              </a:rPr>
              <a:t>: </a:t>
            </a:r>
            <a:r>
              <a:rPr lang="es-ES_tradnl" sz="2600" b="1" dirty="0" err="1">
                <a:solidFill>
                  <a:srgbClr val="FFFF00"/>
                </a:solidFill>
                <a:latin typeface="Times New Roman" pitchFamily="18" charset="0"/>
                <a:cs typeface="Times New Roman" pitchFamily="18" charset="0"/>
              </a:rPr>
              <a:t>Tonegawa</a:t>
            </a:r>
            <a:r>
              <a:rPr lang="es-ES_tradnl" sz="2600" b="1" dirty="0">
                <a:solidFill>
                  <a:srgbClr val="FFFF00"/>
                </a:solidFill>
                <a:latin typeface="Times New Roman" pitchFamily="18" charset="0"/>
                <a:cs typeface="Times New Roman" pitchFamily="18" charset="0"/>
              </a:rPr>
              <a:t> </a:t>
            </a:r>
            <a:r>
              <a:rPr lang="es-ES_tradnl" sz="2600" b="1" dirty="0" smtClean="0">
                <a:solidFill>
                  <a:srgbClr val="FFFF00"/>
                </a:solidFill>
                <a:latin typeface="Times New Roman" pitchFamily="18" charset="0"/>
                <a:cs typeface="Times New Roman" pitchFamily="18" charset="0"/>
              </a:rPr>
              <a:t> (</a:t>
            </a:r>
            <a:r>
              <a:rPr lang="es-ES_tradnl" sz="2600" b="1" dirty="0">
                <a:solidFill>
                  <a:srgbClr val="FFFF00"/>
                </a:solidFill>
                <a:latin typeface="Times New Roman" pitchFamily="18" charset="0"/>
                <a:cs typeface="Times New Roman" pitchFamily="18" charset="0"/>
              </a:rPr>
              <a:t>1987</a:t>
            </a:r>
            <a:r>
              <a:rPr lang="es-ES_tradnl" sz="2600" b="1" dirty="0" smtClean="0">
                <a:solidFill>
                  <a:srgbClr val="FFFF00"/>
                </a:solidFill>
                <a:latin typeface="Times New Roman" pitchFamily="18" charset="0"/>
                <a:cs typeface="Times New Roman" pitchFamily="18" charset="0"/>
              </a:rPr>
              <a:t>)</a:t>
            </a:r>
          </a:p>
          <a:p>
            <a:pPr algn="l"/>
            <a:endParaRPr lang="es-ES_tradnl" sz="2600" b="1" dirty="0" smtClean="0">
              <a:solidFill>
                <a:srgbClr val="FFFF00"/>
              </a:solidFill>
              <a:latin typeface="Times New Roman" pitchFamily="18" charset="0"/>
              <a:cs typeface="Times New Roman" pitchFamily="18" charset="0"/>
            </a:endParaRPr>
          </a:p>
          <a:p>
            <a:pPr algn="l"/>
            <a:r>
              <a:rPr lang="es-ES_tradnl" sz="2600" b="1" dirty="0" smtClean="0">
                <a:solidFill>
                  <a:schemeClr val="bg1"/>
                </a:solidFill>
                <a:latin typeface="Times New Roman" pitchFamily="18" charset="0"/>
                <a:cs typeface="Times New Roman" pitchFamily="18" charset="0"/>
              </a:rPr>
              <a:t>Diversidad de los anticuerpos por recombinación somática </a:t>
            </a:r>
            <a:r>
              <a:rPr lang="es-ES_tradnl" sz="2600" b="1" dirty="0" err="1" smtClean="0">
                <a:solidFill>
                  <a:schemeClr val="bg1"/>
                </a:solidFill>
                <a:latin typeface="Times New Roman" pitchFamily="18" charset="0"/>
                <a:cs typeface="Times New Roman" pitchFamily="18" charset="0"/>
              </a:rPr>
              <a:t>intracromosómica</a:t>
            </a:r>
            <a:endParaRPr lang="es-ES" sz="2600" b="1" dirty="0">
              <a:solidFill>
                <a:schemeClr val="bg1"/>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188640"/>
            <a:ext cx="8424936" cy="1224135"/>
          </a:xfrm>
          <a:solidFill>
            <a:srgbClr val="FF0000"/>
          </a:solidFill>
        </p:spPr>
        <p:txBody>
          <a:bodyPr>
            <a:normAutofit fontScale="90000"/>
          </a:bodyPr>
          <a:lstStyle/>
          <a:p>
            <a:r>
              <a:rPr lang="es-ES" sz="2700" b="1" dirty="0" smtClean="0">
                <a:solidFill>
                  <a:srgbClr val="FFFF00"/>
                </a:solidFill>
                <a:latin typeface="Times New Roman" pitchFamily="18" charset="0"/>
                <a:cs typeface="Times New Roman" pitchFamily="18" charset="0"/>
              </a:rPr>
              <a:t>RECOMBINACIÓN SOMÁTICA INTRACROMOSÓMICA</a:t>
            </a:r>
            <a:r>
              <a:rPr lang="es-ES" sz="3200" b="1" dirty="0" smtClean="0">
                <a:solidFill>
                  <a:srgbClr val="FFFF00"/>
                </a:solidFill>
                <a:latin typeface="Times New Roman" pitchFamily="18" charset="0"/>
                <a:cs typeface="Times New Roman" pitchFamily="18" charset="0"/>
              </a:rPr>
              <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SUSUMU TONEGAWA</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700808"/>
            <a:ext cx="7848872" cy="4752528"/>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17741" t="39336" r="53529" b="14656"/>
          <a:stretch>
            <a:fillRect/>
          </a:stretch>
        </p:blipFill>
        <p:spPr bwMode="auto">
          <a:xfrm>
            <a:off x="1691680" y="1628800"/>
            <a:ext cx="5775368" cy="49826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SUSUMU TONEGAWA</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5" name="Picture 2"/>
          <p:cNvPicPr>
            <a:picLocks noChangeAspect="1" noChangeArrowheads="1"/>
          </p:cNvPicPr>
          <p:nvPr/>
        </p:nvPicPr>
        <p:blipFill>
          <a:blip r:embed="rId2" cstate="print"/>
          <a:srcRect l="28444" t="34108" r="29869" b="32432"/>
          <a:stretch>
            <a:fillRect/>
          </a:stretch>
        </p:blipFill>
        <p:spPr bwMode="auto">
          <a:xfrm>
            <a:off x="67000" y="1628800"/>
            <a:ext cx="8825480" cy="38164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0"/>
            <a:ext cx="7846640" cy="1080119"/>
          </a:xfrm>
          <a:solidFill>
            <a:srgbClr val="FF0000"/>
          </a:solidFill>
        </p:spPr>
        <p:txBody>
          <a:bodyPr>
            <a:noAutofit/>
          </a:bodyPr>
          <a:lstStyle/>
          <a:p>
            <a:r>
              <a:rPr lang="es-ES" sz="2400" b="1" dirty="0" smtClean="0">
                <a:solidFill>
                  <a:srgbClr val="FFFF00"/>
                </a:solidFill>
                <a:latin typeface="Times New Roman" pitchFamily="18" charset="0"/>
                <a:cs typeface="Times New Roman" pitchFamily="18" charset="0"/>
              </a:rPr>
              <a:t/>
            </a:r>
            <a:br>
              <a:rPr lang="es-ES" sz="2400" b="1" dirty="0" smtClean="0">
                <a:solidFill>
                  <a:srgbClr val="FFFF00"/>
                </a:solidFill>
                <a:latin typeface="Times New Roman" pitchFamily="18" charset="0"/>
                <a:cs typeface="Times New Roman" pitchFamily="18" charset="0"/>
              </a:rPr>
            </a:br>
            <a:r>
              <a:rPr lang="es-ES" sz="2000" b="1" dirty="0" smtClean="0">
                <a:solidFill>
                  <a:srgbClr val="FFFF00"/>
                </a:solidFill>
                <a:latin typeface="Times New Roman" pitchFamily="18" charset="0"/>
                <a:cs typeface="Times New Roman" pitchFamily="18" charset="0"/>
              </a:rPr>
              <a:t>SUSUMU TONEGAWA:                                           RECOMBINACIÓN SOMÁTICA INTRACROMOSÓMICA</a:t>
            </a:r>
            <a:endParaRPr lang="es-ES" sz="20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412776"/>
            <a:ext cx="7848872" cy="5040560"/>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052" name="Picture 4"/>
          <p:cNvPicPr>
            <a:picLocks noChangeAspect="1" noChangeArrowheads="1"/>
          </p:cNvPicPr>
          <p:nvPr/>
        </p:nvPicPr>
        <p:blipFill>
          <a:blip r:embed="rId2" cstate="print"/>
          <a:srcRect l="34586" t="6250" r="36082" b="39000"/>
          <a:stretch>
            <a:fillRect/>
          </a:stretch>
        </p:blipFill>
        <p:spPr bwMode="auto">
          <a:xfrm>
            <a:off x="2195736" y="1340768"/>
            <a:ext cx="5082044" cy="533324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188641"/>
            <a:ext cx="8280920" cy="864096"/>
          </a:xfrm>
          <a:solidFill>
            <a:srgbClr val="FF0000"/>
          </a:solidFill>
        </p:spPr>
        <p:txBody>
          <a:bodyPr>
            <a:normAutofit fontScale="90000"/>
          </a:bodyPr>
          <a:lstStyle/>
          <a:p>
            <a:r>
              <a:rPr lang="es-ES_tradnl" sz="3200" b="1" dirty="0" smtClean="0">
                <a:solidFill>
                  <a:srgbClr val="FFFF00"/>
                </a:solidFill>
                <a:latin typeface="Times New Roman" pitchFamily="18" charset="0"/>
                <a:cs typeface="Times New Roman" pitchFamily="18" charset="0"/>
              </a:rPr>
              <a:t>HEREJÍAS GENÉTICAS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467544" y="1124744"/>
            <a:ext cx="8280920" cy="5328592"/>
          </a:xfrm>
          <a:solidFill>
            <a:srgbClr val="002060"/>
          </a:solidFill>
        </p:spPr>
        <p:txBody>
          <a:bodyPr>
            <a:normAutofit lnSpcReduction="10000"/>
          </a:bodyPr>
          <a:lstStyle/>
          <a:p>
            <a:pPr algn="l"/>
            <a:r>
              <a:rPr lang="es-ES_tradnl" sz="2600" b="1" dirty="0" smtClean="0">
                <a:solidFill>
                  <a:srgbClr val="FFFF00"/>
                </a:solidFill>
                <a:latin typeface="Times New Roman" pitchFamily="18" charset="0"/>
                <a:cs typeface="Times New Roman" pitchFamily="18" charset="0"/>
              </a:rPr>
              <a:t>GENES DISCONTINUIOS, INTRONES Y EXONES </a:t>
            </a:r>
            <a:r>
              <a:rPr lang="es-ES_tradnl" sz="2600" b="1" dirty="0">
                <a:solidFill>
                  <a:srgbClr val="FFFF00"/>
                </a:solidFill>
                <a:latin typeface="Times New Roman" pitchFamily="18" charset="0"/>
                <a:cs typeface="Times New Roman" pitchFamily="18" charset="0"/>
              </a:rPr>
              <a:t>(1977): </a:t>
            </a:r>
            <a:r>
              <a:rPr lang="es-ES_tradnl" sz="2600" b="1" dirty="0" smtClean="0">
                <a:solidFill>
                  <a:srgbClr val="FFFF00"/>
                </a:solidFill>
                <a:latin typeface="Times New Roman" pitchFamily="18" charset="0"/>
                <a:cs typeface="Times New Roman" pitchFamily="18" charset="0"/>
              </a:rPr>
              <a:t>Richard J. Roberts y </a:t>
            </a:r>
            <a:r>
              <a:rPr lang="es-ES_tradnl" sz="2600" b="1" dirty="0" err="1" smtClean="0">
                <a:solidFill>
                  <a:srgbClr val="FFFF00"/>
                </a:solidFill>
                <a:latin typeface="Times New Roman" pitchFamily="18" charset="0"/>
                <a:cs typeface="Times New Roman" pitchFamily="18" charset="0"/>
              </a:rPr>
              <a:t>Phillip</a:t>
            </a:r>
            <a:r>
              <a:rPr lang="es-ES_tradnl" sz="2600" b="1" dirty="0" smtClean="0">
                <a:solidFill>
                  <a:srgbClr val="FFFF00"/>
                </a:solidFill>
                <a:latin typeface="Times New Roman" pitchFamily="18" charset="0"/>
                <a:cs typeface="Times New Roman" pitchFamily="18" charset="0"/>
              </a:rPr>
              <a:t> A. Sharp recibieron el Premio Nobel en Fisiología o Medicina (1993) “por el descubrimiento de los genes discontinuos”</a:t>
            </a:r>
          </a:p>
          <a:p>
            <a:pPr algn="l"/>
            <a:r>
              <a:rPr lang="es-ES_tradnl" sz="2600" b="1" dirty="0" smtClean="0">
                <a:solidFill>
                  <a:schemeClr val="bg1"/>
                </a:solidFill>
                <a:latin typeface="Times New Roman" pitchFamily="18" charset="0"/>
                <a:cs typeface="Times New Roman" pitchFamily="18" charset="0"/>
              </a:rPr>
              <a:t>Los genes no son un segmento continuo de ADN, sino  que pueden estar constituidos por segmentos (los </a:t>
            </a:r>
            <a:r>
              <a:rPr lang="es-ES_tradnl" sz="2600" b="1" dirty="0" smtClean="0">
                <a:solidFill>
                  <a:srgbClr val="FFFF00"/>
                </a:solidFill>
                <a:latin typeface="Times New Roman" pitchFamily="18" charset="0"/>
                <a:cs typeface="Times New Roman" pitchFamily="18" charset="0"/>
              </a:rPr>
              <a:t>exones</a:t>
            </a:r>
            <a:r>
              <a:rPr lang="es-ES_tradnl" sz="2600" b="1" dirty="0" smtClean="0">
                <a:solidFill>
                  <a:schemeClr val="bg1"/>
                </a:solidFill>
                <a:latin typeface="Times New Roman" pitchFamily="18" charset="0"/>
                <a:cs typeface="Times New Roman" pitchFamily="18" charset="0"/>
              </a:rPr>
              <a:t>), cuya secuencia de bases nitrogenadas dará lugar a la secuencia de aminoácidos en la proteína que tal gen codifica. Los exones están separados por segmentos intercalados de ADN (los </a:t>
            </a:r>
            <a:r>
              <a:rPr lang="es-ES_tradnl" sz="2600" b="1" dirty="0" err="1" smtClean="0">
                <a:solidFill>
                  <a:srgbClr val="FFFF00"/>
                </a:solidFill>
                <a:latin typeface="Times New Roman" pitchFamily="18" charset="0"/>
                <a:cs typeface="Times New Roman" pitchFamily="18" charset="0"/>
              </a:rPr>
              <a:t>intrones</a:t>
            </a:r>
            <a:r>
              <a:rPr lang="es-ES_tradnl" sz="2600" b="1" dirty="0" smtClean="0">
                <a:solidFill>
                  <a:schemeClr val="bg1"/>
                </a:solidFill>
                <a:latin typeface="Times New Roman" pitchFamily="18" charset="0"/>
                <a:cs typeface="Times New Roman" pitchFamily="18" charset="0"/>
              </a:rPr>
              <a:t>) cuya secuencia de bases no condiciona la secuencia de aminoácidos en las proteínas porque el ARN transcrito primario las elimina en el proceso de formación del ARN mensajero.              Es el modelo llamado de los </a:t>
            </a:r>
            <a:r>
              <a:rPr lang="es-ES_tradnl" sz="2600" b="1" dirty="0" smtClean="0">
                <a:solidFill>
                  <a:srgbClr val="FFFF00"/>
                </a:solidFill>
                <a:latin typeface="Times New Roman" pitchFamily="18" charset="0"/>
                <a:cs typeface="Times New Roman" pitchFamily="18" charset="0"/>
              </a:rPr>
              <a:t>genes en piezas.</a:t>
            </a:r>
          </a:p>
          <a:p>
            <a:pPr algn="l"/>
            <a:endParaRPr lang="es-ES_tradnl" sz="2600" b="1" dirty="0" smtClean="0">
              <a:solidFill>
                <a:srgbClr val="FFFF00"/>
              </a:solidFill>
              <a:latin typeface="Times New Roman" pitchFamily="18" charset="0"/>
              <a:cs typeface="Times New Roman" pitchFamily="18" charset="0"/>
            </a:endParaRPr>
          </a:p>
          <a:p>
            <a:pPr algn="l"/>
            <a:endParaRPr lang="es-ES" sz="2600" b="1" dirty="0" smtClean="0">
              <a:solidFill>
                <a:srgbClr val="FFFF00"/>
              </a:solidFill>
              <a:latin typeface="Times New Roman" pitchFamily="18" charset="0"/>
              <a:cs typeface="Times New Roman" pitchFamily="18" charset="0"/>
            </a:endParaRPr>
          </a:p>
          <a:p>
            <a:pPr algn="l"/>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23850" y="0"/>
            <a:ext cx="8569325" cy="765175"/>
          </a:xfrm>
          <a:solidFill>
            <a:srgbClr val="FF3300"/>
          </a:solidFill>
        </p:spPr>
        <p:txBody>
          <a:bodyPr>
            <a:normAutofit fontScale="90000"/>
          </a:bodyPr>
          <a:lstStyle/>
          <a:p>
            <a:pPr eaLnBrk="1" hangingPunct="1"/>
            <a:r>
              <a:rPr lang="es-ES" sz="2800" b="1" dirty="0" smtClean="0">
                <a:solidFill>
                  <a:srgbClr val="FFFF00"/>
                </a:solidFill>
                <a:latin typeface="Times New Roman" pitchFamily="18" charset="0"/>
                <a:cs typeface="Times New Roman" pitchFamily="18" charset="0"/>
              </a:rPr>
              <a:t>EL DOGMA CENTRAL DE LA BIOLOGÍA MOLECULAR</a:t>
            </a:r>
          </a:p>
        </p:txBody>
      </p:sp>
      <p:sp>
        <p:nvSpPr>
          <p:cNvPr id="26627" name="Rectangle 3"/>
          <p:cNvSpPr>
            <a:spLocks noGrp="1" noChangeArrowheads="1"/>
          </p:cNvSpPr>
          <p:nvPr>
            <p:ph type="body" idx="1"/>
          </p:nvPr>
        </p:nvSpPr>
        <p:spPr>
          <a:xfrm>
            <a:off x="323850" y="908050"/>
            <a:ext cx="8569325" cy="5761038"/>
          </a:xfrm>
          <a:solidFill>
            <a:srgbClr val="002060"/>
          </a:solidFill>
          <a:ln>
            <a:solidFill>
              <a:schemeClr val="bg1"/>
            </a:solidFill>
          </a:ln>
        </p:spPr>
        <p:txBody>
          <a:bodyPr/>
          <a:lstStyle/>
          <a:p>
            <a:pPr eaLnBrk="1" hangingPunct="1">
              <a:buFontTx/>
              <a:buNone/>
            </a:pPr>
            <a:r>
              <a:rPr lang="es-ES" b="1" dirty="0" smtClean="0">
                <a:solidFill>
                  <a:srgbClr val="FFFF00"/>
                </a:solidFill>
              </a:rPr>
              <a:t>              </a:t>
            </a:r>
            <a:r>
              <a:rPr lang="es-ES" sz="1800" b="1" dirty="0" smtClean="0">
                <a:solidFill>
                  <a:srgbClr val="FFFF00"/>
                </a:solidFill>
                <a:latin typeface="Times New Roman" pitchFamily="18" charset="0"/>
                <a:cs typeface="Times New Roman" pitchFamily="18" charset="0"/>
              </a:rPr>
              <a:t>5’                                               3’</a:t>
            </a:r>
          </a:p>
          <a:p>
            <a:pPr eaLnBrk="1" hangingPunct="1">
              <a:buFontTx/>
              <a:buNone/>
            </a:pPr>
            <a:r>
              <a:rPr lang="es-ES" sz="1800"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ADN  </a:t>
            </a:r>
            <a:r>
              <a:rPr lang="es-ES" b="1" dirty="0" smtClean="0">
                <a:solidFill>
                  <a:srgbClr val="FFFF00"/>
                </a:solidFill>
                <a:latin typeface="Times New Roman" pitchFamily="18" charset="0"/>
                <a:cs typeface="Times New Roman" pitchFamily="18" charset="0"/>
              </a:rPr>
              <a:t> </a:t>
            </a:r>
            <a:r>
              <a:rPr lang="es-ES" sz="1800" b="1" dirty="0" smtClean="0">
                <a:solidFill>
                  <a:srgbClr val="FFFF00"/>
                </a:solidFill>
                <a:latin typeface="Times New Roman" pitchFamily="18" charset="0"/>
                <a:cs typeface="Times New Roman" pitchFamily="18" charset="0"/>
              </a:rPr>
              <a:t>3’</a:t>
            </a:r>
            <a:r>
              <a:rPr lang="es-ES" b="1" dirty="0" smtClean="0">
                <a:solidFill>
                  <a:srgbClr val="FFFF00"/>
                </a:solidFill>
                <a:latin typeface="Times New Roman" pitchFamily="18" charset="0"/>
                <a:cs typeface="Times New Roman" pitchFamily="18" charset="0"/>
              </a:rPr>
              <a:t>                            </a:t>
            </a:r>
            <a:r>
              <a:rPr lang="es-ES" sz="1800" b="1" dirty="0" smtClean="0">
                <a:solidFill>
                  <a:srgbClr val="FFFF00"/>
                </a:solidFill>
                <a:latin typeface="Times New Roman" pitchFamily="18" charset="0"/>
                <a:cs typeface="Times New Roman" pitchFamily="18" charset="0"/>
              </a:rPr>
              <a:t>5’</a:t>
            </a:r>
            <a:r>
              <a:rPr lang="es-ES"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hélice codificadora</a:t>
            </a:r>
            <a:r>
              <a:rPr lang="es-ES" b="1" dirty="0" smtClean="0">
                <a:solidFill>
                  <a:srgbClr val="FFFF00"/>
                </a:solidFill>
                <a:latin typeface="Times New Roman" pitchFamily="18" charset="0"/>
                <a:cs typeface="Times New Roman" pitchFamily="18" charset="0"/>
              </a:rPr>
              <a:t>  	       </a:t>
            </a:r>
            <a:r>
              <a:rPr lang="es-ES" sz="2400" b="1" dirty="0" smtClean="0">
                <a:solidFill>
                  <a:srgbClr val="FF0000"/>
                </a:solidFill>
                <a:latin typeface="Times New Roman" pitchFamily="18" charset="0"/>
                <a:cs typeface="Times New Roman" pitchFamily="18" charset="0"/>
              </a:rPr>
              <a:t>replicación</a:t>
            </a:r>
            <a:r>
              <a:rPr lang="es-ES"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(secuencia de bases 							nitrogenadas)</a:t>
            </a:r>
          </a:p>
          <a:p>
            <a:pPr eaLnBrk="1" hangingPunct="1">
              <a:buFontTx/>
              <a:buNone/>
            </a:pPr>
            <a:r>
              <a:rPr lang="es-ES" sz="2400" b="1" dirty="0" smtClean="0">
                <a:solidFill>
                  <a:srgbClr val="FFFF00"/>
                </a:solidFill>
                <a:latin typeface="Times New Roman" pitchFamily="18" charset="0"/>
                <a:cs typeface="Times New Roman" pitchFamily="18" charset="0"/>
              </a:rPr>
              <a:t>                                         </a:t>
            </a:r>
            <a:r>
              <a:rPr lang="es-ES" sz="2400" b="1" dirty="0" smtClean="0">
                <a:solidFill>
                  <a:srgbClr val="FF3300"/>
                </a:solidFill>
                <a:latin typeface="Times New Roman" pitchFamily="18" charset="0"/>
                <a:cs typeface="Times New Roman" pitchFamily="18" charset="0"/>
              </a:rPr>
              <a:t>transcripción</a:t>
            </a:r>
          </a:p>
          <a:p>
            <a:pPr eaLnBrk="1" hangingPunct="1">
              <a:buFontTx/>
              <a:buNone/>
            </a:pPr>
            <a:endParaRPr lang="es-ES" b="1" dirty="0" smtClean="0">
              <a:solidFill>
                <a:srgbClr val="FF3300"/>
              </a:solidFill>
              <a:latin typeface="Times New Roman" pitchFamily="18" charset="0"/>
              <a:cs typeface="Times New Roman" pitchFamily="18" charset="0"/>
            </a:endParaRPr>
          </a:p>
          <a:p>
            <a:pPr eaLnBrk="1" hangingPunct="1">
              <a:buFontTx/>
              <a:buNone/>
            </a:pPr>
            <a:r>
              <a:rPr lang="es-ES" b="1" dirty="0" smtClean="0">
                <a:solidFill>
                  <a:srgbClr val="FFFF00"/>
                </a:solidFill>
                <a:latin typeface="Times New Roman" pitchFamily="18" charset="0"/>
                <a:cs typeface="Times New Roman" pitchFamily="18" charset="0"/>
              </a:rPr>
              <a:t> </a:t>
            </a:r>
            <a:r>
              <a:rPr lang="es-ES" sz="2800" b="1" dirty="0" err="1" smtClean="0">
                <a:solidFill>
                  <a:srgbClr val="FFFF00"/>
                </a:solidFill>
                <a:latin typeface="Times New Roman" pitchFamily="18" charset="0"/>
                <a:cs typeface="Times New Roman" pitchFamily="18" charset="0"/>
              </a:rPr>
              <a:t>ARNm</a:t>
            </a:r>
            <a:r>
              <a:rPr lang="es-ES" sz="2800" b="1" dirty="0" smtClean="0">
                <a:solidFill>
                  <a:srgbClr val="FFFF00"/>
                </a:solidFill>
                <a:latin typeface="Times New Roman" pitchFamily="18" charset="0"/>
                <a:cs typeface="Times New Roman" pitchFamily="18" charset="0"/>
              </a:rPr>
              <a:t>  </a:t>
            </a:r>
            <a:r>
              <a:rPr lang="es-ES" b="1" dirty="0" smtClean="0">
                <a:solidFill>
                  <a:srgbClr val="FFFF00"/>
                </a:solidFill>
                <a:latin typeface="Times New Roman" pitchFamily="18" charset="0"/>
                <a:cs typeface="Times New Roman" pitchFamily="18" charset="0"/>
              </a:rPr>
              <a:t> </a:t>
            </a:r>
            <a:r>
              <a:rPr lang="es-ES" sz="1800" b="1" dirty="0" smtClean="0">
                <a:solidFill>
                  <a:srgbClr val="FFFF00"/>
                </a:solidFill>
                <a:latin typeface="Times New Roman" pitchFamily="18" charset="0"/>
                <a:cs typeface="Times New Roman" pitchFamily="18" charset="0"/>
              </a:rPr>
              <a:t>5’</a:t>
            </a:r>
            <a:r>
              <a:rPr lang="es-ES" b="1" dirty="0" smtClean="0">
                <a:solidFill>
                  <a:srgbClr val="FFFF00"/>
                </a:solidFill>
                <a:latin typeface="Times New Roman" pitchFamily="18" charset="0"/>
                <a:cs typeface="Times New Roman" pitchFamily="18" charset="0"/>
              </a:rPr>
              <a:t>                         </a:t>
            </a:r>
            <a:r>
              <a:rPr lang="es-ES" sz="1600" b="1" dirty="0" smtClean="0">
                <a:solidFill>
                  <a:srgbClr val="FFFF00"/>
                </a:solidFill>
                <a:latin typeface="Times New Roman" pitchFamily="18" charset="0"/>
                <a:cs typeface="Times New Roman" pitchFamily="18" charset="0"/>
              </a:rPr>
              <a:t>3’</a:t>
            </a:r>
            <a:r>
              <a:rPr lang="es-ES"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(secuencia de bases     	  					nitrogenadas)</a:t>
            </a:r>
          </a:p>
          <a:p>
            <a:pPr eaLnBrk="1" hangingPunct="1">
              <a:buFontTx/>
              <a:buNone/>
            </a:pPr>
            <a:r>
              <a:rPr lang="es-ES" sz="2400" b="1" dirty="0" smtClean="0">
                <a:solidFill>
                  <a:srgbClr val="FFFF00"/>
                </a:solidFill>
                <a:latin typeface="Times New Roman" pitchFamily="18" charset="0"/>
                <a:cs typeface="Times New Roman" pitchFamily="18" charset="0"/>
              </a:rPr>
              <a:t>                                                                                                                            	                              </a:t>
            </a:r>
            <a:r>
              <a:rPr lang="es-ES" sz="2400" b="1" dirty="0" smtClean="0">
                <a:solidFill>
                  <a:srgbClr val="FF3300"/>
                </a:solidFill>
                <a:latin typeface="Times New Roman" pitchFamily="18" charset="0"/>
                <a:cs typeface="Times New Roman" pitchFamily="18" charset="0"/>
              </a:rPr>
              <a:t>traducción</a:t>
            </a:r>
          </a:p>
          <a:p>
            <a:pPr eaLnBrk="1" hangingPunct="1">
              <a:buFontTx/>
              <a:buNone/>
            </a:pPr>
            <a:r>
              <a:rPr lang="es-ES" sz="2400" b="1" dirty="0" smtClean="0">
                <a:solidFill>
                  <a:srgbClr val="FFFF00"/>
                </a:solidFill>
                <a:latin typeface="Times New Roman" pitchFamily="18" charset="0"/>
                <a:cs typeface="Times New Roman" pitchFamily="18" charset="0"/>
              </a:rPr>
              <a:t>PROTEÍNA</a:t>
            </a:r>
            <a:r>
              <a:rPr lang="es-ES" b="1" dirty="0" smtClean="0">
                <a:solidFill>
                  <a:srgbClr val="FFFF00"/>
                </a:solidFill>
                <a:latin typeface="Times New Roman" pitchFamily="18" charset="0"/>
                <a:cs typeface="Times New Roman" pitchFamily="18" charset="0"/>
              </a:rPr>
              <a:t>  </a:t>
            </a:r>
            <a:r>
              <a:rPr lang="es-ES" sz="2000" b="1" dirty="0" smtClean="0">
                <a:solidFill>
                  <a:schemeClr val="bg1"/>
                </a:solidFill>
                <a:latin typeface="Times New Roman" pitchFamily="18" charset="0"/>
                <a:cs typeface="Times New Roman" pitchFamily="18" charset="0"/>
              </a:rPr>
              <a:t>NH2-</a:t>
            </a:r>
            <a:r>
              <a:rPr lang="es-ES" b="1" dirty="0" smtClean="0">
                <a:solidFill>
                  <a:schemeClr val="bg1"/>
                </a:solidFill>
                <a:latin typeface="Times New Roman" pitchFamily="18" charset="0"/>
                <a:cs typeface="Times New Roman" pitchFamily="18" charset="0"/>
              </a:rPr>
              <a:t>oooooooo</a:t>
            </a:r>
            <a:r>
              <a:rPr lang="es-ES" sz="2000" b="1" dirty="0" smtClean="0">
                <a:solidFill>
                  <a:schemeClr val="bg1"/>
                </a:solidFill>
                <a:latin typeface="Times New Roman" pitchFamily="18" charset="0"/>
                <a:cs typeface="Times New Roman" pitchFamily="18" charset="0"/>
              </a:rPr>
              <a:t>-COOH</a:t>
            </a:r>
            <a:r>
              <a:rPr lang="es-ES" b="1" dirty="0" smtClean="0">
                <a:solidFill>
                  <a:srgbClr val="FFFF00"/>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(secuencia de 								aminoácidos)</a:t>
            </a:r>
          </a:p>
          <a:p>
            <a:pPr eaLnBrk="1" hangingPunct="1">
              <a:buFontTx/>
              <a:buNone/>
            </a:pPr>
            <a:endParaRPr lang="es-ES" b="1" dirty="0" smtClean="0">
              <a:solidFill>
                <a:srgbClr val="FFFF00"/>
              </a:solidFill>
            </a:endParaRPr>
          </a:p>
          <a:p>
            <a:pPr eaLnBrk="1" hangingPunct="1">
              <a:buFontTx/>
              <a:buNone/>
            </a:pPr>
            <a:endParaRPr lang="es-ES" dirty="0" smtClean="0"/>
          </a:p>
        </p:txBody>
      </p:sp>
      <p:sp>
        <p:nvSpPr>
          <p:cNvPr id="26628" name="Line 4"/>
          <p:cNvSpPr>
            <a:spLocks noChangeShapeType="1"/>
          </p:cNvSpPr>
          <p:nvPr/>
        </p:nvSpPr>
        <p:spPr bwMode="auto">
          <a:xfrm>
            <a:off x="2124075" y="1412875"/>
            <a:ext cx="935038" cy="0"/>
          </a:xfrm>
          <a:prstGeom prst="line">
            <a:avLst/>
          </a:prstGeom>
          <a:noFill/>
          <a:ln w="38100">
            <a:solidFill>
              <a:schemeClr val="bg1"/>
            </a:solidFill>
            <a:round/>
            <a:headEnd/>
            <a:tailEnd/>
          </a:ln>
        </p:spPr>
        <p:txBody>
          <a:bodyPr/>
          <a:lstStyle/>
          <a:p>
            <a:endParaRPr lang="es-ES"/>
          </a:p>
        </p:txBody>
      </p:sp>
      <p:sp>
        <p:nvSpPr>
          <p:cNvPr id="26629" name="Line 5"/>
          <p:cNvSpPr>
            <a:spLocks noChangeShapeType="1"/>
          </p:cNvSpPr>
          <p:nvPr/>
        </p:nvSpPr>
        <p:spPr bwMode="auto">
          <a:xfrm>
            <a:off x="2987675" y="1412875"/>
            <a:ext cx="1584325" cy="0"/>
          </a:xfrm>
          <a:prstGeom prst="line">
            <a:avLst/>
          </a:prstGeom>
          <a:noFill/>
          <a:ln w="38100">
            <a:solidFill>
              <a:schemeClr val="bg1"/>
            </a:solidFill>
            <a:round/>
            <a:headEnd/>
            <a:tailEnd/>
          </a:ln>
        </p:spPr>
        <p:txBody>
          <a:bodyPr/>
          <a:lstStyle/>
          <a:p>
            <a:endParaRPr lang="es-ES"/>
          </a:p>
        </p:txBody>
      </p:sp>
      <p:sp>
        <p:nvSpPr>
          <p:cNvPr id="26630" name="Line 6"/>
          <p:cNvSpPr>
            <a:spLocks noChangeShapeType="1"/>
          </p:cNvSpPr>
          <p:nvPr/>
        </p:nvSpPr>
        <p:spPr bwMode="auto">
          <a:xfrm>
            <a:off x="2124075" y="1844675"/>
            <a:ext cx="2447925" cy="0"/>
          </a:xfrm>
          <a:prstGeom prst="line">
            <a:avLst/>
          </a:prstGeom>
          <a:noFill/>
          <a:ln w="38100">
            <a:solidFill>
              <a:schemeClr val="bg1"/>
            </a:solidFill>
            <a:round/>
            <a:headEnd/>
            <a:tailEnd/>
          </a:ln>
        </p:spPr>
        <p:txBody>
          <a:bodyPr/>
          <a:lstStyle/>
          <a:p>
            <a:endParaRPr lang="es-ES"/>
          </a:p>
        </p:txBody>
      </p:sp>
      <p:sp>
        <p:nvSpPr>
          <p:cNvPr id="26631" name="Line 7"/>
          <p:cNvSpPr>
            <a:spLocks noChangeShapeType="1"/>
          </p:cNvSpPr>
          <p:nvPr/>
        </p:nvSpPr>
        <p:spPr bwMode="auto">
          <a:xfrm>
            <a:off x="2195513" y="4292600"/>
            <a:ext cx="2303462" cy="0"/>
          </a:xfrm>
          <a:prstGeom prst="line">
            <a:avLst/>
          </a:prstGeom>
          <a:noFill/>
          <a:ln w="38100">
            <a:solidFill>
              <a:schemeClr val="bg1"/>
            </a:solidFill>
            <a:round/>
            <a:headEnd/>
            <a:tailEnd/>
          </a:ln>
        </p:spPr>
        <p:txBody>
          <a:bodyPr/>
          <a:lstStyle/>
          <a:p>
            <a:endParaRPr lang="es-ES"/>
          </a:p>
        </p:txBody>
      </p:sp>
      <p:sp>
        <p:nvSpPr>
          <p:cNvPr id="26632" name="Line 8"/>
          <p:cNvSpPr>
            <a:spLocks noChangeShapeType="1"/>
          </p:cNvSpPr>
          <p:nvPr/>
        </p:nvSpPr>
        <p:spPr bwMode="auto">
          <a:xfrm>
            <a:off x="3348038" y="4365625"/>
            <a:ext cx="0" cy="1511300"/>
          </a:xfrm>
          <a:prstGeom prst="line">
            <a:avLst/>
          </a:prstGeom>
          <a:noFill/>
          <a:ln w="9525">
            <a:solidFill>
              <a:schemeClr val="bg1"/>
            </a:solidFill>
            <a:round/>
            <a:headEnd/>
            <a:tailEnd type="triangle" w="med" len="med"/>
          </a:ln>
        </p:spPr>
        <p:txBody>
          <a:bodyPr/>
          <a:lstStyle/>
          <a:p>
            <a:endParaRPr lang="es-ES"/>
          </a:p>
        </p:txBody>
      </p:sp>
      <p:sp>
        <p:nvSpPr>
          <p:cNvPr id="26633" name="Line 9"/>
          <p:cNvSpPr>
            <a:spLocks noChangeShapeType="1"/>
          </p:cNvSpPr>
          <p:nvPr/>
        </p:nvSpPr>
        <p:spPr bwMode="auto">
          <a:xfrm>
            <a:off x="3348038" y="2205038"/>
            <a:ext cx="0" cy="1944687"/>
          </a:xfrm>
          <a:prstGeom prst="line">
            <a:avLst/>
          </a:prstGeom>
          <a:noFill/>
          <a:ln w="9525">
            <a:solidFill>
              <a:schemeClr val="bg1"/>
            </a:solidFill>
            <a:round/>
            <a:headEnd/>
            <a:tailEnd type="triangle" w="med" len="med"/>
          </a:ln>
        </p:spPr>
        <p:txBody>
          <a:bodyPr/>
          <a:lstStyle/>
          <a:p>
            <a:endParaRPr lang="es-E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23850" y="116632"/>
            <a:ext cx="8569325" cy="648543"/>
          </a:xfrm>
          <a:solidFill>
            <a:srgbClr val="FF3300"/>
          </a:solidFill>
        </p:spPr>
        <p:txBody>
          <a:bodyPr>
            <a:normAutofit fontScale="90000"/>
          </a:bodyPr>
          <a:lstStyle/>
          <a:p>
            <a:pPr eaLnBrk="1" hangingPunct="1"/>
            <a:r>
              <a:rPr lang="es-ES" sz="2800" b="1" dirty="0" smtClean="0">
                <a:solidFill>
                  <a:srgbClr val="FFFF00"/>
                </a:solidFill>
                <a:latin typeface="Times New Roman" pitchFamily="18" charset="0"/>
                <a:cs typeface="Times New Roman" pitchFamily="18" charset="0"/>
              </a:rPr>
              <a:t>EL DOGMA CENTRAL DE LA BIOLOGÍA MOLECULAR</a:t>
            </a:r>
          </a:p>
        </p:txBody>
      </p:sp>
      <p:sp>
        <p:nvSpPr>
          <p:cNvPr id="26627" name="Rectangle 3"/>
          <p:cNvSpPr>
            <a:spLocks noGrp="1" noChangeArrowheads="1"/>
          </p:cNvSpPr>
          <p:nvPr>
            <p:ph type="body" idx="1"/>
          </p:nvPr>
        </p:nvSpPr>
        <p:spPr>
          <a:xfrm>
            <a:off x="323850" y="908050"/>
            <a:ext cx="8569325" cy="5761038"/>
          </a:xfrm>
          <a:solidFill>
            <a:srgbClr val="002060"/>
          </a:solidFill>
          <a:ln>
            <a:solidFill>
              <a:schemeClr val="bg1"/>
            </a:solidFill>
          </a:ln>
        </p:spPr>
        <p:txBody>
          <a:bodyPr>
            <a:normAutofit/>
          </a:bodyPr>
          <a:lstStyle/>
          <a:p>
            <a:pPr>
              <a:buNone/>
            </a:pPr>
            <a:r>
              <a:rPr lang="es-ES" b="1" dirty="0" smtClean="0">
                <a:solidFill>
                  <a:schemeClr val="bg1"/>
                </a:solidFill>
              </a:rPr>
              <a:t>         </a:t>
            </a:r>
            <a:r>
              <a:rPr lang="es-ES" sz="1800" b="1" dirty="0" smtClean="0">
                <a:solidFill>
                  <a:schemeClr val="bg1"/>
                </a:solidFill>
                <a:latin typeface="Times New Roman" pitchFamily="18" charset="0"/>
                <a:cs typeface="Times New Roman" pitchFamily="18" charset="0"/>
              </a:rPr>
              <a:t>5’       exón        </a:t>
            </a:r>
            <a:r>
              <a:rPr lang="es-ES" sz="1800" b="1" dirty="0" err="1" smtClean="0">
                <a:solidFill>
                  <a:srgbClr val="FF0000"/>
                </a:solidFill>
                <a:latin typeface="Times New Roman" pitchFamily="18" charset="0"/>
                <a:cs typeface="Times New Roman" pitchFamily="18" charset="0"/>
              </a:rPr>
              <a:t>intrón</a:t>
            </a:r>
            <a:r>
              <a:rPr lang="es-ES" sz="1800" b="1" dirty="0" smtClean="0">
                <a:solidFill>
                  <a:srgbClr val="FF0000"/>
                </a:solidFill>
                <a:latin typeface="Times New Roman" pitchFamily="18" charset="0"/>
                <a:cs typeface="Times New Roman" pitchFamily="18" charset="0"/>
              </a:rPr>
              <a:t> </a:t>
            </a:r>
            <a:r>
              <a:rPr lang="es-ES" sz="1800" b="1" dirty="0" smtClean="0">
                <a:solidFill>
                  <a:schemeClr val="bg1"/>
                </a:solidFill>
                <a:latin typeface="Times New Roman" pitchFamily="18" charset="0"/>
                <a:cs typeface="Times New Roman" pitchFamily="18" charset="0"/>
              </a:rPr>
              <a:t>         exón          </a:t>
            </a:r>
            <a:r>
              <a:rPr lang="es-ES" sz="1800" b="1" dirty="0" err="1" smtClean="0">
                <a:solidFill>
                  <a:srgbClr val="FF0000"/>
                </a:solidFill>
                <a:latin typeface="Times New Roman" pitchFamily="18" charset="0"/>
                <a:cs typeface="Times New Roman" pitchFamily="18" charset="0"/>
              </a:rPr>
              <a:t>intrón</a:t>
            </a:r>
            <a:r>
              <a:rPr lang="es-ES" sz="1800" b="1" dirty="0" smtClean="0">
                <a:solidFill>
                  <a:srgbClr val="FF0000"/>
                </a:solidFill>
                <a:latin typeface="Times New Roman" pitchFamily="18" charset="0"/>
                <a:cs typeface="Times New Roman" pitchFamily="18" charset="0"/>
              </a:rPr>
              <a:t> </a:t>
            </a:r>
            <a:r>
              <a:rPr lang="es-ES" sz="1800" b="1" dirty="0" smtClean="0">
                <a:solidFill>
                  <a:schemeClr val="bg1"/>
                </a:solidFill>
                <a:latin typeface="Times New Roman" pitchFamily="18" charset="0"/>
                <a:cs typeface="Times New Roman" pitchFamily="18" charset="0"/>
              </a:rPr>
              <a:t>         exón</a:t>
            </a:r>
            <a:r>
              <a:rPr lang="es-ES" sz="1800" b="1" dirty="0" smtClean="0">
                <a:solidFill>
                  <a:srgbClr val="FFFF00"/>
                </a:solidFill>
                <a:latin typeface="Times New Roman" pitchFamily="18" charset="0"/>
                <a:cs typeface="Times New Roman" pitchFamily="18" charset="0"/>
              </a:rPr>
              <a:t>  </a:t>
            </a:r>
            <a:r>
              <a:rPr lang="es-ES" sz="1800" b="1" dirty="0" smtClean="0">
                <a:solidFill>
                  <a:schemeClr val="bg1"/>
                </a:solidFill>
                <a:latin typeface="Times New Roman" pitchFamily="18" charset="0"/>
                <a:cs typeface="Times New Roman" pitchFamily="18" charset="0"/>
              </a:rPr>
              <a:t>    3’                                                      </a:t>
            </a:r>
          </a:p>
          <a:p>
            <a:pPr eaLnBrk="1" hangingPunct="1">
              <a:buFontTx/>
              <a:buNone/>
            </a:pPr>
            <a:r>
              <a:rPr lang="es-ES" sz="1800" b="1" dirty="0" smtClean="0">
                <a:solidFill>
                  <a:schemeClr val="bg1"/>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ADN</a:t>
            </a:r>
            <a:r>
              <a:rPr lang="es-ES" sz="2400" b="1" dirty="0" smtClean="0">
                <a:solidFill>
                  <a:schemeClr val="bg1"/>
                </a:solidFill>
                <a:latin typeface="Times New Roman" pitchFamily="18" charset="0"/>
                <a:cs typeface="Times New Roman" pitchFamily="18" charset="0"/>
              </a:rPr>
              <a:t>  </a:t>
            </a:r>
            <a:r>
              <a:rPr lang="es-ES" sz="1800" b="1" dirty="0" smtClean="0">
                <a:solidFill>
                  <a:schemeClr val="bg1"/>
                </a:solidFill>
                <a:latin typeface="Times New Roman" pitchFamily="18" charset="0"/>
                <a:cs typeface="Times New Roman" pitchFamily="18" charset="0"/>
              </a:rPr>
              <a:t>3’</a:t>
            </a:r>
            <a:r>
              <a:rPr lang="es-ES" b="1" dirty="0" smtClean="0">
                <a:solidFill>
                  <a:schemeClr val="bg1"/>
                </a:solidFill>
                <a:latin typeface="Times New Roman" pitchFamily="18" charset="0"/>
                <a:cs typeface="Times New Roman" pitchFamily="18" charset="0"/>
              </a:rPr>
              <a:t>                                                      </a:t>
            </a:r>
            <a:r>
              <a:rPr lang="es-ES" sz="1800" b="1" dirty="0" smtClean="0">
                <a:solidFill>
                  <a:schemeClr val="bg1"/>
                </a:solidFill>
                <a:latin typeface="Times New Roman" pitchFamily="18" charset="0"/>
                <a:cs typeface="Times New Roman" pitchFamily="18" charset="0"/>
              </a:rPr>
              <a:t>5’</a:t>
            </a:r>
            <a:endParaRPr lang="es-ES" sz="2400" b="1" dirty="0" smtClean="0">
              <a:solidFill>
                <a:schemeClr val="bg1"/>
              </a:solidFill>
              <a:latin typeface="Times New Roman" pitchFamily="18" charset="0"/>
              <a:cs typeface="Times New Roman" pitchFamily="18" charset="0"/>
            </a:endParaRPr>
          </a:p>
          <a:p>
            <a:pPr eaLnBrk="1" hangingPunct="1">
              <a:buFontTx/>
              <a:buNone/>
            </a:pPr>
            <a:r>
              <a:rPr lang="es-ES" sz="2400" b="1" dirty="0" smtClean="0">
                <a:solidFill>
                  <a:schemeClr val="bg1"/>
                </a:solidFill>
                <a:latin typeface="Times New Roman" pitchFamily="18" charset="0"/>
                <a:cs typeface="Times New Roman" pitchFamily="18" charset="0"/>
              </a:rPr>
              <a:t>                                                                                     </a:t>
            </a:r>
            <a:r>
              <a:rPr lang="es-ES" sz="2400" b="1" dirty="0" smtClean="0">
                <a:solidFill>
                  <a:srgbClr val="FF0000"/>
                </a:solidFill>
                <a:latin typeface="Times New Roman" pitchFamily="18" charset="0"/>
                <a:cs typeface="Times New Roman" pitchFamily="18" charset="0"/>
              </a:rPr>
              <a:t> transcripción</a:t>
            </a:r>
          </a:p>
          <a:p>
            <a:pPr>
              <a:buNone/>
            </a:pPr>
            <a:r>
              <a:rPr lang="es-ES" sz="2000" b="1" dirty="0" smtClean="0">
                <a:solidFill>
                  <a:schemeClr val="bg1"/>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ARN</a:t>
            </a:r>
            <a:r>
              <a:rPr lang="es-ES" sz="2000" b="1" dirty="0" smtClean="0">
                <a:solidFill>
                  <a:schemeClr val="bg1"/>
                </a:solidFill>
                <a:latin typeface="Times New Roman" pitchFamily="18" charset="0"/>
                <a:cs typeface="Times New Roman" pitchFamily="18" charset="0"/>
              </a:rPr>
              <a:t>   5’                                                                                     3’</a:t>
            </a:r>
          </a:p>
          <a:p>
            <a:pPr eaLnBrk="1" hangingPunct="1">
              <a:buFontTx/>
              <a:buNone/>
            </a:pPr>
            <a:r>
              <a:rPr lang="es-ES" b="1" dirty="0" smtClean="0">
                <a:solidFill>
                  <a:schemeClr val="bg1"/>
                </a:solidFill>
                <a:latin typeface="Times New Roman" pitchFamily="18" charset="0"/>
                <a:cs typeface="Times New Roman" pitchFamily="18" charset="0"/>
              </a:rPr>
              <a:t> </a:t>
            </a:r>
            <a:r>
              <a:rPr lang="es-ES" sz="2400" b="1" dirty="0" smtClean="0">
                <a:solidFill>
                  <a:srgbClr val="FFFF00"/>
                </a:solidFill>
                <a:latin typeface="Times New Roman" pitchFamily="18" charset="0"/>
                <a:cs typeface="Times New Roman" pitchFamily="18" charset="0"/>
              </a:rPr>
              <a:t>(primario)</a:t>
            </a:r>
            <a:r>
              <a:rPr lang="es-ES" sz="2800" b="1" dirty="0" smtClean="0">
                <a:solidFill>
                  <a:srgbClr val="FFFF00"/>
                </a:solidFill>
                <a:latin typeface="Times New Roman" pitchFamily="18" charset="0"/>
                <a:cs typeface="Times New Roman" pitchFamily="18" charset="0"/>
              </a:rPr>
              <a:t> </a:t>
            </a:r>
            <a:r>
              <a:rPr lang="es-ES" sz="2800" b="1" dirty="0" smtClean="0">
                <a:solidFill>
                  <a:schemeClr val="bg1"/>
                </a:solidFill>
                <a:latin typeface="Times New Roman" pitchFamily="18" charset="0"/>
                <a:cs typeface="Times New Roman" pitchFamily="18" charset="0"/>
              </a:rPr>
              <a:t> </a:t>
            </a:r>
            <a:r>
              <a:rPr lang="es-ES" b="1" dirty="0" smtClean="0">
                <a:solidFill>
                  <a:schemeClr val="bg1"/>
                </a:solidFill>
                <a:latin typeface="Times New Roman" pitchFamily="18" charset="0"/>
                <a:cs typeface="Times New Roman" pitchFamily="18" charset="0"/>
              </a:rPr>
              <a:t>                          </a:t>
            </a:r>
            <a:endParaRPr lang="es-ES" sz="2400" b="1" dirty="0" smtClean="0">
              <a:solidFill>
                <a:schemeClr val="bg1"/>
              </a:solidFill>
              <a:latin typeface="Times New Roman" pitchFamily="18" charset="0"/>
              <a:cs typeface="Times New Roman" pitchFamily="18" charset="0"/>
            </a:endParaRPr>
          </a:p>
          <a:p>
            <a:pPr eaLnBrk="1" hangingPunct="1">
              <a:buFontTx/>
              <a:buNone/>
            </a:pPr>
            <a:r>
              <a:rPr lang="es-ES" sz="2400" b="1" dirty="0" smtClean="0">
                <a:solidFill>
                  <a:schemeClr val="bg1"/>
                </a:solidFill>
                <a:latin typeface="Times New Roman" pitchFamily="18" charset="0"/>
                <a:cs typeface="Times New Roman" pitchFamily="18" charset="0"/>
              </a:rPr>
              <a:t>                                                                                     </a:t>
            </a:r>
            <a:r>
              <a:rPr lang="es-ES" sz="2400" b="1" dirty="0" smtClean="0">
                <a:solidFill>
                  <a:srgbClr val="FF0000"/>
                </a:solidFill>
                <a:latin typeface="Times New Roman" pitchFamily="18" charset="0"/>
                <a:cs typeface="Times New Roman" pitchFamily="18" charset="0"/>
              </a:rPr>
              <a:t>procesamiento</a:t>
            </a:r>
            <a:r>
              <a:rPr lang="es-ES" sz="2400" b="1" dirty="0" smtClean="0">
                <a:solidFill>
                  <a:schemeClr val="bg1"/>
                </a:solidFill>
                <a:latin typeface="Times New Roman" pitchFamily="18" charset="0"/>
                <a:cs typeface="Times New Roman" pitchFamily="18" charset="0"/>
              </a:rPr>
              <a:t>                                   	                                                               </a:t>
            </a:r>
          </a:p>
          <a:p>
            <a:pPr>
              <a:buNone/>
            </a:pPr>
            <a:r>
              <a:rPr lang="es-ES" sz="2400" b="1" dirty="0" err="1" smtClean="0">
                <a:solidFill>
                  <a:srgbClr val="FFFF00"/>
                </a:solidFill>
                <a:latin typeface="Times New Roman" pitchFamily="18" charset="0"/>
                <a:cs typeface="Times New Roman" pitchFamily="18" charset="0"/>
              </a:rPr>
              <a:t>ARNm</a:t>
            </a:r>
            <a:r>
              <a:rPr lang="es-ES" sz="2400" b="1" dirty="0" smtClean="0">
                <a:solidFill>
                  <a:schemeClr val="bg1"/>
                </a:solidFill>
                <a:latin typeface="Times New Roman" pitchFamily="18" charset="0"/>
                <a:cs typeface="Times New Roman" pitchFamily="18" charset="0"/>
              </a:rPr>
              <a:t>      </a:t>
            </a:r>
            <a:r>
              <a:rPr lang="es-ES" sz="2000" b="1" dirty="0" smtClean="0">
                <a:solidFill>
                  <a:schemeClr val="bg1"/>
                </a:solidFill>
              </a:rPr>
              <a:t> </a:t>
            </a:r>
            <a:r>
              <a:rPr lang="es-ES" sz="2000" b="1" dirty="0" smtClean="0">
                <a:solidFill>
                  <a:schemeClr val="bg1"/>
                </a:solidFill>
                <a:latin typeface="Times New Roman" pitchFamily="18" charset="0"/>
                <a:cs typeface="Times New Roman" pitchFamily="18" charset="0"/>
              </a:rPr>
              <a:t>5’                                                                          3’</a:t>
            </a:r>
          </a:p>
          <a:p>
            <a:pPr eaLnBrk="1" hangingPunct="1">
              <a:buFontTx/>
              <a:buNone/>
            </a:pPr>
            <a:r>
              <a:rPr lang="es-ES" sz="2400" b="1" dirty="0" smtClean="0">
                <a:solidFill>
                  <a:schemeClr val="bg1"/>
                </a:solidFill>
                <a:latin typeface="Times New Roman" pitchFamily="18" charset="0"/>
                <a:cs typeface="Times New Roman" pitchFamily="18" charset="0"/>
              </a:rPr>
              <a:t>                                                                                      </a:t>
            </a:r>
            <a:r>
              <a:rPr lang="es-ES" sz="2400" b="1" dirty="0" smtClean="0">
                <a:solidFill>
                  <a:srgbClr val="FF0000"/>
                </a:solidFill>
                <a:latin typeface="Times New Roman" pitchFamily="18" charset="0"/>
                <a:cs typeface="Times New Roman" pitchFamily="18" charset="0"/>
              </a:rPr>
              <a:t>traducción</a:t>
            </a:r>
          </a:p>
          <a:p>
            <a:pPr eaLnBrk="1" hangingPunct="1">
              <a:buFontTx/>
              <a:buNone/>
            </a:pPr>
            <a:endParaRPr lang="es-ES" sz="2400" b="1" dirty="0" smtClean="0">
              <a:solidFill>
                <a:schemeClr val="bg1"/>
              </a:solidFill>
              <a:latin typeface="Times New Roman" pitchFamily="18" charset="0"/>
              <a:cs typeface="Times New Roman" pitchFamily="18" charset="0"/>
            </a:endParaRPr>
          </a:p>
          <a:p>
            <a:pPr eaLnBrk="1" hangingPunct="1">
              <a:buFontTx/>
              <a:buNone/>
            </a:pPr>
            <a:r>
              <a:rPr lang="es-ES" sz="2400" b="1" dirty="0" smtClean="0">
                <a:solidFill>
                  <a:srgbClr val="FFFF00"/>
                </a:solidFill>
                <a:latin typeface="Times New Roman" pitchFamily="18" charset="0"/>
                <a:cs typeface="Times New Roman" pitchFamily="18" charset="0"/>
              </a:rPr>
              <a:t>PROTEÍNA</a:t>
            </a:r>
            <a:r>
              <a:rPr lang="es-ES" b="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NH2-OOOOOOOO-COOH</a:t>
            </a:r>
            <a:r>
              <a:rPr lang="es-ES" b="1" dirty="0" smtClean="0">
                <a:solidFill>
                  <a:schemeClr val="bg1"/>
                </a:solidFill>
                <a:latin typeface="Times New Roman" pitchFamily="18" charset="0"/>
                <a:cs typeface="Times New Roman" pitchFamily="18" charset="0"/>
              </a:rPr>
              <a:t>      </a:t>
            </a:r>
            <a:r>
              <a:rPr lang="es-ES" sz="2400" b="1" dirty="0" smtClean="0">
                <a:solidFill>
                  <a:schemeClr val="bg1"/>
                </a:solidFill>
                <a:latin typeface="Times New Roman" pitchFamily="18" charset="0"/>
                <a:cs typeface="Times New Roman" pitchFamily="18" charset="0"/>
              </a:rPr>
              <a:t>(secuencia de 							           aminoácidos)</a:t>
            </a:r>
          </a:p>
          <a:p>
            <a:pPr eaLnBrk="1" hangingPunct="1">
              <a:buFontTx/>
              <a:buNone/>
            </a:pPr>
            <a:endParaRPr lang="es-ES" b="1" dirty="0" smtClean="0">
              <a:solidFill>
                <a:schemeClr val="bg1"/>
              </a:solidFill>
            </a:endParaRPr>
          </a:p>
          <a:p>
            <a:pPr eaLnBrk="1" hangingPunct="1">
              <a:buFontTx/>
              <a:buNone/>
            </a:pPr>
            <a:endParaRPr lang="es-ES" dirty="0" smtClean="0">
              <a:solidFill>
                <a:schemeClr val="bg1"/>
              </a:solidFill>
            </a:endParaRPr>
          </a:p>
        </p:txBody>
      </p:sp>
      <p:sp>
        <p:nvSpPr>
          <p:cNvPr id="26628" name="Line 4"/>
          <p:cNvSpPr>
            <a:spLocks noChangeShapeType="1"/>
          </p:cNvSpPr>
          <p:nvPr/>
        </p:nvSpPr>
        <p:spPr bwMode="auto">
          <a:xfrm>
            <a:off x="1547664" y="1412776"/>
            <a:ext cx="1440160" cy="0"/>
          </a:xfrm>
          <a:prstGeom prst="line">
            <a:avLst/>
          </a:prstGeom>
          <a:noFill/>
          <a:ln w="38100">
            <a:solidFill>
              <a:schemeClr val="bg1"/>
            </a:solidFill>
            <a:round/>
            <a:headEnd/>
            <a:tailEnd/>
          </a:ln>
        </p:spPr>
        <p:txBody>
          <a:bodyPr/>
          <a:lstStyle/>
          <a:p>
            <a:endParaRPr lang="es-ES"/>
          </a:p>
        </p:txBody>
      </p:sp>
      <p:sp>
        <p:nvSpPr>
          <p:cNvPr id="26629" name="Line 5"/>
          <p:cNvSpPr>
            <a:spLocks noChangeShapeType="1"/>
          </p:cNvSpPr>
          <p:nvPr/>
        </p:nvSpPr>
        <p:spPr bwMode="auto">
          <a:xfrm flipV="1">
            <a:off x="2987675" y="1412775"/>
            <a:ext cx="3744565" cy="99"/>
          </a:xfrm>
          <a:prstGeom prst="line">
            <a:avLst/>
          </a:prstGeom>
          <a:noFill/>
          <a:ln w="38100">
            <a:solidFill>
              <a:schemeClr val="bg1"/>
            </a:solidFill>
            <a:round/>
            <a:headEnd/>
            <a:tailEnd/>
          </a:ln>
        </p:spPr>
        <p:txBody>
          <a:bodyPr/>
          <a:lstStyle/>
          <a:p>
            <a:endParaRPr lang="es-ES"/>
          </a:p>
        </p:txBody>
      </p:sp>
      <p:sp>
        <p:nvSpPr>
          <p:cNvPr id="26630" name="Line 6"/>
          <p:cNvSpPr>
            <a:spLocks noChangeShapeType="1"/>
          </p:cNvSpPr>
          <p:nvPr/>
        </p:nvSpPr>
        <p:spPr bwMode="auto">
          <a:xfrm flipV="1">
            <a:off x="1547664" y="1844824"/>
            <a:ext cx="5184576" cy="1"/>
          </a:xfrm>
          <a:prstGeom prst="line">
            <a:avLst/>
          </a:prstGeom>
          <a:noFill/>
          <a:ln w="38100">
            <a:solidFill>
              <a:schemeClr val="bg1"/>
            </a:solidFill>
            <a:round/>
            <a:headEnd/>
            <a:tailEnd/>
          </a:ln>
        </p:spPr>
        <p:txBody>
          <a:bodyPr/>
          <a:lstStyle/>
          <a:p>
            <a:endParaRPr lang="es-ES"/>
          </a:p>
        </p:txBody>
      </p:sp>
      <p:sp>
        <p:nvSpPr>
          <p:cNvPr id="26632" name="Line 8"/>
          <p:cNvSpPr>
            <a:spLocks noChangeShapeType="1"/>
          </p:cNvSpPr>
          <p:nvPr/>
        </p:nvSpPr>
        <p:spPr bwMode="auto">
          <a:xfrm>
            <a:off x="4211960" y="4725144"/>
            <a:ext cx="0" cy="864096"/>
          </a:xfrm>
          <a:prstGeom prst="line">
            <a:avLst/>
          </a:prstGeom>
          <a:noFill/>
          <a:ln w="9525">
            <a:solidFill>
              <a:schemeClr val="bg1"/>
            </a:solidFill>
            <a:round/>
            <a:headEnd/>
            <a:tailEnd type="triangle" w="med" len="med"/>
          </a:ln>
        </p:spPr>
        <p:txBody>
          <a:bodyPr/>
          <a:lstStyle/>
          <a:p>
            <a:endParaRPr lang="es-ES"/>
          </a:p>
        </p:txBody>
      </p:sp>
      <p:sp>
        <p:nvSpPr>
          <p:cNvPr id="26633" name="Line 9"/>
          <p:cNvSpPr>
            <a:spLocks noChangeShapeType="1"/>
          </p:cNvSpPr>
          <p:nvPr/>
        </p:nvSpPr>
        <p:spPr bwMode="auto">
          <a:xfrm flipH="1">
            <a:off x="4211960" y="1916832"/>
            <a:ext cx="0" cy="720080"/>
          </a:xfrm>
          <a:prstGeom prst="line">
            <a:avLst/>
          </a:prstGeom>
          <a:noFill/>
          <a:ln w="9525">
            <a:solidFill>
              <a:schemeClr val="bg1"/>
            </a:solidFill>
            <a:round/>
            <a:headEnd/>
            <a:tailEnd type="triangle" w="med" len="med"/>
          </a:ln>
        </p:spPr>
        <p:txBody>
          <a:bodyPr/>
          <a:lstStyle/>
          <a:p>
            <a:endParaRPr lang="es-ES"/>
          </a:p>
        </p:txBody>
      </p:sp>
      <p:cxnSp>
        <p:nvCxnSpPr>
          <p:cNvPr id="11" name="10 Conector recto"/>
          <p:cNvCxnSpPr/>
          <p:nvPr/>
        </p:nvCxnSpPr>
        <p:spPr>
          <a:xfrm>
            <a:off x="2339752" y="4509120"/>
            <a:ext cx="396044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14 Conector recto"/>
          <p:cNvCxnSpPr/>
          <p:nvPr/>
        </p:nvCxnSpPr>
        <p:spPr>
          <a:xfrm>
            <a:off x="2627784" y="2780928"/>
            <a:ext cx="1008112" cy="172819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18 Conector recto"/>
          <p:cNvCxnSpPr/>
          <p:nvPr/>
        </p:nvCxnSpPr>
        <p:spPr>
          <a:xfrm>
            <a:off x="3635896" y="2780928"/>
            <a:ext cx="0" cy="172819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20 Conector recto"/>
          <p:cNvCxnSpPr/>
          <p:nvPr/>
        </p:nvCxnSpPr>
        <p:spPr>
          <a:xfrm>
            <a:off x="4860032" y="2780928"/>
            <a:ext cx="0" cy="172819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22 Conector recto"/>
          <p:cNvCxnSpPr/>
          <p:nvPr/>
        </p:nvCxnSpPr>
        <p:spPr>
          <a:xfrm flipH="1">
            <a:off x="4860032" y="2780928"/>
            <a:ext cx="936104" cy="172819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23 Conector recto"/>
          <p:cNvCxnSpPr/>
          <p:nvPr/>
        </p:nvCxnSpPr>
        <p:spPr>
          <a:xfrm>
            <a:off x="2555776" y="1340768"/>
            <a:ext cx="0" cy="216024"/>
          </a:xfrm>
          <a:prstGeom prst="line">
            <a:avLst/>
          </a:prstGeom>
        </p:spPr>
        <p:style>
          <a:lnRef idx="2">
            <a:schemeClr val="accent6"/>
          </a:lnRef>
          <a:fillRef idx="0">
            <a:schemeClr val="accent6"/>
          </a:fillRef>
          <a:effectRef idx="1">
            <a:schemeClr val="accent6"/>
          </a:effectRef>
          <a:fontRef idx="minor">
            <a:schemeClr val="tx1"/>
          </a:fontRef>
        </p:style>
      </p:cxnSp>
      <p:cxnSp>
        <p:nvCxnSpPr>
          <p:cNvPr id="26" name="25 Conector recto"/>
          <p:cNvCxnSpPr/>
          <p:nvPr/>
        </p:nvCxnSpPr>
        <p:spPr>
          <a:xfrm>
            <a:off x="3563888" y="1340768"/>
            <a:ext cx="0" cy="216024"/>
          </a:xfrm>
          <a:prstGeom prst="line">
            <a:avLst/>
          </a:prstGeom>
        </p:spPr>
        <p:style>
          <a:lnRef idx="2">
            <a:schemeClr val="accent6"/>
          </a:lnRef>
          <a:fillRef idx="0">
            <a:schemeClr val="accent6"/>
          </a:fillRef>
          <a:effectRef idx="1">
            <a:schemeClr val="accent6"/>
          </a:effectRef>
          <a:fontRef idx="minor">
            <a:schemeClr val="tx1"/>
          </a:fontRef>
        </p:style>
      </p:cxnSp>
      <p:cxnSp>
        <p:nvCxnSpPr>
          <p:cNvPr id="28" name="27 Conector recto"/>
          <p:cNvCxnSpPr/>
          <p:nvPr/>
        </p:nvCxnSpPr>
        <p:spPr>
          <a:xfrm>
            <a:off x="4788024" y="1268760"/>
            <a:ext cx="0" cy="216024"/>
          </a:xfrm>
          <a:prstGeom prst="line">
            <a:avLst/>
          </a:prstGeom>
        </p:spPr>
        <p:style>
          <a:lnRef idx="2">
            <a:schemeClr val="accent6"/>
          </a:lnRef>
          <a:fillRef idx="0">
            <a:schemeClr val="accent6"/>
          </a:fillRef>
          <a:effectRef idx="1">
            <a:schemeClr val="accent6"/>
          </a:effectRef>
          <a:fontRef idx="minor">
            <a:schemeClr val="tx1"/>
          </a:fontRef>
        </p:style>
      </p:cxnSp>
      <p:cxnSp>
        <p:nvCxnSpPr>
          <p:cNvPr id="30" name="29 Conector recto"/>
          <p:cNvCxnSpPr/>
          <p:nvPr/>
        </p:nvCxnSpPr>
        <p:spPr>
          <a:xfrm>
            <a:off x="5868144" y="1268760"/>
            <a:ext cx="0" cy="216024"/>
          </a:xfrm>
          <a:prstGeom prst="line">
            <a:avLst/>
          </a:prstGeom>
        </p:spPr>
        <p:style>
          <a:lnRef idx="2">
            <a:schemeClr val="accent6"/>
          </a:lnRef>
          <a:fillRef idx="0">
            <a:schemeClr val="accent6"/>
          </a:fillRef>
          <a:effectRef idx="1">
            <a:schemeClr val="accent6"/>
          </a:effectRef>
          <a:fontRef idx="minor">
            <a:schemeClr val="tx1"/>
          </a:fontRef>
        </p:style>
      </p:cxnSp>
      <p:cxnSp>
        <p:nvCxnSpPr>
          <p:cNvPr id="32" name="31 Conector recto"/>
          <p:cNvCxnSpPr/>
          <p:nvPr/>
        </p:nvCxnSpPr>
        <p:spPr>
          <a:xfrm>
            <a:off x="2555776" y="1700808"/>
            <a:ext cx="0" cy="288032"/>
          </a:xfrm>
          <a:prstGeom prst="line">
            <a:avLst/>
          </a:prstGeom>
        </p:spPr>
        <p:style>
          <a:lnRef idx="2">
            <a:schemeClr val="accent6"/>
          </a:lnRef>
          <a:fillRef idx="0">
            <a:schemeClr val="accent6"/>
          </a:fillRef>
          <a:effectRef idx="1">
            <a:schemeClr val="accent6"/>
          </a:effectRef>
          <a:fontRef idx="minor">
            <a:schemeClr val="tx1"/>
          </a:fontRef>
        </p:style>
      </p:cxnSp>
      <p:cxnSp>
        <p:nvCxnSpPr>
          <p:cNvPr id="34" name="33 Conector recto"/>
          <p:cNvCxnSpPr/>
          <p:nvPr/>
        </p:nvCxnSpPr>
        <p:spPr>
          <a:xfrm>
            <a:off x="3563888" y="1700808"/>
            <a:ext cx="0" cy="288032"/>
          </a:xfrm>
          <a:prstGeom prst="line">
            <a:avLst/>
          </a:prstGeom>
        </p:spPr>
        <p:style>
          <a:lnRef idx="2">
            <a:schemeClr val="accent6"/>
          </a:lnRef>
          <a:fillRef idx="0">
            <a:schemeClr val="accent6"/>
          </a:fillRef>
          <a:effectRef idx="1">
            <a:schemeClr val="accent6"/>
          </a:effectRef>
          <a:fontRef idx="minor">
            <a:schemeClr val="tx1"/>
          </a:fontRef>
        </p:style>
      </p:cxnSp>
      <p:cxnSp>
        <p:nvCxnSpPr>
          <p:cNvPr id="36" name="35 Conector recto"/>
          <p:cNvCxnSpPr/>
          <p:nvPr/>
        </p:nvCxnSpPr>
        <p:spPr>
          <a:xfrm>
            <a:off x="4788024" y="1700808"/>
            <a:ext cx="0" cy="216024"/>
          </a:xfrm>
          <a:prstGeom prst="line">
            <a:avLst/>
          </a:prstGeom>
        </p:spPr>
        <p:style>
          <a:lnRef idx="2">
            <a:schemeClr val="accent6"/>
          </a:lnRef>
          <a:fillRef idx="0">
            <a:schemeClr val="accent6"/>
          </a:fillRef>
          <a:effectRef idx="1">
            <a:schemeClr val="accent6"/>
          </a:effectRef>
          <a:fontRef idx="minor">
            <a:schemeClr val="tx1"/>
          </a:fontRef>
        </p:style>
      </p:cxnSp>
      <p:cxnSp>
        <p:nvCxnSpPr>
          <p:cNvPr id="38" name="37 Conector recto"/>
          <p:cNvCxnSpPr/>
          <p:nvPr/>
        </p:nvCxnSpPr>
        <p:spPr>
          <a:xfrm>
            <a:off x="5868144" y="1700808"/>
            <a:ext cx="0" cy="288032"/>
          </a:xfrm>
          <a:prstGeom prst="line">
            <a:avLst/>
          </a:prstGeom>
        </p:spPr>
        <p:style>
          <a:lnRef idx="2">
            <a:schemeClr val="accent6"/>
          </a:lnRef>
          <a:fillRef idx="0">
            <a:schemeClr val="accent6"/>
          </a:fillRef>
          <a:effectRef idx="1">
            <a:schemeClr val="accent6"/>
          </a:effectRef>
          <a:fontRef idx="minor">
            <a:schemeClr val="tx1"/>
          </a:fontRef>
        </p:style>
      </p:cxnSp>
      <p:cxnSp>
        <p:nvCxnSpPr>
          <p:cNvPr id="27" name="26 Conector recto"/>
          <p:cNvCxnSpPr/>
          <p:nvPr/>
        </p:nvCxnSpPr>
        <p:spPr>
          <a:xfrm>
            <a:off x="1763688" y="2780928"/>
            <a:ext cx="86409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30 Conector recto"/>
          <p:cNvCxnSpPr/>
          <p:nvPr/>
        </p:nvCxnSpPr>
        <p:spPr>
          <a:xfrm>
            <a:off x="3635896" y="2780928"/>
            <a:ext cx="122413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34 Conector recto"/>
          <p:cNvCxnSpPr/>
          <p:nvPr/>
        </p:nvCxnSpPr>
        <p:spPr>
          <a:xfrm>
            <a:off x="5796136" y="2780928"/>
            <a:ext cx="100811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38 Conector recto"/>
          <p:cNvCxnSpPr/>
          <p:nvPr/>
        </p:nvCxnSpPr>
        <p:spPr>
          <a:xfrm>
            <a:off x="2627784" y="2780928"/>
            <a:ext cx="100811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40 Conector recto"/>
          <p:cNvCxnSpPr/>
          <p:nvPr/>
        </p:nvCxnSpPr>
        <p:spPr>
          <a:xfrm>
            <a:off x="4860032" y="2780928"/>
            <a:ext cx="93610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539552" y="188641"/>
            <a:ext cx="7920880" cy="864096"/>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HEREJÍAS GENÉTICAS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14361" t="38291" r="51276" b="18839"/>
          <a:stretch>
            <a:fillRect/>
          </a:stretch>
        </p:blipFill>
        <p:spPr bwMode="auto">
          <a:xfrm>
            <a:off x="553604" y="1123565"/>
            <a:ext cx="7834820" cy="52660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188641"/>
            <a:ext cx="8280920" cy="864096"/>
          </a:xfrm>
          <a:solidFill>
            <a:srgbClr val="FF0000"/>
          </a:solidFill>
        </p:spPr>
        <p:txBody>
          <a:bodyPr>
            <a:normAutofit/>
          </a:bodyPr>
          <a:lstStyle/>
          <a:p>
            <a:r>
              <a:rPr lang="es-ES_tradnl" sz="3200" b="1" dirty="0" smtClean="0">
                <a:solidFill>
                  <a:srgbClr val="FFFF00"/>
                </a:solidFill>
                <a:latin typeface="Times New Roman" pitchFamily="18" charset="0"/>
                <a:cs typeface="Times New Roman" pitchFamily="18" charset="0"/>
              </a:rPr>
              <a:t>ACTIVIDAD CATALÍTICA DEL ARN</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467544" y="1124744"/>
            <a:ext cx="8280920" cy="5328592"/>
          </a:xfrm>
          <a:solidFill>
            <a:srgbClr val="002060"/>
          </a:solidFill>
        </p:spPr>
        <p:txBody>
          <a:bodyPr>
            <a:normAutofit/>
          </a:bodyPr>
          <a:lstStyle/>
          <a:p>
            <a:pPr algn="l"/>
            <a:r>
              <a:rPr lang="es-ES" sz="2800" b="1" dirty="0" err="1" smtClean="0">
                <a:solidFill>
                  <a:srgbClr val="FFFF00"/>
                </a:solidFill>
                <a:latin typeface="Times New Roman" pitchFamily="18" charset="0"/>
                <a:cs typeface="Times New Roman" pitchFamily="18" charset="0"/>
              </a:rPr>
              <a:t>Sidney</a:t>
            </a:r>
            <a:r>
              <a:rPr lang="es-ES" sz="2800" b="1" dirty="0" smtClean="0">
                <a:solidFill>
                  <a:srgbClr val="FFFF00"/>
                </a:solidFill>
                <a:latin typeface="Times New Roman" pitchFamily="18" charset="0"/>
                <a:cs typeface="Times New Roman" pitchFamily="18" charset="0"/>
              </a:rPr>
              <a:t> ALTMAN y Thomas R. CECH</a:t>
            </a:r>
            <a:r>
              <a:rPr lang="es-ES" sz="2800" b="1" dirty="0" smtClean="0">
                <a:solidFill>
                  <a:schemeClr val="bg1"/>
                </a:solidFill>
                <a:latin typeface="Times New Roman" pitchFamily="18" charset="0"/>
                <a:cs typeface="Times New Roman" pitchFamily="18" charset="0"/>
              </a:rPr>
              <a:t> recibieron     el Premio Nobel en Química 1989 “por su </a:t>
            </a:r>
            <a:r>
              <a:rPr lang="es-ES" sz="2800" b="1" dirty="0" err="1" smtClean="0">
                <a:solidFill>
                  <a:schemeClr val="bg1"/>
                </a:solidFill>
                <a:latin typeface="Times New Roman" pitchFamily="18" charset="0"/>
                <a:cs typeface="Times New Roman" pitchFamily="18" charset="0"/>
              </a:rPr>
              <a:t>descubri</a:t>
            </a:r>
            <a:r>
              <a:rPr lang="es-ES" sz="2800" b="1" dirty="0" smtClean="0">
                <a:solidFill>
                  <a:schemeClr val="bg1"/>
                </a:solidFill>
                <a:latin typeface="Times New Roman" pitchFamily="18" charset="0"/>
                <a:cs typeface="Times New Roman" pitchFamily="18" charset="0"/>
              </a:rPr>
              <a:t>-miento de las propiedades catalíticas del ácido ribonucleico (ARN)”</a:t>
            </a:r>
          </a:p>
          <a:p>
            <a:pPr algn="l"/>
            <a:endParaRPr lang="es-ES" sz="2800" b="1" dirty="0" smtClean="0">
              <a:solidFill>
                <a:schemeClr val="bg1"/>
              </a:solidFill>
              <a:latin typeface="Times New Roman" pitchFamily="18" charset="0"/>
              <a:cs typeface="Times New Roman" pitchFamily="18" charset="0"/>
            </a:endParaRPr>
          </a:p>
          <a:p>
            <a:pPr algn="l"/>
            <a:r>
              <a:rPr lang="es-ES_tradnl" sz="2400" b="1" dirty="0" smtClean="0">
                <a:solidFill>
                  <a:srgbClr val="FFFF00"/>
                </a:solidFill>
                <a:latin typeface="Times New Roman" pitchFamily="18" charset="0"/>
                <a:cs typeface="Times New Roman" pitchFamily="18" charset="0"/>
              </a:rPr>
              <a:t>Actividad catalítica del ARN </a:t>
            </a:r>
            <a:r>
              <a:rPr lang="es-ES_tradnl" sz="2400" b="1" dirty="0" smtClean="0">
                <a:solidFill>
                  <a:schemeClr val="bg1"/>
                </a:solidFill>
                <a:latin typeface="Times New Roman" pitchFamily="18" charset="0"/>
                <a:cs typeface="Times New Roman" pitchFamily="18" charset="0"/>
              </a:rPr>
              <a:t>(1981, 1983)</a:t>
            </a:r>
            <a:r>
              <a:rPr lang="es-ES_tradnl" sz="2400" b="1" dirty="0" smtClean="0">
                <a:solidFill>
                  <a:srgbClr val="FFFF00"/>
                </a:solidFill>
                <a:latin typeface="Times New Roman" pitchFamily="18" charset="0"/>
                <a:cs typeface="Times New Roman" pitchFamily="18" charset="0"/>
              </a:rPr>
              <a:t>:</a:t>
            </a:r>
            <a:r>
              <a:rPr lang="es-ES_tradnl" sz="2400" b="1" dirty="0" smtClean="0">
                <a:solidFill>
                  <a:schemeClr val="bg1"/>
                </a:solidFill>
                <a:latin typeface="Times New Roman" pitchFamily="18" charset="0"/>
                <a:cs typeface="Times New Roman" pitchFamily="18" charset="0"/>
              </a:rPr>
              <a:t> </a:t>
            </a:r>
            <a:r>
              <a:rPr lang="es-ES_tradnl" sz="2400" b="1" dirty="0" err="1" smtClean="0">
                <a:solidFill>
                  <a:srgbClr val="FFFF00"/>
                </a:solidFill>
                <a:latin typeface="Times New Roman" pitchFamily="18" charset="0"/>
                <a:cs typeface="Times New Roman" pitchFamily="18" charset="0"/>
              </a:rPr>
              <a:t>Altman</a:t>
            </a:r>
            <a:r>
              <a:rPr lang="es-ES_tradnl" sz="2400" b="1" dirty="0" smtClean="0">
                <a:solidFill>
                  <a:srgbClr val="FFFF00"/>
                </a:solidFill>
                <a:latin typeface="Times New Roman" pitchFamily="18" charset="0"/>
                <a:cs typeface="Times New Roman" pitchFamily="18" charset="0"/>
              </a:rPr>
              <a:t> y </a:t>
            </a:r>
            <a:r>
              <a:rPr lang="es-ES_tradnl" sz="2400" b="1" dirty="0" err="1" smtClean="0">
                <a:solidFill>
                  <a:srgbClr val="FFFF00"/>
                </a:solidFill>
                <a:latin typeface="Times New Roman" pitchFamily="18" charset="0"/>
                <a:cs typeface="Times New Roman" pitchFamily="18" charset="0"/>
              </a:rPr>
              <a:t>Cech</a:t>
            </a:r>
            <a:r>
              <a:rPr lang="es-ES_tradnl" sz="2400" b="1" dirty="0" smtClean="0">
                <a:solidFill>
                  <a:srgbClr val="FFFF00"/>
                </a:solidFill>
                <a:latin typeface="Times New Roman" pitchFamily="18" charset="0"/>
                <a:cs typeface="Times New Roman" pitchFamily="18" charset="0"/>
              </a:rPr>
              <a:t> (1989)</a:t>
            </a:r>
          </a:p>
          <a:p>
            <a:pPr algn="l"/>
            <a:r>
              <a:rPr lang="es-ES_tradnl" sz="2400" b="1" dirty="0" err="1" smtClean="0">
                <a:solidFill>
                  <a:srgbClr val="FFFF00"/>
                </a:solidFill>
                <a:latin typeface="Times New Roman" pitchFamily="18" charset="0"/>
                <a:cs typeface="Times New Roman" pitchFamily="18" charset="0"/>
              </a:rPr>
              <a:t>Cech</a:t>
            </a:r>
            <a:r>
              <a:rPr lang="es-ES_tradnl" sz="2400" b="1" dirty="0" smtClean="0">
                <a:solidFill>
                  <a:srgbClr val="FFFF00"/>
                </a:solidFill>
                <a:latin typeface="Times New Roman" pitchFamily="18" charset="0"/>
                <a:cs typeface="Times New Roman" pitchFamily="18" charset="0"/>
              </a:rPr>
              <a:t>: </a:t>
            </a:r>
            <a:r>
              <a:rPr lang="es-ES_tradnl" sz="2400" b="1" dirty="0" smtClean="0">
                <a:solidFill>
                  <a:schemeClr val="bg1"/>
                </a:solidFill>
                <a:latin typeface="Times New Roman" pitchFamily="18" charset="0"/>
                <a:cs typeface="Times New Roman" pitchFamily="18" charset="0"/>
              </a:rPr>
              <a:t>Maduración del </a:t>
            </a:r>
            <a:r>
              <a:rPr lang="es-ES_tradnl" sz="2400" b="1" dirty="0" err="1" smtClean="0">
                <a:solidFill>
                  <a:schemeClr val="bg1"/>
                </a:solidFill>
                <a:latin typeface="Times New Roman" pitchFamily="18" charset="0"/>
                <a:cs typeface="Times New Roman" pitchFamily="18" charset="0"/>
              </a:rPr>
              <a:t>ARNr</a:t>
            </a:r>
            <a:r>
              <a:rPr lang="es-ES_tradnl" sz="2400" b="1" dirty="0" smtClean="0">
                <a:solidFill>
                  <a:schemeClr val="bg1"/>
                </a:solidFill>
                <a:latin typeface="Times New Roman" pitchFamily="18" charset="0"/>
                <a:cs typeface="Times New Roman" pitchFamily="18" charset="0"/>
              </a:rPr>
              <a:t> en </a:t>
            </a:r>
            <a:r>
              <a:rPr lang="es-ES_tradnl" sz="2400" b="1" i="1" dirty="0" err="1" smtClean="0">
                <a:solidFill>
                  <a:schemeClr val="bg1"/>
                </a:solidFill>
                <a:latin typeface="Times New Roman" pitchFamily="18" charset="0"/>
                <a:cs typeface="Times New Roman" pitchFamily="18" charset="0"/>
              </a:rPr>
              <a:t>Tetrahymena</a:t>
            </a:r>
            <a:r>
              <a:rPr lang="es-ES_tradnl" sz="2400" b="1" dirty="0" smtClean="0">
                <a:solidFill>
                  <a:schemeClr val="bg1"/>
                </a:solidFill>
                <a:latin typeface="Times New Roman" pitchFamily="18" charset="0"/>
                <a:cs typeface="Times New Roman" pitchFamily="18" charset="0"/>
              </a:rPr>
              <a:t> (1981, 1982)</a:t>
            </a:r>
          </a:p>
          <a:p>
            <a:pPr algn="l"/>
            <a:r>
              <a:rPr lang="es-ES_tradnl" sz="2400" b="1" dirty="0" err="1" smtClean="0">
                <a:solidFill>
                  <a:srgbClr val="FFFF00"/>
                </a:solidFill>
                <a:latin typeface="Times New Roman" pitchFamily="18" charset="0"/>
                <a:cs typeface="Times New Roman" pitchFamily="18" charset="0"/>
              </a:rPr>
              <a:t>Altman</a:t>
            </a:r>
            <a:r>
              <a:rPr lang="es-ES_tradnl" sz="2400" b="1" dirty="0" smtClean="0">
                <a:solidFill>
                  <a:srgbClr val="FFFF00"/>
                </a:solidFill>
                <a:latin typeface="Times New Roman" pitchFamily="18" charset="0"/>
                <a:cs typeface="Times New Roman" pitchFamily="18" charset="0"/>
              </a:rPr>
              <a:t>: </a:t>
            </a:r>
            <a:r>
              <a:rPr lang="es-ES_tradnl" sz="2400" b="1" dirty="0" err="1" smtClean="0">
                <a:solidFill>
                  <a:schemeClr val="bg1"/>
                </a:solidFill>
                <a:latin typeface="Times New Roman" pitchFamily="18" charset="0"/>
                <a:cs typeface="Times New Roman" pitchFamily="18" charset="0"/>
              </a:rPr>
              <a:t>Ribonucleasa</a:t>
            </a:r>
            <a:r>
              <a:rPr lang="es-ES_tradnl" sz="2400" b="1" dirty="0" smtClean="0">
                <a:solidFill>
                  <a:schemeClr val="bg1"/>
                </a:solidFill>
                <a:latin typeface="Times New Roman" pitchFamily="18" charset="0"/>
                <a:cs typeface="Times New Roman" pitchFamily="18" charset="0"/>
              </a:rPr>
              <a:t> P maduración del </a:t>
            </a:r>
            <a:r>
              <a:rPr lang="es-ES_tradnl" sz="2400" b="1" dirty="0" err="1" smtClean="0">
                <a:solidFill>
                  <a:schemeClr val="bg1"/>
                </a:solidFill>
                <a:latin typeface="Times New Roman" pitchFamily="18" charset="0"/>
                <a:cs typeface="Times New Roman" pitchFamily="18" charset="0"/>
              </a:rPr>
              <a:t>ARNt</a:t>
            </a:r>
            <a:r>
              <a:rPr lang="es-ES_tradnl" sz="2400" b="1" dirty="0" smtClean="0">
                <a:solidFill>
                  <a:schemeClr val="bg1"/>
                </a:solidFill>
                <a:latin typeface="Times New Roman" pitchFamily="18" charset="0"/>
                <a:cs typeface="Times New Roman" pitchFamily="18" charset="0"/>
              </a:rPr>
              <a:t> en levadura (1983, 1986)</a:t>
            </a:r>
            <a:endParaRPr lang="es-ES" sz="2400" b="1"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352928"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ACTIVIDAD CATALÍTICA DEL ARN</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5122" name="Picture 2"/>
          <p:cNvPicPr>
            <a:picLocks noChangeAspect="1" noChangeArrowheads="1"/>
          </p:cNvPicPr>
          <p:nvPr/>
        </p:nvPicPr>
        <p:blipFill>
          <a:blip r:embed="rId2" cstate="print"/>
          <a:srcRect l="30698" t="33062" r="30996" b="6291"/>
          <a:stretch>
            <a:fillRect/>
          </a:stretch>
        </p:blipFill>
        <p:spPr bwMode="auto">
          <a:xfrm>
            <a:off x="179513" y="1156513"/>
            <a:ext cx="5619106" cy="4792767"/>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l="30283" t="44772" r="54507" b="13403"/>
          <a:stretch>
            <a:fillRect/>
          </a:stretch>
        </p:blipFill>
        <p:spPr bwMode="auto">
          <a:xfrm>
            <a:off x="5724129" y="1060738"/>
            <a:ext cx="2910922" cy="43124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188641"/>
            <a:ext cx="7704856" cy="792088"/>
          </a:xfrm>
          <a:solidFill>
            <a:srgbClr val="FF0000"/>
          </a:solidFill>
        </p:spPr>
        <p:txBody>
          <a:bodyPr>
            <a:normAutofit fontScale="90000"/>
          </a:bodyPr>
          <a:lstStyle/>
          <a:p>
            <a:r>
              <a:rPr lang="es-ES" sz="2400" b="1" dirty="0" smtClean="0">
                <a:solidFill>
                  <a:srgbClr val="FFFF00"/>
                </a:solidFill>
                <a:latin typeface="Times New Roman" pitchFamily="18" charset="0"/>
                <a:cs typeface="Times New Roman" pitchFamily="18" charset="0"/>
              </a:rPr>
              <a:t>REDIFERENCIACIÓN CELULAR EN EL DESARROLLO John B. GURDON (1962, 2012)</a:t>
            </a:r>
            <a:endParaRPr lang="es-ES" sz="2400" b="1"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412776"/>
            <a:ext cx="7848872" cy="5040560"/>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5122" name="Picture 2"/>
          <p:cNvPicPr>
            <a:picLocks noChangeAspect="1" noChangeArrowheads="1"/>
          </p:cNvPicPr>
          <p:nvPr/>
        </p:nvPicPr>
        <p:blipFill>
          <a:blip r:embed="rId2" cstate="print"/>
          <a:srcRect l="44678" t="37132" r="31454" b="15686"/>
          <a:stretch>
            <a:fillRect/>
          </a:stretch>
        </p:blipFill>
        <p:spPr bwMode="auto">
          <a:xfrm>
            <a:off x="541189" y="3212976"/>
            <a:ext cx="3314004" cy="3391075"/>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l="34132" t="27481" r="19798" b="29626"/>
          <a:stretch>
            <a:fillRect/>
          </a:stretch>
        </p:blipFill>
        <p:spPr bwMode="auto">
          <a:xfrm>
            <a:off x="4860032" y="1052736"/>
            <a:ext cx="3168352" cy="1526917"/>
          </a:xfrm>
          <a:prstGeom prst="rect">
            <a:avLst/>
          </a:prstGeom>
          <a:noFill/>
          <a:ln w="9525">
            <a:noFill/>
            <a:miter lim="800000"/>
            <a:headEnd/>
            <a:tailEnd/>
          </a:ln>
        </p:spPr>
      </p:pic>
      <p:pic>
        <p:nvPicPr>
          <p:cNvPr id="5124" name="Picture 4"/>
          <p:cNvPicPr>
            <a:picLocks noChangeAspect="1" noChangeArrowheads="1"/>
          </p:cNvPicPr>
          <p:nvPr/>
        </p:nvPicPr>
        <p:blipFill>
          <a:blip r:embed="rId4" cstate="print"/>
          <a:srcRect l="44449" t="17830" r="27798" b="18903"/>
          <a:stretch>
            <a:fillRect/>
          </a:stretch>
        </p:blipFill>
        <p:spPr bwMode="auto">
          <a:xfrm>
            <a:off x="4788024" y="2564904"/>
            <a:ext cx="3456384" cy="4078533"/>
          </a:xfrm>
          <a:prstGeom prst="rect">
            <a:avLst/>
          </a:prstGeom>
          <a:noFill/>
          <a:ln w="9525">
            <a:noFill/>
            <a:miter lim="800000"/>
            <a:headEnd/>
            <a:tailEnd/>
          </a:ln>
        </p:spPr>
      </p:pic>
      <p:pic>
        <p:nvPicPr>
          <p:cNvPr id="7" name="Picture 2"/>
          <p:cNvPicPr>
            <a:picLocks noChangeAspect="1" noChangeArrowheads="1"/>
          </p:cNvPicPr>
          <p:nvPr/>
        </p:nvPicPr>
        <p:blipFill>
          <a:blip r:embed="rId5" cstate="print"/>
          <a:srcRect l="34132" t="31770" r="19243" b="16758"/>
          <a:stretch>
            <a:fillRect/>
          </a:stretch>
        </p:blipFill>
        <p:spPr bwMode="auto">
          <a:xfrm>
            <a:off x="467544" y="1052736"/>
            <a:ext cx="3600400" cy="20573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0"/>
            <a:ext cx="7846640" cy="1296143"/>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GENÉTICA Y PREMIOS NOBEL</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AUSENCIAS</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 </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700808"/>
            <a:ext cx="7848872" cy="4752528"/>
          </a:xfrm>
          <a:solidFill>
            <a:srgbClr val="002060"/>
          </a:solidFill>
        </p:spPr>
        <p:txBody>
          <a:bodyPr>
            <a:normAutofit/>
          </a:bodyPr>
          <a:lstStyle/>
          <a:p>
            <a:endParaRPr lang="es-ES" sz="2600" b="1" dirty="0" smtClean="0">
              <a:solidFill>
                <a:srgbClr val="FFFF00"/>
              </a:solidFill>
              <a:latin typeface="Times New Roman" pitchFamily="18" charset="0"/>
              <a:cs typeface="Times New Roman" pitchFamily="18" charset="0"/>
            </a:endParaRPr>
          </a:p>
          <a:p>
            <a:pPr algn="l"/>
            <a:r>
              <a:rPr lang="es-ES" sz="2600" b="1" dirty="0" smtClean="0">
                <a:solidFill>
                  <a:schemeClr val="bg1"/>
                </a:solidFill>
                <a:latin typeface="Times New Roman" pitchFamily="18" charset="0"/>
                <a:cs typeface="Times New Roman" pitchFamily="18" charset="0"/>
              </a:rPr>
              <a:t>	</a:t>
            </a:r>
          </a:p>
          <a:p>
            <a:pPr algn="l"/>
            <a:r>
              <a:rPr lang="es-ES" sz="2400" b="1" dirty="0" smtClean="0">
                <a:solidFill>
                  <a:srgbClr val="FFFF00"/>
                </a:solidFill>
                <a:latin typeface="Times New Roman" pitchFamily="18" charset="0"/>
                <a:cs typeface="Times New Roman" pitchFamily="18" charset="0"/>
              </a:rPr>
              <a:t>	</a:t>
            </a:r>
            <a:endParaRPr lang="es-ES" sz="2800" b="1" dirty="0" smtClean="0">
              <a:solidFill>
                <a:srgbClr val="FFFF00"/>
              </a:solidFill>
              <a:latin typeface="Times New Roman" pitchFamily="18" charset="0"/>
              <a:cs typeface="Times New Roman" pitchFamily="18" charset="0"/>
            </a:endParaRPr>
          </a:p>
          <a:p>
            <a:pPr algn="l"/>
            <a:endParaRPr lang="es-ES" sz="28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	     </a:t>
            </a:r>
            <a:r>
              <a:rPr lang="es-ES" b="1" dirty="0" smtClean="0">
                <a:solidFill>
                  <a:srgbClr val="FFFF00"/>
                </a:solidFill>
                <a:latin typeface="Times New Roman" pitchFamily="18" charset="0"/>
                <a:cs typeface="Times New Roman" pitchFamily="18" charset="0"/>
              </a:rPr>
              <a:t>PREMIOS MERECIDOS                		Y NO CONCEDIDOS</a:t>
            </a:r>
          </a:p>
          <a:p>
            <a:pPr algn="l"/>
            <a:r>
              <a:rPr lang="es-ES" sz="2800" b="1" dirty="0" smtClean="0">
                <a:solidFill>
                  <a:schemeClr val="bg1"/>
                </a:solidFill>
                <a:latin typeface="Times New Roman" pitchFamily="18" charset="0"/>
                <a:cs typeface="Times New Roman" pitchFamily="18" charset="0"/>
              </a:rPr>
              <a:t>	</a:t>
            </a:r>
          </a:p>
          <a:p>
            <a:pPr algn="l"/>
            <a:endParaRPr lang="es-ES" sz="2800" b="1" dirty="0" smtClean="0">
              <a:solidFill>
                <a:schemeClr val="bg1"/>
              </a:solidFill>
              <a:latin typeface="Times New Roman" pitchFamily="18" charset="0"/>
              <a:cs typeface="Times New Roman" pitchFamily="18" charset="0"/>
            </a:endParaRPr>
          </a:p>
          <a:p>
            <a:pPr algn="l"/>
            <a:r>
              <a:rPr lang="es-ES" sz="2800" b="1" dirty="0" smtClean="0">
                <a:solidFill>
                  <a:schemeClr val="bg1"/>
                </a:solidFill>
                <a:latin typeface="Times New Roman" pitchFamily="18" charset="0"/>
                <a:cs typeface="Times New Roman" pitchFamily="18" charset="0"/>
              </a:rPr>
              <a:t>	</a:t>
            </a:r>
            <a:endParaRPr lang="es-ES" sz="2800" b="1" dirty="0">
              <a:solidFill>
                <a:srgbClr val="FFFF00"/>
              </a:solidFill>
              <a:latin typeface="Times New Roman" pitchFamily="18" charset="0"/>
              <a:cs typeface="Times New Roman" pitchFamily="18" charset="0"/>
            </a:endParaRPr>
          </a:p>
          <a:p>
            <a:endParaRPr lang="es-ES" sz="2600" b="1" dirty="0" smtClean="0">
              <a:solidFill>
                <a:srgbClr val="FFFF00"/>
              </a:solidFill>
              <a:latin typeface="Times New Roman" pitchFamily="18" charset="0"/>
              <a:cs typeface="Times New Roman" pitchFamily="18" charset="0"/>
            </a:endParaRPr>
          </a:p>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1"/>
            <a:ext cx="8784976" cy="360039"/>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
            </a:r>
            <a:br>
              <a:rPr lang="es-ES" sz="3200" b="1" dirty="0" smtClean="0">
                <a:solidFill>
                  <a:srgbClr val="FFFF00"/>
                </a:solidFill>
                <a:latin typeface="Times New Roman" pitchFamily="18" charset="0"/>
                <a:cs typeface="Times New Roman" pitchFamily="18" charset="0"/>
              </a:rPr>
            </a:br>
            <a:r>
              <a:rPr lang="es-ES" sz="2700" b="1" dirty="0" smtClean="0">
                <a:solidFill>
                  <a:srgbClr val="FFFF00"/>
                </a:solidFill>
                <a:latin typeface="Times New Roman" pitchFamily="18" charset="0"/>
                <a:cs typeface="Times New Roman" pitchFamily="18" charset="0"/>
              </a:rPr>
              <a:t>GENÉTICA Y PREMIOS NOBEL: AUSENCIAS</a:t>
            </a:r>
            <a:r>
              <a:rPr lang="es-ES" sz="3200" b="1" dirty="0" smtClean="0">
                <a:solidFill>
                  <a:srgbClr val="FFFF00"/>
                </a:solidFill>
                <a:latin typeface="Times New Roman" pitchFamily="18" charset="0"/>
                <a:cs typeface="Times New Roman" pitchFamily="18" charset="0"/>
              </a:rPr>
              <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 </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179512" y="620688"/>
            <a:ext cx="8784976" cy="6120680"/>
          </a:xfrm>
          <a:solidFill>
            <a:srgbClr val="002060"/>
          </a:solidFill>
        </p:spPr>
        <p:txBody>
          <a:bodyPr>
            <a:normAutofit fontScale="25000" lnSpcReduction="20000"/>
          </a:bodyPr>
          <a:lstStyle/>
          <a:p>
            <a:endParaRPr lang="es-ES" sz="2600" b="1" dirty="0" smtClean="0">
              <a:solidFill>
                <a:srgbClr val="FFFF00"/>
              </a:solidFill>
              <a:latin typeface="Times New Roman" pitchFamily="18" charset="0"/>
              <a:cs typeface="Times New Roman" pitchFamily="18" charset="0"/>
            </a:endParaRPr>
          </a:p>
          <a:p>
            <a:pPr algn="l">
              <a:spcBef>
                <a:spcPts val="0"/>
              </a:spcBef>
            </a:pPr>
            <a:r>
              <a:rPr lang="es-ES" sz="9600" b="1" dirty="0" err="1" smtClean="0">
                <a:solidFill>
                  <a:srgbClr val="FFFF00"/>
                </a:solidFill>
                <a:latin typeface="Times New Roman" pitchFamily="18" charset="0"/>
                <a:cs typeface="Times New Roman" pitchFamily="18" charset="0"/>
              </a:rPr>
              <a:t>Rosalind</a:t>
            </a:r>
            <a:r>
              <a:rPr lang="es-ES" sz="9600" b="1" dirty="0" smtClean="0">
                <a:solidFill>
                  <a:srgbClr val="FFFF00"/>
                </a:solidFill>
                <a:latin typeface="Times New Roman" pitchFamily="18" charset="0"/>
                <a:cs typeface="Times New Roman" pitchFamily="18" charset="0"/>
              </a:rPr>
              <a:t> Franklin, Martha Chase, Marianne </a:t>
            </a:r>
            <a:r>
              <a:rPr lang="es-ES" sz="9600" b="1" dirty="0" err="1" smtClean="0">
                <a:solidFill>
                  <a:srgbClr val="FFFF00"/>
                </a:solidFill>
                <a:latin typeface="Times New Roman" pitchFamily="18" charset="0"/>
                <a:cs typeface="Times New Roman" pitchFamily="18" charset="0"/>
              </a:rPr>
              <a:t>Grunberg-Manago</a:t>
            </a:r>
            <a:r>
              <a:rPr lang="es-ES" sz="9600" b="1" dirty="0" smtClean="0">
                <a:solidFill>
                  <a:srgbClr val="FFFF00"/>
                </a:solidFill>
                <a:latin typeface="Times New Roman" pitchFamily="18" charset="0"/>
                <a:cs typeface="Times New Roman" pitchFamily="18" charset="0"/>
              </a:rPr>
              <a:t>: </a:t>
            </a:r>
            <a:r>
              <a:rPr lang="es-ES" sz="9600" b="1" dirty="0" smtClean="0">
                <a:solidFill>
                  <a:schemeClr val="bg1"/>
                </a:solidFill>
                <a:latin typeface="Times New Roman" pitchFamily="18" charset="0"/>
                <a:cs typeface="Times New Roman" pitchFamily="18" charset="0"/>
              </a:rPr>
              <a:t>¿Injusticia de género?</a:t>
            </a:r>
          </a:p>
          <a:p>
            <a:pPr algn="l">
              <a:spcBef>
                <a:spcPts val="0"/>
              </a:spcBef>
            </a:pPr>
            <a:endParaRPr lang="es-ES" sz="9600" b="1" dirty="0" smtClean="0">
              <a:solidFill>
                <a:schemeClr val="bg1"/>
              </a:solidFill>
              <a:latin typeface="Times New Roman" pitchFamily="18" charset="0"/>
              <a:cs typeface="Times New Roman" pitchFamily="18" charset="0"/>
            </a:endParaRPr>
          </a:p>
          <a:p>
            <a:pPr algn="l">
              <a:spcBef>
                <a:spcPts val="0"/>
              </a:spcBef>
            </a:pPr>
            <a:r>
              <a:rPr lang="es-ES" sz="9600" b="1" dirty="0" err="1" smtClean="0">
                <a:solidFill>
                  <a:srgbClr val="FFFF00"/>
                </a:solidFill>
                <a:latin typeface="Times New Roman" pitchFamily="18" charset="0"/>
                <a:cs typeface="Times New Roman" pitchFamily="18" charset="0"/>
              </a:rPr>
              <a:t>Archibald</a:t>
            </a:r>
            <a:r>
              <a:rPr lang="es-ES" sz="9600" b="1" dirty="0" smtClean="0">
                <a:solidFill>
                  <a:srgbClr val="FFFF00"/>
                </a:solidFill>
                <a:latin typeface="Times New Roman" pitchFamily="18" charset="0"/>
                <a:cs typeface="Times New Roman" pitchFamily="18" charset="0"/>
              </a:rPr>
              <a:t> </a:t>
            </a:r>
            <a:r>
              <a:rPr lang="es-ES" sz="9600" b="1" dirty="0" err="1" smtClean="0">
                <a:solidFill>
                  <a:srgbClr val="FFFF00"/>
                </a:solidFill>
                <a:latin typeface="Times New Roman" pitchFamily="18" charset="0"/>
                <a:cs typeface="Times New Roman" pitchFamily="18" charset="0"/>
              </a:rPr>
              <a:t>Garrod</a:t>
            </a:r>
            <a:r>
              <a:rPr lang="es-ES" sz="9600" b="1" dirty="0" smtClean="0">
                <a:solidFill>
                  <a:schemeClr val="bg1"/>
                </a:solidFill>
                <a:latin typeface="Times New Roman" pitchFamily="18" charset="0"/>
                <a:cs typeface="Times New Roman" pitchFamily="18" charset="0"/>
              </a:rPr>
              <a:t>: errores congénitos del metabolismo humano (1902, 1909)</a:t>
            </a:r>
          </a:p>
          <a:p>
            <a:pPr algn="l">
              <a:spcBef>
                <a:spcPts val="0"/>
              </a:spcBef>
            </a:pPr>
            <a:endParaRPr lang="es-ES" sz="9600" b="1" dirty="0" smtClean="0">
              <a:solidFill>
                <a:schemeClr val="bg1"/>
              </a:solidFill>
              <a:latin typeface="Times New Roman" pitchFamily="18" charset="0"/>
              <a:cs typeface="Times New Roman" pitchFamily="18" charset="0"/>
            </a:endParaRPr>
          </a:p>
          <a:p>
            <a:pPr algn="l">
              <a:spcBef>
                <a:spcPts val="0"/>
              </a:spcBef>
            </a:pPr>
            <a:r>
              <a:rPr lang="es-ES" sz="9600" b="1" dirty="0" smtClean="0">
                <a:solidFill>
                  <a:srgbClr val="FFFF00"/>
                </a:solidFill>
                <a:latin typeface="Times New Roman" pitchFamily="18" charset="0"/>
                <a:cs typeface="Times New Roman" pitchFamily="18" charset="0"/>
              </a:rPr>
              <a:t>Frederick </a:t>
            </a:r>
            <a:r>
              <a:rPr lang="es-ES" sz="9600" b="1" dirty="0" err="1" smtClean="0">
                <a:solidFill>
                  <a:srgbClr val="FFFF00"/>
                </a:solidFill>
                <a:latin typeface="Times New Roman" pitchFamily="18" charset="0"/>
                <a:cs typeface="Times New Roman" pitchFamily="18" charset="0"/>
              </a:rPr>
              <a:t>Griffith</a:t>
            </a:r>
            <a:r>
              <a:rPr lang="es-ES" sz="9600" b="1" dirty="0" smtClean="0">
                <a:solidFill>
                  <a:srgbClr val="FFFF00"/>
                </a:solidFill>
                <a:latin typeface="Times New Roman" pitchFamily="18" charset="0"/>
                <a:cs typeface="Times New Roman" pitchFamily="18" charset="0"/>
              </a:rPr>
              <a:t>, </a:t>
            </a:r>
            <a:r>
              <a:rPr lang="es-ES" sz="9600" b="1" dirty="0" err="1" smtClean="0">
                <a:solidFill>
                  <a:srgbClr val="FFFF00"/>
                </a:solidFill>
                <a:latin typeface="Times New Roman" pitchFamily="18" charset="0"/>
                <a:cs typeface="Times New Roman" pitchFamily="18" charset="0"/>
              </a:rPr>
              <a:t>Oswald</a:t>
            </a:r>
            <a:r>
              <a:rPr lang="es-ES" sz="9600" b="1" dirty="0" smtClean="0">
                <a:solidFill>
                  <a:srgbClr val="FFFF00"/>
                </a:solidFill>
                <a:latin typeface="Times New Roman" pitchFamily="18" charset="0"/>
                <a:cs typeface="Times New Roman" pitchFamily="18" charset="0"/>
              </a:rPr>
              <a:t> T. </a:t>
            </a:r>
            <a:r>
              <a:rPr lang="es-ES" sz="9600" b="1" dirty="0" err="1" smtClean="0">
                <a:solidFill>
                  <a:srgbClr val="FFFF00"/>
                </a:solidFill>
                <a:latin typeface="Times New Roman" pitchFamily="18" charset="0"/>
                <a:cs typeface="Times New Roman" pitchFamily="18" charset="0"/>
              </a:rPr>
              <a:t>Avery</a:t>
            </a:r>
            <a:r>
              <a:rPr lang="es-ES" sz="9600" b="1" dirty="0" smtClean="0">
                <a:solidFill>
                  <a:schemeClr val="bg1"/>
                </a:solidFill>
                <a:latin typeface="Times New Roman" pitchFamily="18" charset="0"/>
                <a:cs typeface="Times New Roman" pitchFamily="18" charset="0"/>
              </a:rPr>
              <a:t>: transformación bacteriana (1928)  y principio transformante (1944)</a:t>
            </a:r>
          </a:p>
          <a:p>
            <a:pPr algn="l">
              <a:spcBef>
                <a:spcPts val="0"/>
              </a:spcBef>
            </a:pPr>
            <a:endParaRPr lang="es-ES" sz="9600" b="1" dirty="0" smtClean="0">
              <a:solidFill>
                <a:schemeClr val="bg1"/>
              </a:solidFill>
              <a:latin typeface="Times New Roman" pitchFamily="18" charset="0"/>
              <a:cs typeface="Times New Roman" pitchFamily="18" charset="0"/>
            </a:endParaRPr>
          </a:p>
          <a:p>
            <a:pPr algn="l">
              <a:spcBef>
                <a:spcPts val="0"/>
              </a:spcBef>
            </a:pPr>
            <a:r>
              <a:rPr lang="es-ES" sz="9600" b="1" dirty="0" smtClean="0">
                <a:solidFill>
                  <a:srgbClr val="FFFF00"/>
                </a:solidFill>
                <a:latin typeface="Times New Roman" pitchFamily="18" charset="0"/>
                <a:cs typeface="Times New Roman" pitchFamily="18" charset="0"/>
              </a:rPr>
              <a:t>James A. </a:t>
            </a:r>
            <a:r>
              <a:rPr lang="es-ES" sz="9600" b="1" dirty="0" err="1" smtClean="0">
                <a:solidFill>
                  <a:srgbClr val="FFFF00"/>
                </a:solidFill>
                <a:latin typeface="Times New Roman" pitchFamily="18" charset="0"/>
                <a:cs typeface="Times New Roman" pitchFamily="18" charset="0"/>
              </a:rPr>
              <a:t>Thomson</a:t>
            </a:r>
            <a:r>
              <a:rPr lang="es-ES" sz="9600" b="1" dirty="0" smtClean="0">
                <a:solidFill>
                  <a:srgbClr val="FFFF00"/>
                </a:solidFill>
                <a:latin typeface="Times New Roman" pitchFamily="18" charset="0"/>
                <a:cs typeface="Times New Roman" pitchFamily="18" charset="0"/>
              </a:rPr>
              <a:t>:</a:t>
            </a:r>
            <a:r>
              <a:rPr lang="es-ES" sz="9600" b="1" dirty="0" smtClean="0">
                <a:solidFill>
                  <a:schemeClr val="bg1"/>
                </a:solidFill>
                <a:latin typeface="Times New Roman" pitchFamily="18" charset="0"/>
                <a:cs typeface="Times New Roman" pitchFamily="18" charset="0"/>
              </a:rPr>
              <a:t> células troncales </a:t>
            </a:r>
            <a:r>
              <a:rPr lang="es-ES" sz="9600" b="1" dirty="0" err="1" smtClean="0">
                <a:solidFill>
                  <a:schemeClr val="bg1"/>
                </a:solidFill>
                <a:latin typeface="Times New Roman" pitchFamily="18" charset="0"/>
                <a:cs typeface="Times New Roman" pitchFamily="18" charset="0"/>
              </a:rPr>
              <a:t>pluripotentes</a:t>
            </a:r>
            <a:r>
              <a:rPr lang="es-ES" sz="9600" b="1" dirty="0" smtClean="0">
                <a:solidFill>
                  <a:schemeClr val="bg1"/>
                </a:solidFill>
                <a:latin typeface="Times New Roman" pitchFamily="18" charset="0"/>
                <a:cs typeface="Times New Roman" pitchFamily="18" charset="0"/>
              </a:rPr>
              <a:t> humanas (1998)</a:t>
            </a:r>
          </a:p>
          <a:p>
            <a:pPr algn="l">
              <a:spcBef>
                <a:spcPts val="0"/>
              </a:spcBef>
            </a:pPr>
            <a:endParaRPr lang="es-ES" sz="9600" b="1" dirty="0" smtClean="0">
              <a:solidFill>
                <a:schemeClr val="bg1"/>
              </a:solidFill>
              <a:latin typeface="Times New Roman" pitchFamily="18" charset="0"/>
              <a:cs typeface="Times New Roman" pitchFamily="18" charset="0"/>
            </a:endParaRPr>
          </a:p>
          <a:p>
            <a:pPr algn="l">
              <a:spcBef>
                <a:spcPts val="0"/>
              </a:spcBef>
            </a:pPr>
            <a:r>
              <a:rPr lang="es-ES" sz="9600" b="1" dirty="0" err="1" smtClean="0">
                <a:solidFill>
                  <a:srgbClr val="FFFF00"/>
                </a:solidFill>
                <a:latin typeface="Times New Roman" pitchFamily="18" charset="0"/>
                <a:cs typeface="Times New Roman" pitchFamily="18" charset="0"/>
              </a:rPr>
              <a:t>Ian</a:t>
            </a:r>
            <a:r>
              <a:rPr lang="es-ES" sz="9600" b="1" dirty="0" smtClean="0">
                <a:solidFill>
                  <a:srgbClr val="FFFF00"/>
                </a:solidFill>
                <a:latin typeface="Times New Roman" pitchFamily="18" charset="0"/>
                <a:cs typeface="Times New Roman" pitchFamily="18" charset="0"/>
              </a:rPr>
              <a:t> </a:t>
            </a:r>
            <a:r>
              <a:rPr lang="es-ES" sz="9600" b="1" dirty="0" err="1" smtClean="0">
                <a:solidFill>
                  <a:srgbClr val="FFFF00"/>
                </a:solidFill>
                <a:latin typeface="Times New Roman" pitchFamily="18" charset="0"/>
                <a:cs typeface="Times New Roman" pitchFamily="18" charset="0"/>
              </a:rPr>
              <a:t>Wilmut</a:t>
            </a:r>
            <a:r>
              <a:rPr lang="es-ES" sz="9600" b="1" dirty="0" smtClean="0">
                <a:solidFill>
                  <a:srgbClr val="FFFF00"/>
                </a:solidFill>
                <a:latin typeface="Times New Roman" pitchFamily="18" charset="0"/>
                <a:cs typeface="Times New Roman" pitchFamily="18" charset="0"/>
              </a:rPr>
              <a:t>: </a:t>
            </a:r>
            <a:r>
              <a:rPr lang="es-ES" sz="9600" b="1" dirty="0" smtClean="0">
                <a:solidFill>
                  <a:schemeClr val="bg1"/>
                </a:solidFill>
                <a:latin typeface="Times New Roman" pitchFamily="18" charset="0"/>
                <a:cs typeface="Times New Roman" pitchFamily="18" charset="0"/>
              </a:rPr>
              <a:t>clonación en mamíferos, oveja </a:t>
            </a:r>
            <a:r>
              <a:rPr lang="es-ES" sz="9600" b="1" dirty="0" err="1" smtClean="0">
                <a:solidFill>
                  <a:schemeClr val="bg1"/>
                </a:solidFill>
                <a:latin typeface="Times New Roman" pitchFamily="18" charset="0"/>
                <a:cs typeface="Times New Roman" pitchFamily="18" charset="0"/>
              </a:rPr>
              <a:t>Dolly</a:t>
            </a:r>
            <a:r>
              <a:rPr lang="es-ES" sz="9600" b="1" dirty="0" smtClean="0">
                <a:solidFill>
                  <a:schemeClr val="bg1"/>
                </a:solidFill>
                <a:latin typeface="Times New Roman" pitchFamily="18" charset="0"/>
                <a:cs typeface="Times New Roman" pitchFamily="18" charset="0"/>
              </a:rPr>
              <a:t> (1997)</a:t>
            </a:r>
          </a:p>
          <a:p>
            <a:pPr algn="l">
              <a:spcBef>
                <a:spcPts val="0"/>
              </a:spcBef>
            </a:pPr>
            <a:endParaRPr lang="es-ES" sz="9600" b="1" dirty="0" smtClean="0">
              <a:solidFill>
                <a:schemeClr val="bg1"/>
              </a:solidFill>
              <a:latin typeface="Times New Roman" pitchFamily="18" charset="0"/>
              <a:cs typeface="Times New Roman" pitchFamily="18" charset="0"/>
            </a:endParaRPr>
          </a:p>
          <a:p>
            <a:pPr algn="l">
              <a:spcBef>
                <a:spcPts val="0"/>
              </a:spcBef>
            </a:pPr>
            <a:r>
              <a:rPr lang="es-ES" sz="9600" b="1" dirty="0" err="1" smtClean="0">
                <a:solidFill>
                  <a:srgbClr val="FFFF00"/>
                </a:solidFill>
                <a:latin typeface="Times New Roman" pitchFamily="18" charset="0"/>
                <a:cs typeface="Times New Roman" pitchFamily="18" charset="0"/>
              </a:rPr>
              <a:t>Yusui</a:t>
            </a:r>
            <a:r>
              <a:rPr lang="es-ES" sz="9600" b="1" dirty="0" smtClean="0">
                <a:solidFill>
                  <a:srgbClr val="FFFF00"/>
                </a:solidFill>
                <a:latin typeface="Times New Roman" pitchFamily="18" charset="0"/>
                <a:cs typeface="Times New Roman" pitchFamily="18" charset="0"/>
              </a:rPr>
              <a:t>  </a:t>
            </a:r>
            <a:r>
              <a:rPr lang="es-ES" sz="9600" b="1" dirty="0" err="1" smtClean="0">
                <a:solidFill>
                  <a:srgbClr val="FFFF00"/>
                </a:solidFill>
                <a:latin typeface="Times New Roman" pitchFamily="18" charset="0"/>
                <a:cs typeface="Times New Roman" pitchFamily="18" charset="0"/>
              </a:rPr>
              <a:t>Masui</a:t>
            </a:r>
            <a:r>
              <a:rPr lang="es-ES" sz="9600" b="1" dirty="0" smtClean="0">
                <a:solidFill>
                  <a:srgbClr val="FFFF00"/>
                </a:solidFill>
                <a:latin typeface="Times New Roman" pitchFamily="18" charset="0"/>
                <a:cs typeface="Times New Roman" pitchFamily="18" charset="0"/>
              </a:rPr>
              <a:t>:</a:t>
            </a:r>
            <a:r>
              <a:rPr lang="es-ES" sz="9600" b="1" dirty="0" smtClean="0">
                <a:solidFill>
                  <a:schemeClr val="bg1"/>
                </a:solidFill>
                <a:latin typeface="Times New Roman" pitchFamily="18" charset="0"/>
                <a:cs typeface="Times New Roman" pitchFamily="18" charset="0"/>
              </a:rPr>
              <a:t> control del ciclo celular: factor promotor de la mitosis, MPF (1971)</a:t>
            </a:r>
          </a:p>
          <a:p>
            <a:pPr algn="l"/>
            <a:endParaRPr lang="es-ES" sz="9600" b="1" dirty="0" smtClean="0">
              <a:solidFill>
                <a:schemeClr val="bg1"/>
              </a:solidFill>
              <a:latin typeface="Times New Roman" pitchFamily="18" charset="0"/>
              <a:cs typeface="Times New Roman" pitchFamily="18" charset="0"/>
            </a:endParaRPr>
          </a:p>
          <a:p>
            <a:pPr algn="l"/>
            <a:r>
              <a:rPr lang="es-ES" sz="9600" b="1" dirty="0" err="1" smtClean="0">
                <a:solidFill>
                  <a:srgbClr val="FFFF00"/>
                </a:solidFill>
                <a:latin typeface="Times New Roman" pitchFamily="18" charset="0"/>
                <a:cs typeface="Times New Roman" pitchFamily="18" charset="0"/>
              </a:rPr>
              <a:t>Joe</a:t>
            </a:r>
            <a:r>
              <a:rPr lang="es-ES" sz="9600" b="1" dirty="0" smtClean="0">
                <a:solidFill>
                  <a:srgbClr val="FFFF00"/>
                </a:solidFill>
                <a:latin typeface="Times New Roman" pitchFamily="18" charset="0"/>
                <a:cs typeface="Times New Roman" pitchFamily="18" charset="0"/>
              </a:rPr>
              <a:t> </a:t>
            </a:r>
            <a:r>
              <a:rPr lang="es-ES" sz="9600" b="1" dirty="0" err="1" smtClean="0">
                <a:solidFill>
                  <a:srgbClr val="FFFF00"/>
                </a:solidFill>
                <a:latin typeface="Times New Roman" pitchFamily="18" charset="0"/>
                <a:cs typeface="Times New Roman" pitchFamily="18" charset="0"/>
              </a:rPr>
              <a:t>Hin</a:t>
            </a:r>
            <a:r>
              <a:rPr lang="es-ES" sz="9600" b="1" dirty="0" smtClean="0">
                <a:solidFill>
                  <a:srgbClr val="FFFF00"/>
                </a:solidFill>
                <a:latin typeface="Times New Roman" pitchFamily="18" charset="0"/>
                <a:cs typeface="Times New Roman" pitchFamily="18" charset="0"/>
              </a:rPr>
              <a:t> </a:t>
            </a:r>
            <a:r>
              <a:rPr lang="es-ES" sz="9600" b="1" dirty="0" err="1" smtClean="0">
                <a:solidFill>
                  <a:srgbClr val="FFFF00"/>
                </a:solidFill>
                <a:latin typeface="Times New Roman" pitchFamily="18" charset="0"/>
                <a:cs typeface="Times New Roman" pitchFamily="18" charset="0"/>
              </a:rPr>
              <a:t>Tjio</a:t>
            </a:r>
            <a:r>
              <a:rPr lang="es-ES" sz="9600" b="1" dirty="0" smtClean="0">
                <a:solidFill>
                  <a:srgbClr val="FFFF00"/>
                </a:solidFill>
                <a:latin typeface="Times New Roman" pitchFamily="18" charset="0"/>
                <a:cs typeface="Times New Roman" pitchFamily="18" charset="0"/>
              </a:rPr>
              <a:t>, </a:t>
            </a:r>
            <a:r>
              <a:rPr lang="es-ES" sz="9600" b="1" dirty="0" err="1" smtClean="0">
                <a:solidFill>
                  <a:srgbClr val="FFFF00"/>
                </a:solidFill>
                <a:latin typeface="Times New Roman" pitchFamily="18" charset="0"/>
                <a:cs typeface="Times New Roman" pitchFamily="18" charset="0"/>
              </a:rPr>
              <a:t>Jérôme</a:t>
            </a:r>
            <a:r>
              <a:rPr lang="es-ES" sz="9600" b="1" dirty="0" smtClean="0">
                <a:solidFill>
                  <a:srgbClr val="FFFF00"/>
                </a:solidFill>
                <a:latin typeface="Times New Roman" pitchFamily="18" charset="0"/>
                <a:cs typeface="Times New Roman" pitchFamily="18" charset="0"/>
              </a:rPr>
              <a:t> </a:t>
            </a:r>
            <a:r>
              <a:rPr lang="es-ES" sz="9600" b="1" dirty="0" err="1" smtClean="0">
                <a:solidFill>
                  <a:srgbClr val="FFFF00"/>
                </a:solidFill>
                <a:latin typeface="Times New Roman" pitchFamily="18" charset="0"/>
                <a:cs typeface="Times New Roman" pitchFamily="18" charset="0"/>
              </a:rPr>
              <a:t>Lejeune</a:t>
            </a:r>
            <a:r>
              <a:rPr lang="es-ES" sz="9600" b="1" dirty="0" smtClean="0">
                <a:solidFill>
                  <a:srgbClr val="FFFF00"/>
                </a:solidFill>
                <a:latin typeface="Times New Roman" pitchFamily="18" charset="0"/>
                <a:cs typeface="Times New Roman" pitchFamily="18" charset="0"/>
              </a:rPr>
              <a:t>:</a:t>
            </a:r>
            <a:r>
              <a:rPr lang="es-ES" sz="9600" b="1" dirty="0" smtClean="0">
                <a:solidFill>
                  <a:schemeClr val="bg1"/>
                </a:solidFill>
                <a:latin typeface="Times New Roman" pitchFamily="18" charset="0"/>
                <a:cs typeface="Times New Roman" pitchFamily="18" charset="0"/>
              </a:rPr>
              <a:t> citogenética clínica humana (1956, 1958)</a:t>
            </a:r>
          </a:p>
          <a:p>
            <a:pPr algn="l"/>
            <a:endParaRPr lang="es-ES" sz="2800" b="1" dirty="0" smtClean="0">
              <a:solidFill>
                <a:schemeClr val="bg1"/>
              </a:solidFill>
              <a:latin typeface="Times New Roman" pitchFamily="18" charset="0"/>
              <a:cs typeface="Times New Roman" pitchFamily="18" charset="0"/>
            </a:endParaRPr>
          </a:p>
          <a:p>
            <a:pPr algn="l"/>
            <a:endParaRPr lang="es-ES" sz="28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	</a:t>
            </a:r>
            <a:endParaRPr lang="es-ES" b="1" dirty="0" smtClean="0">
              <a:solidFill>
                <a:srgbClr val="FFFF00"/>
              </a:solidFill>
              <a:latin typeface="Times New Roman" pitchFamily="18" charset="0"/>
              <a:cs typeface="Times New Roman" pitchFamily="18" charset="0"/>
            </a:endParaRPr>
          </a:p>
          <a:p>
            <a:pPr algn="l"/>
            <a:r>
              <a:rPr lang="es-ES" sz="2800" b="1" dirty="0" smtClean="0">
                <a:solidFill>
                  <a:schemeClr val="bg1"/>
                </a:solidFill>
                <a:latin typeface="Times New Roman" pitchFamily="18" charset="0"/>
                <a:cs typeface="Times New Roman" pitchFamily="18" charset="0"/>
              </a:rPr>
              <a:t>	</a:t>
            </a:r>
          </a:p>
          <a:p>
            <a:pPr algn="l"/>
            <a:endParaRPr lang="es-ES" sz="2800" b="1" dirty="0" smtClean="0">
              <a:solidFill>
                <a:schemeClr val="bg1"/>
              </a:solidFill>
              <a:latin typeface="Times New Roman" pitchFamily="18" charset="0"/>
              <a:cs typeface="Times New Roman" pitchFamily="18" charset="0"/>
            </a:endParaRPr>
          </a:p>
          <a:p>
            <a:pPr algn="l"/>
            <a:r>
              <a:rPr lang="es-ES" sz="2800" b="1" dirty="0" smtClean="0">
                <a:solidFill>
                  <a:schemeClr val="bg1"/>
                </a:solidFill>
                <a:latin typeface="Times New Roman" pitchFamily="18" charset="0"/>
                <a:cs typeface="Times New Roman" pitchFamily="18" charset="0"/>
              </a:rPr>
              <a:t>	</a:t>
            </a:r>
            <a:endParaRPr lang="es-ES" sz="2800" b="1" dirty="0">
              <a:solidFill>
                <a:srgbClr val="FFFF00"/>
              </a:solidFill>
              <a:latin typeface="Times New Roman" pitchFamily="18" charset="0"/>
              <a:cs typeface="Times New Roman" pitchFamily="18" charset="0"/>
            </a:endParaRPr>
          </a:p>
          <a:p>
            <a:endParaRPr lang="es-ES" sz="2600" b="1" dirty="0" smtClean="0">
              <a:solidFill>
                <a:srgbClr val="FFFF00"/>
              </a:solidFill>
              <a:latin typeface="Times New Roman" pitchFamily="18" charset="0"/>
              <a:cs typeface="Times New Roman" pitchFamily="18" charset="0"/>
            </a:endParaRPr>
          </a:p>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Título"/>
          <p:cNvSpPr>
            <a:spLocks noGrp="1"/>
          </p:cNvSpPr>
          <p:nvPr>
            <p:ph type="title"/>
          </p:nvPr>
        </p:nvSpPr>
        <p:spPr>
          <a:xfrm>
            <a:off x="179512" y="116632"/>
            <a:ext cx="8712968" cy="1008113"/>
          </a:xfrm>
          <a:solidFill>
            <a:srgbClr val="FF0000"/>
          </a:solidFill>
        </p:spPr>
        <p:txBody>
          <a:bodyPr>
            <a:normAutofit fontScale="90000"/>
          </a:bodyPr>
          <a:lstStyle/>
          <a:p>
            <a:r>
              <a:rPr lang="es-ES" sz="3100" b="1" dirty="0" smtClean="0">
                <a:solidFill>
                  <a:srgbClr val="FFFF00"/>
                </a:solidFill>
                <a:latin typeface="Times New Roman" pitchFamily="18" charset="0"/>
                <a:cs typeface="Times New Roman" pitchFamily="18" charset="0"/>
              </a:rPr>
              <a:t>¿INJUSTICIA DE GÉNERO?</a:t>
            </a:r>
            <a:r>
              <a:rPr lang="es-ES" sz="2400" b="1" dirty="0" smtClean="0">
                <a:solidFill>
                  <a:srgbClr val="FFFF00"/>
                </a:solidFill>
                <a:latin typeface="Times New Roman" pitchFamily="18" charset="0"/>
                <a:cs typeface="Times New Roman" pitchFamily="18" charset="0"/>
              </a:rPr>
              <a:t>                                                               ROSALIND FRANKLIN                                              MARTHA CHASE                       MARIANNE GRUNBERG-MANAGO</a:t>
            </a:r>
          </a:p>
        </p:txBody>
      </p:sp>
      <p:pic>
        <p:nvPicPr>
          <p:cNvPr id="1026" name="Picture 2"/>
          <p:cNvPicPr>
            <a:picLocks noChangeAspect="1" noChangeArrowheads="1"/>
          </p:cNvPicPr>
          <p:nvPr/>
        </p:nvPicPr>
        <p:blipFill>
          <a:blip r:embed="rId2" cstate="print"/>
          <a:srcRect l="7038" t="38291" r="43952" b="13610"/>
          <a:stretch>
            <a:fillRect/>
          </a:stretch>
        </p:blipFill>
        <p:spPr bwMode="auto">
          <a:xfrm>
            <a:off x="2227044" y="4077072"/>
            <a:ext cx="4902805" cy="2592288"/>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l="9854" t="16332" r="42263" b="9428"/>
          <a:stretch>
            <a:fillRect/>
          </a:stretch>
        </p:blipFill>
        <p:spPr bwMode="auto">
          <a:xfrm>
            <a:off x="5508104" y="1208612"/>
            <a:ext cx="3347864" cy="2796452"/>
          </a:xfrm>
          <a:prstGeom prst="rect">
            <a:avLst/>
          </a:prstGeom>
          <a:noFill/>
          <a:ln w="9525">
            <a:noFill/>
            <a:miter lim="800000"/>
            <a:headEnd/>
            <a:tailEnd/>
          </a:ln>
        </p:spPr>
      </p:pic>
      <p:pic>
        <p:nvPicPr>
          <p:cNvPr id="6" name="Picture 9"/>
          <p:cNvPicPr>
            <a:picLocks noChangeAspect="1" noChangeArrowheads="1"/>
          </p:cNvPicPr>
          <p:nvPr/>
        </p:nvPicPr>
        <p:blipFill>
          <a:blip r:embed="rId4" cstate="print"/>
          <a:srcRect l="22881" t="52612" r="67862" b="23000"/>
          <a:stretch>
            <a:fillRect/>
          </a:stretch>
        </p:blipFill>
        <p:spPr bwMode="auto">
          <a:xfrm>
            <a:off x="179512" y="1196752"/>
            <a:ext cx="2131856" cy="2880320"/>
          </a:xfrm>
          <a:prstGeom prst="rect">
            <a:avLst/>
          </a:prstGeom>
          <a:noFill/>
          <a:ln w="9525">
            <a:noFill/>
            <a:miter lim="800000"/>
            <a:headEnd/>
            <a:tailEnd/>
          </a:ln>
        </p:spPr>
      </p:pic>
      <p:pic>
        <p:nvPicPr>
          <p:cNvPr id="7" name="Picture 8"/>
          <p:cNvPicPr>
            <a:picLocks noChangeAspect="1" noChangeArrowheads="1"/>
          </p:cNvPicPr>
          <p:nvPr/>
        </p:nvPicPr>
        <p:blipFill>
          <a:blip r:embed="rId5" cstate="print"/>
          <a:srcRect l="84676" t="41360" r="2959" b="37041"/>
          <a:stretch>
            <a:fillRect/>
          </a:stretch>
        </p:blipFill>
        <p:spPr bwMode="auto">
          <a:xfrm>
            <a:off x="2195736" y="1196752"/>
            <a:ext cx="3046168" cy="27247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188640"/>
            <a:ext cx="7200800" cy="1152128"/>
          </a:xfrm>
          <a:solidFill>
            <a:srgbClr val="FF0000"/>
          </a:solidFill>
        </p:spPr>
        <p:txBody>
          <a:bodyPr/>
          <a:lstStyle/>
          <a:p>
            <a:r>
              <a:rPr lang="es-ES" sz="2800" b="1" dirty="0" smtClean="0">
                <a:solidFill>
                  <a:srgbClr val="FFFF00"/>
                </a:solidFill>
                <a:latin typeface="Times New Roman" pitchFamily="18" charset="0"/>
                <a:cs typeface="Times New Roman" pitchFamily="18" charset="0"/>
              </a:rPr>
              <a:t>ARCHIBAL GARROD (1857 - 1936)</a:t>
            </a:r>
            <a:br>
              <a:rPr lang="es-ES" sz="2800" b="1" dirty="0" smtClean="0">
                <a:solidFill>
                  <a:srgbClr val="FFFF00"/>
                </a:solidFill>
                <a:latin typeface="Times New Roman" pitchFamily="18" charset="0"/>
                <a:cs typeface="Times New Roman" pitchFamily="18" charset="0"/>
              </a:rPr>
            </a:br>
            <a:r>
              <a:rPr lang="es-ES" sz="2800" b="1" dirty="0" smtClean="0">
                <a:solidFill>
                  <a:srgbClr val="FFFF00"/>
                </a:solidFill>
                <a:latin typeface="Times New Roman" pitchFamily="18" charset="0"/>
                <a:cs typeface="Times New Roman" pitchFamily="18" charset="0"/>
              </a:rPr>
              <a:t>Errores congénitos del metabolismo humano</a:t>
            </a:r>
            <a:endParaRPr lang="es-ES" sz="2800" b="1" dirty="0">
              <a:solidFill>
                <a:srgbClr val="FFFF00"/>
              </a:solidFill>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cstate="print"/>
          <a:srcRect l="23550" t="42385" r="60341" b="17793"/>
          <a:stretch>
            <a:fillRect/>
          </a:stretch>
        </p:blipFill>
        <p:spPr bwMode="auto">
          <a:xfrm>
            <a:off x="2411760" y="1410941"/>
            <a:ext cx="3888432" cy="52176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9512" y="188640"/>
            <a:ext cx="8568952" cy="1296143"/>
          </a:xfrm>
          <a:solidFill>
            <a:srgbClr val="FF0000"/>
          </a:solidFill>
        </p:spPr>
        <p:txBody>
          <a:bodyPr>
            <a:normAutofit/>
          </a:bodyPr>
          <a:lstStyle/>
          <a:p>
            <a:r>
              <a:rPr lang="es-ES" sz="2400" b="1" dirty="0" smtClean="0">
                <a:solidFill>
                  <a:srgbClr val="FFFF00"/>
                </a:solidFill>
                <a:latin typeface="Times New Roman" pitchFamily="18" charset="0"/>
                <a:cs typeface="Times New Roman" pitchFamily="18" charset="0"/>
              </a:rPr>
              <a:t>TRANSFORMACIÓN BACTERIANA :                                      EL PRINCIPIO TRANSFORMANTE                                                         (GRIFFITH, 1928;  AVERY, Mac LEOD y </a:t>
            </a:r>
            <a:r>
              <a:rPr lang="es-ES" sz="2400" b="1" dirty="0" err="1" smtClean="0">
                <a:solidFill>
                  <a:srgbClr val="FFFF00"/>
                </a:solidFill>
                <a:latin typeface="Times New Roman" pitchFamily="18" charset="0"/>
                <a:cs typeface="Times New Roman" pitchFamily="18" charset="0"/>
              </a:rPr>
              <a:t>McCARTY</a:t>
            </a:r>
            <a:r>
              <a:rPr lang="es-ES" sz="2400" b="1" dirty="0" smtClean="0">
                <a:solidFill>
                  <a:srgbClr val="FFFF00"/>
                </a:solidFill>
                <a:latin typeface="Times New Roman" pitchFamily="18" charset="0"/>
                <a:cs typeface="Times New Roman" pitchFamily="18" charset="0"/>
              </a:rPr>
              <a:t>, 1944)</a:t>
            </a:r>
            <a:endParaRPr lang="es-ES" sz="24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556792"/>
            <a:ext cx="7848872" cy="4896544"/>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050" name="Picture 2"/>
          <p:cNvPicPr>
            <a:picLocks noChangeAspect="1" noChangeArrowheads="1"/>
          </p:cNvPicPr>
          <p:nvPr/>
        </p:nvPicPr>
        <p:blipFill>
          <a:blip r:embed="rId2" cstate="print"/>
          <a:srcRect l="74637" t="39336" r="3956" b="7337"/>
          <a:stretch>
            <a:fillRect/>
          </a:stretch>
        </p:blipFill>
        <p:spPr bwMode="auto">
          <a:xfrm>
            <a:off x="323528" y="1532157"/>
            <a:ext cx="3888432" cy="5218685"/>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l="35917" t="15494" r="37043" b="17586"/>
          <a:stretch>
            <a:fillRect/>
          </a:stretch>
        </p:blipFill>
        <p:spPr bwMode="auto">
          <a:xfrm>
            <a:off x="4860031" y="1556792"/>
            <a:ext cx="3852427" cy="51365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188640"/>
            <a:ext cx="7200800" cy="1152128"/>
          </a:xfrm>
          <a:solidFill>
            <a:srgbClr val="FF0000"/>
          </a:solidFill>
        </p:spPr>
        <p:txBody>
          <a:bodyPr>
            <a:normAutofit fontScale="90000"/>
          </a:bodyPr>
          <a:lstStyle/>
          <a:p>
            <a:r>
              <a:rPr lang="es-ES" sz="2800" b="1" dirty="0" smtClean="0">
                <a:solidFill>
                  <a:srgbClr val="FFFF00"/>
                </a:solidFill>
                <a:latin typeface="Times New Roman" pitchFamily="18" charset="0"/>
                <a:cs typeface="Times New Roman" pitchFamily="18" charset="0"/>
              </a:rPr>
              <a:t>JAMES A. THOMSON</a:t>
            </a:r>
            <a:br>
              <a:rPr lang="es-ES" sz="2800" b="1" dirty="0" smtClean="0">
                <a:solidFill>
                  <a:srgbClr val="FFFF00"/>
                </a:solidFill>
                <a:latin typeface="Times New Roman" pitchFamily="18" charset="0"/>
                <a:cs typeface="Times New Roman" pitchFamily="18" charset="0"/>
              </a:rPr>
            </a:br>
            <a:r>
              <a:rPr lang="es-ES" sz="2800" b="1" dirty="0" smtClean="0">
                <a:solidFill>
                  <a:srgbClr val="FFFF00"/>
                </a:solidFill>
                <a:latin typeface="Times New Roman" pitchFamily="18" charset="0"/>
                <a:cs typeface="Times New Roman" pitchFamily="18" charset="0"/>
              </a:rPr>
              <a:t>Células ES y células troncales </a:t>
            </a:r>
            <a:r>
              <a:rPr lang="es-ES" sz="2800" b="1" dirty="0" err="1" smtClean="0">
                <a:solidFill>
                  <a:srgbClr val="FFFF00"/>
                </a:solidFill>
                <a:latin typeface="Times New Roman" pitchFamily="18" charset="0"/>
                <a:cs typeface="Times New Roman" pitchFamily="18" charset="0"/>
              </a:rPr>
              <a:t>pluripotentes</a:t>
            </a:r>
            <a:r>
              <a:rPr lang="es-ES" sz="2800" b="1" dirty="0" smtClean="0">
                <a:solidFill>
                  <a:srgbClr val="FFFF00"/>
                </a:solidFill>
                <a:latin typeface="Times New Roman" pitchFamily="18" charset="0"/>
                <a:cs typeface="Times New Roman" pitchFamily="18" charset="0"/>
              </a:rPr>
              <a:t> humanas</a:t>
            </a:r>
            <a:endParaRPr lang="es-ES" sz="2800" b="1" dirty="0">
              <a:solidFill>
                <a:srgbClr val="FFFF00"/>
              </a:soli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cstate="print"/>
          <a:srcRect l="21279" t="36199" r="58856" b="24067"/>
          <a:stretch>
            <a:fillRect/>
          </a:stretch>
        </p:blipFill>
        <p:spPr bwMode="auto">
          <a:xfrm>
            <a:off x="2411760" y="1476555"/>
            <a:ext cx="4680520" cy="50817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23528" y="188640"/>
            <a:ext cx="8568952" cy="1800200"/>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 AUSENCIAS                                                             Clonación en mamíferos: la oveja </a:t>
            </a:r>
            <a:r>
              <a:rPr lang="es-ES" sz="3200" b="1" dirty="0" err="1" smtClean="0">
                <a:solidFill>
                  <a:srgbClr val="FFFF00"/>
                </a:solidFill>
                <a:latin typeface="Times New Roman" pitchFamily="18" charset="0"/>
                <a:cs typeface="Times New Roman" pitchFamily="18" charset="0"/>
              </a:rPr>
              <a:t>Dolly</a:t>
            </a:r>
            <a:r>
              <a:rPr lang="es-ES" sz="3200" b="1" dirty="0" smtClean="0">
                <a:solidFill>
                  <a:srgbClr val="FFFF00"/>
                </a:solidFill>
                <a:latin typeface="Times New Roman" pitchFamily="18" charset="0"/>
                <a:cs typeface="Times New Roman" pitchFamily="18" charset="0"/>
              </a:rPr>
              <a:t>                 (</a:t>
            </a:r>
            <a:r>
              <a:rPr lang="es-ES" sz="3200" b="1" dirty="0" err="1" smtClean="0">
                <a:solidFill>
                  <a:srgbClr val="FFFF00"/>
                </a:solidFill>
                <a:latin typeface="Times New Roman" pitchFamily="18" charset="0"/>
                <a:cs typeface="Times New Roman" pitchFamily="18" charset="0"/>
              </a:rPr>
              <a:t>Ian</a:t>
            </a:r>
            <a:r>
              <a:rPr lang="es-ES" sz="3200" b="1" dirty="0" smtClean="0">
                <a:solidFill>
                  <a:srgbClr val="FFFF00"/>
                </a:solidFill>
                <a:latin typeface="Times New Roman" pitchFamily="18" charset="0"/>
                <a:cs typeface="Times New Roman" pitchFamily="18" charset="0"/>
              </a:rPr>
              <a:t> </a:t>
            </a:r>
            <a:r>
              <a:rPr lang="es-ES" sz="3200" b="1" dirty="0" err="1" smtClean="0">
                <a:solidFill>
                  <a:srgbClr val="FFFF00"/>
                </a:solidFill>
                <a:latin typeface="Times New Roman" pitchFamily="18" charset="0"/>
                <a:cs typeface="Times New Roman" pitchFamily="18" charset="0"/>
              </a:rPr>
              <a:t>Wilmut</a:t>
            </a:r>
            <a:r>
              <a:rPr lang="es-ES" sz="3200" b="1" dirty="0" smtClean="0">
                <a:solidFill>
                  <a:srgbClr val="FFFF00"/>
                </a:solidFill>
                <a:latin typeface="Times New Roman" pitchFamily="18" charset="0"/>
                <a:cs typeface="Times New Roman" pitchFamily="18" charset="0"/>
              </a:rPr>
              <a:t>, 1996)</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2060848"/>
            <a:ext cx="7848872" cy="4392488"/>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11544" t="39336" r="49023" b="14656"/>
          <a:stretch>
            <a:fillRect/>
          </a:stretch>
        </p:blipFill>
        <p:spPr bwMode="auto">
          <a:xfrm>
            <a:off x="4283968" y="2132856"/>
            <a:ext cx="4467768" cy="2808312"/>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l="14232" t="43726" r="51127" b="19677"/>
          <a:stretch>
            <a:fillRect/>
          </a:stretch>
        </p:blipFill>
        <p:spPr bwMode="auto">
          <a:xfrm>
            <a:off x="323528" y="2132856"/>
            <a:ext cx="3832420" cy="2181302"/>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l="20143" t="39544" r="57324" b="14449"/>
          <a:stretch>
            <a:fillRect/>
          </a:stretch>
        </p:blipFill>
        <p:spPr bwMode="auto">
          <a:xfrm>
            <a:off x="323528" y="4365104"/>
            <a:ext cx="2016224" cy="2217846"/>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l="33348" t="25337" r="20027" b="24264"/>
          <a:stretch>
            <a:fillRect/>
          </a:stretch>
        </p:blipFill>
        <p:spPr bwMode="auto">
          <a:xfrm>
            <a:off x="2411760" y="5013176"/>
            <a:ext cx="2750094" cy="15387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1 Título"/>
          <p:cNvSpPr>
            <a:spLocks noGrp="1"/>
          </p:cNvSpPr>
          <p:nvPr>
            <p:ph type="title"/>
          </p:nvPr>
        </p:nvSpPr>
        <p:spPr>
          <a:xfrm>
            <a:off x="611560" y="188641"/>
            <a:ext cx="8064896" cy="936104"/>
          </a:xfrm>
          <a:solidFill>
            <a:srgbClr val="FF0000"/>
          </a:solidFill>
          <a:ln w="28575">
            <a:solidFill>
              <a:schemeClr val="tx1"/>
            </a:solidFill>
          </a:ln>
        </p:spPr>
        <p:txBody>
          <a:bodyPr>
            <a:normAutofit fontScale="90000"/>
          </a:bodyPr>
          <a:lstStyle/>
          <a:p>
            <a:r>
              <a:rPr lang="es-ES" sz="2800" b="1" dirty="0" smtClean="0">
                <a:solidFill>
                  <a:srgbClr val="FFFF00"/>
                </a:solidFill>
                <a:latin typeface="Times New Roman" pitchFamily="18" charset="0"/>
                <a:cs typeface="Times New Roman" pitchFamily="18" charset="0"/>
              </a:rPr>
              <a:t>CROMOSOMAS HUMANOS (2n=46,XX♀; 2n=46,XY♂)                                            (JOE HIN TJIO, 1956)</a:t>
            </a:r>
          </a:p>
        </p:txBody>
      </p:sp>
      <p:pic>
        <p:nvPicPr>
          <p:cNvPr id="123907" name="Picture 3"/>
          <p:cNvPicPr>
            <a:picLocks noChangeAspect="1" noChangeArrowheads="1"/>
          </p:cNvPicPr>
          <p:nvPr/>
        </p:nvPicPr>
        <p:blipFill>
          <a:blip r:embed="rId2" cstate="print"/>
          <a:srcRect l="51660" t="23000" r="24542" b="17809"/>
          <a:stretch>
            <a:fillRect/>
          </a:stretch>
        </p:blipFill>
        <p:spPr bwMode="auto">
          <a:xfrm>
            <a:off x="2555875" y="1273175"/>
            <a:ext cx="4103688" cy="5441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42988" y="274638"/>
            <a:ext cx="6985000" cy="633412"/>
          </a:xfrm>
          <a:solidFill>
            <a:srgbClr val="FF0000"/>
          </a:solidFill>
        </p:spPr>
        <p:txBody>
          <a:bodyPr>
            <a:normAutofit/>
          </a:bodyPr>
          <a:lstStyle/>
          <a:p>
            <a:pPr>
              <a:defRPr/>
            </a:pPr>
            <a:r>
              <a:rPr lang="es-ES" sz="3200" b="1" cap="all" dirty="0" smtClean="0">
                <a:solidFill>
                  <a:srgbClr val="FFFF00"/>
                </a:solidFill>
                <a:latin typeface="Times New Roman" pitchFamily="18" charset="0"/>
                <a:cs typeface="Times New Roman" pitchFamily="18" charset="0"/>
              </a:rPr>
              <a:t>Cariotipo humano de varón </a:t>
            </a:r>
            <a:endParaRPr lang="es-ES" sz="3200" b="1" cap="all" dirty="0">
              <a:solidFill>
                <a:srgbClr val="FFFF00"/>
              </a:solidFill>
              <a:latin typeface="Times New Roman" pitchFamily="18" charset="0"/>
              <a:cs typeface="Times New Roman" pitchFamily="18" charset="0"/>
            </a:endParaRPr>
          </a:p>
        </p:txBody>
      </p:sp>
      <p:pic>
        <p:nvPicPr>
          <p:cNvPr id="124931" name="Picture 4" descr="http://www.educarchile.cl/UserFiles/P0001/Image/PSU/Contenidos2011/Modulos_Biologia_2011/MOD2_m2_cariotipo.jpg"/>
          <p:cNvPicPr>
            <a:picLocks noChangeAspect="1" noChangeArrowheads="1"/>
          </p:cNvPicPr>
          <p:nvPr/>
        </p:nvPicPr>
        <p:blipFill>
          <a:blip r:embed="rId2" cstate="print"/>
          <a:srcRect/>
          <a:stretch>
            <a:fillRect/>
          </a:stretch>
        </p:blipFill>
        <p:spPr bwMode="auto">
          <a:xfrm>
            <a:off x="1055688" y="946150"/>
            <a:ext cx="7045325" cy="5807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633412"/>
          </a:xfrm>
          <a:solidFill>
            <a:srgbClr val="FF0000"/>
          </a:solidFill>
        </p:spPr>
        <p:txBody>
          <a:bodyPr>
            <a:normAutofit/>
          </a:bodyPr>
          <a:lstStyle/>
          <a:p>
            <a:pPr>
              <a:defRPr/>
            </a:pPr>
            <a:r>
              <a:rPr lang="es-ES" sz="3200" b="1" dirty="0" smtClean="0">
                <a:solidFill>
                  <a:srgbClr val="FFFF00"/>
                </a:solidFill>
                <a:latin typeface="Times New Roman" pitchFamily="18" charset="0"/>
                <a:cs typeface="Times New Roman" pitchFamily="18" charset="0"/>
              </a:rPr>
              <a:t>C</a:t>
            </a:r>
            <a:r>
              <a:rPr lang="es-ES" sz="3200" b="1" cap="all" dirty="0" smtClean="0">
                <a:solidFill>
                  <a:srgbClr val="FFFF00"/>
                </a:solidFill>
                <a:latin typeface="Times New Roman" pitchFamily="18" charset="0"/>
                <a:cs typeface="Times New Roman" pitchFamily="18" charset="0"/>
              </a:rPr>
              <a:t>ariotipo humano de mujer </a:t>
            </a:r>
            <a:endParaRPr lang="es-ES" sz="3200" b="1" cap="all" dirty="0">
              <a:solidFill>
                <a:srgbClr val="FFFF00"/>
              </a:solidFill>
              <a:latin typeface="Times New Roman" pitchFamily="18" charset="0"/>
              <a:cs typeface="Times New Roman" pitchFamily="18" charset="0"/>
            </a:endParaRPr>
          </a:p>
        </p:txBody>
      </p:sp>
      <p:pic>
        <p:nvPicPr>
          <p:cNvPr id="125955" name="Picture 2" descr="http://2.bp.blogspot.com/_vwpOdFPkZ6o/TMtqb_merlI/AAAAAAAAATc/ZpXIBvuTvBI/s1600/3%C2%BA+Cariotipo+XX.gif"/>
          <p:cNvPicPr>
            <a:picLocks noChangeAspect="1" noChangeArrowheads="1"/>
          </p:cNvPicPr>
          <p:nvPr/>
        </p:nvPicPr>
        <p:blipFill>
          <a:blip r:embed="rId2" cstate="print"/>
          <a:srcRect/>
          <a:stretch>
            <a:fillRect/>
          </a:stretch>
        </p:blipFill>
        <p:spPr bwMode="auto">
          <a:xfrm>
            <a:off x="1000125" y="981075"/>
            <a:ext cx="7532688" cy="5703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188640"/>
            <a:ext cx="7200800" cy="1512168"/>
          </a:xfrm>
          <a:solidFill>
            <a:srgbClr val="FF0000"/>
          </a:solidFill>
        </p:spPr>
        <p:txBody>
          <a:bodyPr/>
          <a:lstStyle/>
          <a:p>
            <a:r>
              <a:rPr lang="es-ES" sz="3200" b="1" dirty="0" err="1" smtClean="0">
                <a:solidFill>
                  <a:srgbClr val="FFFF00"/>
                </a:solidFill>
                <a:latin typeface="Times New Roman" pitchFamily="18" charset="0"/>
                <a:cs typeface="Times New Roman" pitchFamily="18" charset="0"/>
              </a:rPr>
              <a:t>Jerôme</a:t>
            </a:r>
            <a:r>
              <a:rPr lang="es-ES" sz="3200" b="1" dirty="0" smtClean="0">
                <a:solidFill>
                  <a:srgbClr val="FFFF00"/>
                </a:solidFill>
                <a:latin typeface="Times New Roman" pitchFamily="18" charset="0"/>
                <a:cs typeface="Times New Roman" pitchFamily="18" charset="0"/>
              </a:rPr>
              <a:t> </a:t>
            </a:r>
            <a:r>
              <a:rPr lang="es-ES" sz="3200" b="1" dirty="0" err="1" smtClean="0">
                <a:solidFill>
                  <a:srgbClr val="FFFF00"/>
                </a:solidFill>
                <a:latin typeface="Times New Roman" pitchFamily="18" charset="0"/>
                <a:cs typeface="Times New Roman" pitchFamily="18" charset="0"/>
              </a:rPr>
              <a:t>Lejeune</a:t>
            </a:r>
            <a:r>
              <a:rPr lang="es-ES" sz="3200" b="1" dirty="0" smtClean="0">
                <a:solidFill>
                  <a:srgbClr val="FFFF00"/>
                </a:solidFill>
                <a:latin typeface="Times New Roman" pitchFamily="18" charset="0"/>
                <a:cs typeface="Times New Roman" pitchFamily="18" charset="0"/>
              </a:rPr>
              <a:t> </a:t>
            </a:r>
            <a:br>
              <a:rPr lang="es-ES" sz="3200" b="1" dirty="0" smtClean="0">
                <a:solidFill>
                  <a:srgbClr val="FFFF00"/>
                </a:solidFill>
                <a:latin typeface="Times New Roman" pitchFamily="18" charset="0"/>
                <a:cs typeface="Times New Roman" pitchFamily="18" charset="0"/>
              </a:rPr>
            </a:br>
            <a:r>
              <a:rPr lang="es-ES" sz="2800" b="1" dirty="0" err="1" smtClean="0">
                <a:solidFill>
                  <a:srgbClr val="FFFF00"/>
                </a:solidFill>
                <a:latin typeface="Times New Roman" pitchFamily="18" charset="0"/>
                <a:cs typeface="Times New Roman" pitchFamily="18" charset="0"/>
              </a:rPr>
              <a:t>Trisomía</a:t>
            </a:r>
            <a:r>
              <a:rPr lang="es-ES" sz="2800" b="1" dirty="0" smtClean="0">
                <a:solidFill>
                  <a:srgbClr val="FFFF00"/>
                </a:solidFill>
                <a:latin typeface="Times New Roman" pitchFamily="18" charset="0"/>
                <a:cs typeface="Times New Roman" pitchFamily="18" charset="0"/>
              </a:rPr>
              <a:t> 21 = Síndrome de Down (1959)</a:t>
            </a:r>
            <a:endParaRPr lang="es-ES" sz="2800" b="1" dirty="0">
              <a:solidFill>
                <a:srgbClr val="FFFF00"/>
              </a:solidFill>
              <a:latin typeface="Times New Roman" pitchFamily="18" charset="0"/>
              <a:cs typeface="Times New Roman" pitchFamily="18" charset="0"/>
            </a:endParaRPr>
          </a:p>
        </p:txBody>
      </p:sp>
      <p:pic>
        <p:nvPicPr>
          <p:cNvPr id="1026" name="Picture 2" descr="C:\Users\JuanRamon\Documents\Reproducción humana\Lejeune, Jerôme.jpg"/>
          <p:cNvPicPr>
            <a:picLocks noGrp="1" noChangeAspect="1" noChangeArrowheads="1"/>
          </p:cNvPicPr>
          <p:nvPr>
            <p:ph idx="1"/>
          </p:nvPr>
        </p:nvPicPr>
        <p:blipFill>
          <a:blip r:embed="rId2" cstate="print"/>
          <a:srcRect/>
          <a:stretch>
            <a:fillRect/>
          </a:stretch>
        </p:blipFill>
        <p:spPr bwMode="auto">
          <a:xfrm>
            <a:off x="1149294" y="1772816"/>
            <a:ext cx="7167122" cy="4971414"/>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0000"/>
          </a:solidFill>
        </p:spPr>
        <p:txBody>
          <a:bodyPr/>
          <a:lstStyle/>
          <a:p>
            <a:r>
              <a:rPr lang="es-ES" sz="3200" b="1" dirty="0" err="1" smtClean="0">
                <a:solidFill>
                  <a:srgbClr val="FFFF00"/>
                </a:solidFill>
                <a:latin typeface="Times New Roman" pitchFamily="18" charset="0"/>
                <a:cs typeface="Times New Roman" pitchFamily="18" charset="0"/>
              </a:rPr>
              <a:t>Trisomía</a:t>
            </a:r>
            <a:r>
              <a:rPr lang="es-ES" sz="3200" b="1" dirty="0" smtClean="0">
                <a:solidFill>
                  <a:srgbClr val="FFFF00"/>
                </a:solidFill>
                <a:latin typeface="Times New Roman" pitchFamily="18" charset="0"/>
                <a:cs typeface="Times New Roman" pitchFamily="18" charset="0"/>
              </a:rPr>
              <a:t> 21, Síndrome de Down</a:t>
            </a:r>
            <a:endParaRPr lang="es-ES" sz="3200" b="1" dirty="0">
              <a:solidFill>
                <a:srgbClr val="FFFF00"/>
              </a:solidFill>
              <a:latin typeface="Times New Roman" pitchFamily="18" charset="0"/>
              <a:cs typeface="Times New Roman" pitchFamily="18" charset="0"/>
            </a:endParaRPr>
          </a:p>
        </p:txBody>
      </p:sp>
      <p:pic>
        <p:nvPicPr>
          <p:cNvPr id="128002" name="Picture 2" descr="http://cerezo.pntic.mec.es/%7Ejlacaden/webmec16/images/469.jpg"/>
          <p:cNvPicPr>
            <a:picLocks noChangeAspect="1" noChangeArrowheads="1"/>
          </p:cNvPicPr>
          <p:nvPr/>
        </p:nvPicPr>
        <p:blipFill>
          <a:blip r:embed="rId2" cstate="print"/>
          <a:srcRect/>
          <a:stretch>
            <a:fillRect/>
          </a:stretch>
        </p:blipFill>
        <p:spPr bwMode="auto">
          <a:xfrm>
            <a:off x="1629231" y="1556792"/>
            <a:ext cx="6039113" cy="4963054"/>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115616" y="188640"/>
            <a:ext cx="7200800" cy="1152128"/>
          </a:xfrm>
          <a:solidFill>
            <a:srgbClr val="FF0000"/>
          </a:solidFill>
        </p:spPr>
        <p:txBody>
          <a:bodyPr/>
          <a:lstStyle/>
          <a:p>
            <a:r>
              <a:rPr lang="es-ES" sz="3200" b="1" dirty="0" err="1" smtClean="0">
                <a:solidFill>
                  <a:srgbClr val="FFFF00"/>
                </a:solidFill>
                <a:latin typeface="Times New Roman" pitchFamily="18" charset="0"/>
                <a:cs typeface="Times New Roman" pitchFamily="18" charset="0"/>
              </a:rPr>
              <a:t>Jerôme</a:t>
            </a:r>
            <a:r>
              <a:rPr lang="es-ES" sz="3200" b="1" dirty="0" smtClean="0">
                <a:solidFill>
                  <a:srgbClr val="FFFF00"/>
                </a:solidFill>
                <a:latin typeface="Times New Roman" pitchFamily="18" charset="0"/>
                <a:cs typeface="Times New Roman" pitchFamily="18" charset="0"/>
              </a:rPr>
              <a:t> </a:t>
            </a:r>
            <a:r>
              <a:rPr lang="es-ES" sz="3200" b="1" dirty="0" err="1" smtClean="0">
                <a:solidFill>
                  <a:srgbClr val="FFFF00"/>
                </a:solidFill>
                <a:latin typeface="Times New Roman" pitchFamily="18" charset="0"/>
                <a:cs typeface="Times New Roman" pitchFamily="18" charset="0"/>
              </a:rPr>
              <a:t>Lejeune</a:t>
            </a:r>
            <a:r>
              <a:rPr lang="es-ES" sz="3200" b="1" dirty="0" smtClean="0">
                <a:solidFill>
                  <a:srgbClr val="FFFF00"/>
                </a:solidFill>
                <a:latin typeface="Times New Roman" pitchFamily="18" charset="0"/>
                <a:cs typeface="Times New Roman" pitchFamily="18" charset="0"/>
              </a:rPr>
              <a:t> </a:t>
            </a:r>
            <a:br>
              <a:rPr lang="es-ES" sz="3200" b="1" dirty="0" smtClean="0">
                <a:solidFill>
                  <a:srgbClr val="FFFF00"/>
                </a:solidFill>
                <a:latin typeface="Times New Roman" pitchFamily="18" charset="0"/>
                <a:cs typeface="Times New Roman" pitchFamily="18" charset="0"/>
              </a:rPr>
            </a:br>
            <a:r>
              <a:rPr lang="es-ES" sz="2800" b="1" dirty="0" smtClean="0">
                <a:solidFill>
                  <a:srgbClr val="FFFF00"/>
                </a:solidFill>
                <a:latin typeface="Times New Roman" pitchFamily="18" charset="0"/>
                <a:cs typeface="Times New Roman" pitchFamily="18" charset="0"/>
              </a:rPr>
              <a:t>Síndrome de Down </a:t>
            </a:r>
            <a:endParaRPr lang="es-ES" sz="2800" b="1" dirty="0">
              <a:solidFill>
                <a:srgbClr val="FFFF00"/>
              </a:solidFill>
              <a:latin typeface="Times New Roman" pitchFamily="18" charset="0"/>
              <a:cs typeface="Times New Roman" pitchFamily="18" charset="0"/>
            </a:endParaRPr>
          </a:p>
        </p:txBody>
      </p:sp>
      <p:pic>
        <p:nvPicPr>
          <p:cNvPr id="141314" name="Picture 2" descr="http://es.gaudiumpress.org/resource/view?id=68996&amp;size=2"/>
          <p:cNvPicPr>
            <a:picLocks noChangeAspect="1" noChangeArrowheads="1"/>
          </p:cNvPicPr>
          <p:nvPr/>
        </p:nvPicPr>
        <p:blipFill>
          <a:blip r:embed="rId2" cstate="print"/>
          <a:srcRect/>
          <a:stretch>
            <a:fillRect/>
          </a:stretch>
        </p:blipFill>
        <p:spPr bwMode="auto">
          <a:xfrm>
            <a:off x="2823410" y="1437214"/>
            <a:ext cx="4124854" cy="523791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0000"/>
          </a:solidFill>
        </p:spPr>
        <p:txBody>
          <a:bodyPr/>
          <a:lstStyle/>
          <a:p>
            <a:r>
              <a:rPr lang="es-ES" sz="3200" b="1" dirty="0" err="1" smtClean="0">
                <a:solidFill>
                  <a:srgbClr val="FFFF00"/>
                </a:solidFill>
                <a:latin typeface="Times New Roman" pitchFamily="18" charset="0"/>
                <a:cs typeface="Times New Roman" pitchFamily="18" charset="0"/>
              </a:rPr>
              <a:t>Jerôme</a:t>
            </a:r>
            <a:r>
              <a:rPr lang="es-ES" sz="3200" b="1" dirty="0" smtClean="0">
                <a:solidFill>
                  <a:srgbClr val="FFFF00"/>
                </a:solidFill>
                <a:latin typeface="Times New Roman" pitchFamily="18" charset="0"/>
                <a:cs typeface="Times New Roman" pitchFamily="18" charset="0"/>
              </a:rPr>
              <a:t> </a:t>
            </a:r>
            <a:r>
              <a:rPr lang="es-ES" sz="3200" b="1" dirty="0" err="1" smtClean="0">
                <a:solidFill>
                  <a:srgbClr val="FFFF00"/>
                </a:solidFill>
                <a:latin typeface="Times New Roman" pitchFamily="18" charset="0"/>
                <a:cs typeface="Times New Roman" pitchFamily="18" charset="0"/>
              </a:rPr>
              <a:t>Lejeune</a:t>
            </a:r>
            <a:r>
              <a:rPr lang="es-ES" sz="3200" b="1" dirty="0" smtClean="0">
                <a:solidFill>
                  <a:srgbClr val="FFFF00"/>
                </a:solidFill>
                <a:latin typeface="Times New Roman" pitchFamily="18" charset="0"/>
                <a:cs typeface="Times New Roman" pitchFamily="18" charset="0"/>
              </a:rPr>
              <a:t>                                               Síndrome de </a:t>
            </a:r>
            <a:r>
              <a:rPr lang="es-ES" sz="3200" b="1" i="1" dirty="0" smtClean="0">
                <a:solidFill>
                  <a:srgbClr val="FFFF00"/>
                </a:solidFill>
                <a:latin typeface="Times New Roman" pitchFamily="18" charset="0"/>
                <a:cs typeface="Times New Roman" pitchFamily="18" charset="0"/>
              </a:rPr>
              <a:t>Grito de gato</a:t>
            </a:r>
            <a:r>
              <a:rPr lang="es-ES" sz="3200" b="1" dirty="0" smtClean="0">
                <a:solidFill>
                  <a:srgbClr val="FFFF00"/>
                </a:solidFill>
                <a:latin typeface="Times New Roman" pitchFamily="18" charset="0"/>
                <a:cs typeface="Times New Roman" pitchFamily="18" charset="0"/>
              </a:rPr>
              <a:t> (</a:t>
            </a:r>
            <a:r>
              <a:rPr lang="es-ES" sz="3200" b="1" i="1" dirty="0" err="1" smtClean="0">
                <a:solidFill>
                  <a:srgbClr val="FFFF00"/>
                </a:solidFill>
                <a:latin typeface="Times New Roman" pitchFamily="18" charset="0"/>
                <a:cs typeface="Times New Roman" pitchFamily="18" charset="0"/>
              </a:rPr>
              <a:t>Cri</a:t>
            </a:r>
            <a:r>
              <a:rPr lang="es-ES" sz="3200" b="1" i="1" dirty="0" smtClean="0">
                <a:solidFill>
                  <a:srgbClr val="FFFF00"/>
                </a:solidFill>
                <a:latin typeface="Times New Roman" pitchFamily="18" charset="0"/>
                <a:cs typeface="Times New Roman" pitchFamily="18" charset="0"/>
              </a:rPr>
              <a:t> du chat</a:t>
            </a:r>
            <a:r>
              <a:rPr lang="es-ES" sz="3200" b="1" dirty="0" smtClean="0">
                <a:solidFill>
                  <a:srgbClr val="FFFF00"/>
                </a:solidFill>
                <a:latin typeface="Times New Roman" pitchFamily="18" charset="0"/>
                <a:cs typeface="Times New Roman" pitchFamily="18" charset="0"/>
              </a:rPr>
              <a:t>), 5p-</a:t>
            </a:r>
            <a:endParaRPr lang="es-ES" sz="3200" b="1" dirty="0">
              <a:solidFill>
                <a:srgbClr val="FFFF00"/>
              </a:solidFill>
              <a:latin typeface="Times New Roman" pitchFamily="18" charset="0"/>
              <a:cs typeface="Times New Roman" pitchFamily="18" charset="0"/>
            </a:endParaRPr>
          </a:p>
        </p:txBody>
      </p:sp>
      <p:pic>
        <p:nvPicPr>
          <p:cNvPr id="88066" name="Picture 2" descr="http://cerezo.pntic.mec.es/%7Ejlacaden/webmec16/images/515.jpg"/>
          <p:cNvPicPr>
            <a:picLocks noGrp="1" noChangeAspect="1" noChangeArrowheads="1"/>
          </p:cNvPicPr>
          <p:nvPr>
            <p:ph idx="1"/>
          </p:nvPr>
        </p:nvPicPr>
        <p:blipFill>
          <a:blip r:embed="rId2" cstate="print"/>
          <a:srcRect/>
          <a:stretch>
            <a:fillRect/>
          </a:stretch>
        </p:blipFill>
        <p:spPr bwMode="auto">
          <a:xfrm>
            <a:off x="2411760" y="1508518"/>
            <a:ext cx="3890546" cy="5088834"/>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0000"/>
          </a:solidFill>
        </p:spPr>
        <p:txBody>
          <a:bodyPr/>
          <a:lstStyle/>
          <a:p>
            <a:r>
              <a:rPr lang="es-ES" sz="3200" b="1" dirty="0" err="1" smtClean="0">
                <a:solidFill>
                  <a:srgbClr val="FFFF00"/>
                </a:solidFill>
                <a:latin typeface="Times New Roman" pitchFamily="18" charset="0"/>
                <a:cs typeface="Times New Roman" pitchFamily="18" charset="0"/>
              </a:rPr>
              <a:t>Jerôme</a:t>
            </a:r>
            <a:r>
              <a:rPr lang="es-ES" sz="3200" b="1" dirty="0" smtClean="0">
                <a:solidFill>
                  <a:srgbClr val="FFFF00"/>
                </a:solidFill>
                <a:latin typeface="Times New Roman" pitchFamily="18" charset="0"/>
                <a:cs typeface="Times New Roman" pitchFamily="18" charset="0"/>
              </a:rPr>
              <a:t> </a:t>
            </a:r>
            <a:r>
              <a:rPr lang="es-ES" sz="3200" b="1" dirty="0" err="1" smtClean="0">
                <a:solidFill>
                  <a:srgbClr val="FFFF00"/>
                </a:solidFill>
                <a:latin typeface="Times New Roman" pitchFamily="18" charset="0"/>
                <a:cs typeface="Times New Roman" pitchFamily="18" charset="0"/>
              </a:rPr>
              <a:t>Lejeune</a:t>
            </a:r>
            <a:r>
              <a:rPr lang="es-ES" sz="3200" b="1" dirty="0" smtClean="0">
                <a:solidFill>
                  <a:srgbClr val="FFFF00"/>
                </a:solidFill>
                <a:latin typeface="Times New Roman" pitchFamily="18" charset="0"/>
                <a:cs typeface="Times New Roman" pitchFamily="18" charset="0"/>
              </a:rPr>
              <a:t>                                      Síndrome de Grito de gato, 5p-</a:t>
            </a:r>
            <a:endParaRPr lang="es-ES" sz="3200" b="1" dirty="0">
              <a:solidFill>
                <a:srgbClr val="FFFF00"/>
              </a:solidFill>
              <a:latin typeface="Times New Roman" pitchFamily="18" charset="0"/>
              <a:cs typeface="Times New Roman" pitchFamily="18" charset="0"/>
            </a:endParaRPr>
          </a:p>
        </p:txBody>
      </p:sp>
      <p:pic>
        <p:nvPicPr>
          <p:cNvPr id="87042" name="Picture 2" descr="http://cerezo.pntic.mec.es/%7Ejlacaden/webmec16/images/1262.jpg"/>
          <p:cNvPicPr>
            <a:picLocks noGrp="1" noChangeAspect="1" noChangeArrowheads="1"/>
          </p:cNvPicPr>
          <p:nvPr>
            <p:ph idx="1"/>
          </p:nvPr>
        </p:nvPicPr>
        <p:blipFill>
          <a:blip r:embed="rId2" cstate="print"/>
          <a:srcRect/>
          <a:stretch>
            <a:fillRect/>
          </a:stretch>
        </p:blipFill>
        <p:spPr bwMode="auto">
          <a:xfrm flipH="1">
            <a:off x="2555776" y="1549590"/>
            <a:ext cx="3888432" cy="5054962"/>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0"/>
            <a:ext cx="7846640" cy="1296143"/>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 HACIENDO PREDICCIONES</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700808"/>
            <a:ext cx="7848872" cy="4752528"/>
          </a:xfrm>
          <a:solidFill>
            <a:srgbClr val="002060"/>
          </a:solidFill>
        </p:spPr>
        <p:txBody>
          <a:bodyPr>
            <a:normAutofit/>
          </a:bodyPr>
          <a:lstStyle/>
          <a:p>
            <a:endParaRPr lang="es-ES" sz="2600" b="1" dirty="0" smtClean="0">
              <a:solidFill>
                <a:srgbClr val="FFFF00"/>
              </a:solidFill>
              <a:latin typeface="Times New Roman" pitchFamily="18" charset="0"/>
              <a:cs typeface="Times New Roman" pitchFamily="18" charset="0"/>
            </a:endParaRPr>
          </a:p>
          <a:p>
            <a:pPr algn="l"/>
            <a:r>
              <a:rPr lang="es-ES" sz="2600" b="1" dirty="0" smtClean="0">
                <a:solidFill>
                  <a:schemeClr val="bg1"/>
                </a:solidFill>
                <a:latin typeface="Times New Roman" pitchFamily="18" charset="0"/>
                <a:cs typeface="Times New Roman" pitchFamily="18" charset="0"/>
              </a:rPr>
              <a:t>	</a:t>
            </a:r>
          </a:p>
          <a:p>
            <a:pPr algn="l"/>
            <a:r>
              <a:rPr lang="es-ES" sz="2400" b="1" dirty="0" smtClean="0">
                <a:solidFill>
                  <a:srgbClr val="FFFF00"/>
                </a:solidFill>
                <a:latin typeface="Times New Roman" pitchFamily="18" charset="0"/>
                <a:cs typeface="Times New Roman" pitchFamily="18" charset="0"/>
              </a:rPr>
              <a:t>	</a:t>
            </a:r>
            <a:r>
              <a:rPr lang="es-ES" sz="2800" b="1" dirty="0" smtClean="0">
                <a:solidFill>
                  <a:srgbClr val="FFFF00"/>
                </a:solidFill>
                <a:latin typeface="Times New Roman" pitchFamily="18" charset="0"/>
                <a:cs typeface="Times New Roman" pitchFamily="18" charset="0"/>
              </a:rPr>
              <a:t>GENÓMICA</a:t>
            </a:r>
          </a:p>
          <a:p>
            <a:pPr algn="l"/>
            <a:endParaRPr lang="es-ES" sz="2800" b="1" dirty="0" smtClean="0">
              <a:solidFill>
                <a:srgbClr val="FFFF00"/>
              </a:solidFill>
              <a:latin typeface="Times New Roman" pitchFamily="18" charset="0"/>
              <a:cs typeface="Times New Roman" pitchFamily="18" charset="0"/>
            </a:endParaRPr>
          </a:p>
          <a:p>
            <a:pPr algn="l"/>
            <a:endParaRPr lang="es-ES" sz="28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	</a:t>
            </a:r>
            <a:r>
              <a:rPr lang="es-ES" sz="2800" b="1" dirty="0" smtClean="0">
                <a:solidFill>
                  <a:srgbClr val="FFFF00"/>
                </a:solidFill>
                <a:latin typeface="Times New Roman" pitchFamily="18" charset="0"/>
                <a:cs typeface="Times New Roman" pitchFamily="18" charset="0"/>
              </a:rPr>
              <a:t>EDICIÓN GENÉTICA</a:t>
            </a:r>
          </a:p>
          <a:p>
            <a:pPr algn="l"/>
            <a:r>
              <a:rPr lang="es-ES" sz="2800" b="1" dirty="0" smtClean="0">
                <a:solidFill>
                  <a:schemeClr val="bg1"/>
                </a:solidFill>
                <a:latin typeface="Times New Roman" pitchFamily="18" charset="0"/>
                <a:cs typeface="Times New Roman" pitchFamily="18" charset="0"/>
              </a:rPr>
              <a:t>	</a:t>
            </a:r>
          </a:p>
          <a:p>
            <a:pPr algn="l"/>
            <a:endParaRPr lang="es-ES" sz="2800" b="1" dirty="0" smtClean="0">
              <a:solidFill>
                <a:schemeClr val="bg1"/>
              </a:solidFill>
              <a:latin typeface="Times New Roman" pitchFamily="18" charset="0"/>
              <a:cs typeface="Times New Roman" pitchFamily="18" charset="0"/>
            </a:endParaRPr>
          </a:p>
          <a:p>
            <a:pPr algn="l"/>
            <a:r>
              <a:rPr lang="es-ES" sz="2800" b="1" dirty="0" smtClean="0">
                <a:solidFill>
                  <a:schemeClr val="bg1"/>
                </a:solidFill>
                <a:latin typeface="Times New Roman" pitchFamily="18" charset="0"/>
                <a:cs typeface="Times New Roman" pitchFamily="18" charset="0"/>
              </a:rPr>
              <a:t>	</a:t>
            </a:r>
            <a:endParaRPr lang="es-ES" sz="2800" b="1" dirty="0">
              <a:solidFill>
                <a:srgbClr val="FFFF00"/>
              </a:solidFill>
              <a:latin typeface="Times New Roman" pitchFamily="18" charset="0"/>
              <a:cs typeface="Times New Roman" pitchFamily="18" charset="0"/>
            </a:endParaRPr>
          </a:p>
          <a:p>
            <a:endParaRPr lang="es-ES" sz="2600" b="1" dirty="0" smtClean="0">
              <a:solidFill>
                <a:srgbClr val="FFFF00"/>
              </a:solidFill>
              <a:latin typeface="Times New Roman" pitchFamily="18" charset="0"/>
              <a:cs typeface="Times New Roman" pitchFamily="18" charset="0"/>
            </a:endParaRPr>
          </a:p>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0"/>
            <a:ext cx="7846640" cy="1296143"/>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 HACIENDO PREDICCIONES</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700808"/>
            <a:ext cx="7848872" cy="4752528"/>
          </a:xfrm>
          <a:solidFill>
            <a:srgbClr val="002060"/>
          </a:solidFill>
        </p:spPr>
        <p:txBody>
          <a:bodyPr>
            <a:normAutofit fontScale="77500" lnSpcReduction="20000"/>
          </a:bodyPr>
          <a:lstStyle/>
          <a:p>
            <a:endParaRPr lang="es-ES" sz="2600" b="1" dirty="0" smtClean="0">
              <a:solidFill>
                <a:srgbClr val="FFFF00"/>
              </a:solidFill>
              <a:latin typeface="Times New Roman" pitchFamily="18" charset="0"/>
              <a:cs typeface="Times New Roman" pitchFamily="18" charset="0"/>
            </a:endParaRPr>
          </a:p>
          <a:p>
            <a:pPr algn="l"/>
            <a:r>
              <a:rPr lang="es-ES" sz="2600" b="1" dirty="0" smtClean="0">
                <a:solidFill>
                  <a:schemeClr val="bg1"/>
                </a:solidFill>
                <a:latin typeface="Times New Roman" pitchFamily="18" charset="0"/>
                <a:cs typeface="Times New Roman" pitchFamily="18" charset="0"/>
              </a:rPr>
              <a:t>	</a:t>
            </a:r>
          </a:p>
          <a:p>
            <a:pPr algn="l"/>
            <a:r>
              <a:rPr lang="es-ES" sz="2400" b="1" dirty="0" smtClean="0">
                <a:solidFill>
                  <a:srgbClr val="FFFF00"/>
                </a:solidFill>
                <a:latin typeface="Times New Roman" pitchFamily="18" charset="0"/>
                <a:cs typeface="Times New Roman" pitchFamily="18" charset="0"/>
              </a:rPr>
              <a:t>	</a:t>
            </a: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endParaRPr lang="es-ES" sz="2400" b="1" dirty="0" smtClean="0">
              <a:solidFill>
                <a:srgbClr val="FFFF00"/>
              </a:solidFill>
              <a:latin typeface="Times New Roman" pitchFamily="18" charset="0"/>
              <a:cs typeface="Times New Roman" pitchFamily="18" charset="0"/>
            </a:endParaRPr>
          </a:p>
          <a:p>
            <a:pPr algn="l"/>
            <a:r>
              <a:rPr lang="es-ES" sz="2400" b="1" dirty="0" smtClean="0">
                <a:solidFill>
                  <a:srgbClr val="FFFF00"/>
                </a:solidFill>
                <a:latin typeface="Times New Roman" pitchFamily="18" charset="0"/>
                <a:cs typeface="Times New Roman" pitchFamily="18" charset="0"/>
              </a:rPr>
              <a:t>			</a:t>
            </a:r>
            <a:r>
              <a:rPr lang="es-ES" sz="4100" b="1" dirty="0" smtClean="0">
                <a:solidFill>
                  <a:srgbClr val="FFFF00"/>
                </a:solidFill>
                <a:latin typeface="Times New Roman" pitchFamily="18" charset="0"/>
                <a:cs typeface="Times New Roman" pitchFamily="18" charset="0"/>
              </a:rPr>
              <a:t>GENÓMICA</a:t>
            </a:r>
          </a:p>
          <a:p>
            <a:pPr algn="l"/>
            <a:endParaRPr lang="es-ES" b="1" dirty="0" smtClean="0">
              <a:solidFill>
                <a:srgbClr val="FFFF00"/>
              </a:solidFill>
              <a:latin typeface="Times New Roman" pitchFamily="18" charset="0"/>
              <a:cs typeface="Times New Roman" pitchFamily="18" charset="0"/>
            </a:endParaRPr>
          </a:p>
          <a:p>
            <a:pPr algn="l"/>
            <a:endParaRPr lang="es-ES" b="1" dirty="0" smtClean="0">
              <a:solidFill>
                <a:schemeClr val="bg1"/>
              </a:solidFill>
              <a:latin typeface="Times New Roman" pitchFamily="18" charset="0"/>
              <a:cs typeface="Times New Roman" pitchFamily="18" charset="0"/>
            </a:endParaRPr>
          </a:p>
          <a:p>
            <a:pPr algn="l"/>
            <a:r>
              <a:rPr lang="es-ES" b="1" dirty="0" smtClean="0">
                <a:solidFill>
                  <a:schemeClr val="bg1"/>
                </a:solidFill>
                <a:latin typeface="Times New Roman" pitchFamily="18" charset="0"/>
                <a:cs typeface="Times New Roman" pitchFamily="18" charset="0"/>
              </a:rPr>
              <a:t>	</a:t>
            </a:r>
            <a:endParaRPr lang="es-ES" b="1" dirty="0" smtClean="0">
              <a:solidFill>
                <a:srgbClr val="FFFF00"/>
              </a:solidFill>
              <a:latin typeface="Times New Roman" pitchFamily="18" charset="0"/>
              <a:cs typeface="Times New Roman" pitchFamily="18" charset="0"/>
            </a:endParaRPr>
          </a:p>
          <a:p>
            <a:pPr algn="l"/>
            <a:r>
              <a:rPr lang="es-ES" sz="2800" b="1" dirty="0" smtClean="0">
                <a:solidFill>
                  <a:schemeClr val="bg1"/>
                </a:solidFill>
                <a:latin typeface="Times New Roman" pitchFamily="18" charset="0"/>
                <a:cs typeface="Times New Roman" pitchFamily="18" charset="0"/>
              </a:rPr>
              <a:t>	</a:t>
            </a:r>
          </a:p>
          <a:p>
            <a:pPr algn="l"/>
            <a:endParaRPr lang="es-ES" sz="2800" b="1" dirty="0" smtClean="0">
              <a:solidFill>
                <a:schemeClr val="bg1"/>
              </a:solidFill>
              <a:latin typeface="Times New Roman" pitchFamily="18" charset="0"/>
              <a:cs typeface="Times New Roman" pitchFamily="18" charset="0"/>
            </a:endParaRPr>
          </a:p>
          <a:p>
            <a:pPr algn="l"/>
            <a:r>
              <a:rPr lang="es-ES" sz="2800" b="1" dirty="0" smtClean="0">
                <a:solidFill>
                  <a:schemeClr val="bg1"/>
                </a:solidFill>
                <a:latin typeface="Times New Roman" pitchFamily="18" charset="0"/>
                <a:cs typeface="Times New Roman" pitchFamily="18" charset="0"/>
              </a:rPr>
              <a:t>	</a:t>
            </a:r>
            <a:endParaRPr lang="es-ES" sz="2800" b="1" dirty="0">
              <a:solidFill>
                <a:srgbClr val="FFFF00"/>
              </a:solidFill>
              <a:latin typeface="Times New Roman" pitchFamily="18" charset="0"/>
              <a:cs typeface="Times New Roman" pitchFamily="18" charset="0"/>
            </a:endParaRPr>
          </a:p>
          <a:p>
            <a:endParaRPr lang="es-ES" sz="2600" b="1" dirty="0" smtClean="0">
              <a:solidFill>
                <a:srgbClr val="FFFF00"/>
              </a:solidFill>
              <a:latin typeface="Times New Roman" pitchFamily="18" charset="0"/>
              <a:cs typeface="Times New Roman" pitchFamily="18" charset="0"/>
            </a:endParaRPr>
          </a:p>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2555776" y="188913"/>
            <a:ext cx="4464496" cy="647700"/>
          </a:xfrm>
          <a:solidFill>
            <a:srgbClr val="FF3300"/>
          </a:solidFill>
        </p:spPr>
        <p:txBody>
          <a:bodyPr>
            <a:normAutofit/>
          </a:bodyPr>
          <a:lstStyle/>
          <a:p>
            <a:pPr eaLnBrk="1" hangingPunct="1"/>
            <a:r>
              <a:rPr lang="es-ES" sz="2400" b="1" dirty="0" smtClean="0">
                <a:solidFill>
                  <a:srgbClr val="FFFF00"/>
                </a:solidFill>
                <a:latin typeface="Times New Roman" pitchFamily="18" charset="0"/>
                <a:cs typeface="Times New Roman" pitchFamily="18" charset="0"/>
              </a:rPr>
              <a:t>J. CRAIG VENTER                 </a:t>
            </a:r>
          </a:p>
        </p:txBody>
      </p:sp>
      <p:sp>
        <p:nvSpPr>
          <p:cNvPr id="67587" name="Rectangle 3"/>
          <p:cNvSpPr>
            <a:spLocks noGrp="1" noChangeArrowheads="1"/>
          </p:cNvSpPr>
          <p:nvPr>
            <p:ph type="body" idx="1"/>
          </p:nvPr>
        </p:nvSpPr>
        <p:spPr>
          <a:xfrm>
            <a:off x="685800" y="1052513"/>
            <a:ext cx="7772400" cy="5616575"/>
          </a:xfrm>
          <a:solidFill>
            <a:schemeClr val="bg1"/>
          </a:solidFill>
        </p:spPr>
        <p:txBody>
          <a:bodyPr/>
          <a:lstStyle/>
          <a:p>
            <a:pPr eaLnBrk="1" hangingPunct="1">
              <a:buFontTx/>
              <a:buNone/>
            </a:pPr>
            <a:r>
              <a:rPr lang="es-ES" smtClean="0">
                <a:solidFill>
                  <a:srgbClr val="FFFF00"/>
                </a:solidFill>
              </a:rPr>
              <a:t>      </a:t>
            </a:r>
            <a:endParaRPr lang="es-ES" sz="2800" b="1" smtClean="0">
              <a:solidFill>
                <a:schemeClr val="bg1"/>
              </a:solidFill>
            </a:endParaRPr>
          </a:p>
        </p:txBody>
      </p:sp>
      <p:sp>
        <p:nvSpPr>
          <p:cNvPr id="4" name="Rectangle 3"/>
          <p:cNvSpPr txBox="1">
            <a:spLocks noChangeArrowheads="1"/>
          </p:cNvSpPr>
          <p:nvPr/>
        </p:nvSpPr>
        <p:spPr bwMode="auto">
          <a:xfrm>
            <a:off x="684213" y="1052737"/>
            <a:ext cx="7272163" cy="5805264"/>
          </a:xfrm>
          <a:prstGeom prst="rect">
            <a:avLst/>
          </a:prstGeom>
          <a:solidFill>
            <a:schemeClr val="bg1"/>
          </a:solidFill>
          <a:ln w="9525">
            <a:noFill/>
            <a:miter lim="800000"/>
            <a:headEnd/>
            <a:tailEnd/>
          </a:ln>
        </p:spPr>
        <p:txBody>
          <a:bodyPr/>
          <a:lstStyle/>
          <a:p>
            <a:pPr marL="342900" indent="-342900">
              <a:spcBef>
                <a:spcPct val="20000"/>
              </a:spcBef>
              <a:defRPr/>
            </a:pPr>
            <a:r>
              <a:rPr lang="es-ES" sz="3200" kern="0">
                <a:solidFill>
                  <a:srgbClr val="FFFF00"/>
                </a:solidFill>
                <a:latin typeface="+mn-lt"/>
              </a:rPr>
              <a:t>      </a:t>
            </a:r>
            <a:endParaRPr lang="es-ES" sz="2800" b="1" kern="0" dirty="0">
              <a:solidFill>
                <a:schemeClr val="bg1"/>
              </a:solidFill>
              <a:latin typeface="+mn-lt"/>
            </a:endParaRPr>
          </a:p>
        </p:txBody>
      </p:sp>
      <p:pic>
        <p:nvPicPr>
          <p:cNvPr id="6" name="Picture 5" descr="archive_733_38"/>
          <p:cNvPicPr>
            <a:picLocks noChangeAspect="1" noChangeArrowheads="1"/>
          </p:cNvPicPr>
          <p:nvPr/>
        </p:nvPicPr>
        <p:blipFill>
          <a:blip r:embed="rId2" cstate="print"/>
          <a:srcRect/>
          <a:stretch>
            <a:fillRect/>
          </a:stretch>
        </p:blipFill>
        <p:spPr bwMode="auto">
          <a:xfrm>
            <a:off x="2555776" y="928387"/>
            <a:ext cx="4457551" cy="59296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04800" y="188640"/>
            <a:ext cx="8458200" cy="936104"/>
          </a:xfrm>
          <a:solidFill>
            <a:srgbClr val="FF3300"/>
          </a:solidFill>
        </p:spPr>
        <p:txBody>
          <a:bodyPr/>
          <a:lstStyle/>
          <a:p>
            <a:r>
              <a:rPr lang="es-ES_tradnl" sz="3200" b="1" dirty="0" smtClean="0">
                <a:solidFill>
                  <a:srgbClr val="FFFF00"/>
                </a:solidFill>
                <a:latin typeface="Times New Roman" pitchFamily="18" charset="0"/>
                <a:cs typeface="Times New Roman" pitchFamily="18" charset="0"/>
              </a:rPr>
              <a:t>SECUENCIACIÓN DEL ADN</a:t>
            </a:r>
            <a:endParaRPr lang="es-ES" sz="3200" b="1" dirty="0" smtClean="0">
              <a:solidFill>
                <a:srgbClr val="FFFF00"/>
              </a:solidFill>
            </a:endParaRPr>
          </a:p>
        </p:txBody>
      </p:sp>
      <p:sp>
        <p:nvSpPr>
          <p:cNvPr id="16387" name="Rectangle 3"/>
          <p:cNvSpPr>
            <a:spLocks noGrp="1" noChangeArrowheads="1"/>
          </p:cNvSpPr>
          <p:nvPr>
            <p:ph type="body" idx="1"/>
          </p:nvPr>
        </p:nvSpPr>
        <p:spPr>
          <a:xfrm>
            <a:off x="323850" y="1196752"/>
            <a:ext cx="8496300" cy="5204048"/>
          </a:xfrm>
          <a:solidFill>
            <a:srgbClr val="002060"/>
          </a:solidFill>
        </p:spPr>
        <p:txBody>
          <a:bodyPr/>
          <a:lstStyle/>
          <a:p>
            <a:pPr algn="ctr">
              <a:buNone/>
            </a:pPr>
            <a:endParaRPr lang="es-ES_tradnl" sz="2400" b="1" dirty="0" smtClean="0">
              <a:solidFill>
                <a:srgbClr val="FFFF00"/>
              </a:solidFill>
              <a:latin typeface="Times New Roman" pitchFamily="18" charset="0"/>
              <a:cs typeface="Times New Roman" pitchFamily="18" charset="0"/>
            </a:endParaRPr>
          </a:p>
          <a:p>
            <a:pPr algn="ctr">
              <a:buNone/>
            </a:pPr>
            <a:r>
              <a:rPr lang="es-ES_tradnl" sz="2400" b="1" dirty="0" smtClean="0">
                <a:solidFill>
                  <a:srgbClr val="FFFF00"/>
                </a:solidFill>
                <a:latin typeface="Times New Roman" pitchFamily="18" charset="0"/>
                <a:cs typeface="Times New Roman" pitchFamily="18" charset="0"/>
              </a:rPr>
              <a:t>     BACTERIAS (PRIMEROS GENOMAS SECUENCIADOS)</a:t>
            </a:r>
          </a:p>
          <a:p>
            <a:pPr lvl="1">
              <a:buNone/>
            </a:pPr>
            <a:r>
              <a:rPr lang="es-ES_tradnl" sz="2400" b="1" i="1" dirty="0" err="1" smtClean="0">
                <a:solidFill>
                  <a:schemeClr val="bg1"/>
                </a:solidFill>
                <a:latin typeface="Times New Roman" pitchFamily="18" charset="0"/>
                <a:cs typeface="Times New Roman" pitchFamily="18" charset="0"/>
              </a:rPr>
              <a:t>Haemophilus</a:t>
            </a:r>
            <a:r>
              <a:rPr lang="es-ES_tradnl" sz="2400" b="1" i="1" dirty="0" smtClean="0">
                <a:solidFill>
                  <a:schemeClr val="bg1"/>
                </a:solidFill>
                <a:latin typeface="Times New Roman" pitchFamily="18" charset="0"/>
                <a:cs typeface="Times New Roman" pitchFamily="18" charset="0"/>
              </a:rPr>
              <a:t> </a:t>
            </a:r>
            <a:r>
              <a:rPr lang="es-ES_tradnl" sz="2400" b="1" i="1" dirty="0" err="1" smtClean="0">
                <a:solidFill>
                  <a:schemeClr val="bg1"/>
                </a:solidFill>
                <a:latin typeface="Times New Roman" pitchFamily="18" charset="0"/>
                <a:cs typeface="Times New Roman" pitchFamily="18" charset="0"/>
              </a:rPr>
              <a:t>influenzae</a:t>
            </a:r>
            <a:r>
              <a:rPr lang="es-ES_tradnl" sz="2400" b="1" dirty="0" smtClean="0">
                <a:solidFill>
                  <a:schemeClr val="bg1"/>
                </a:solidFill>
                <a:latin typeface="Times New Roman" pitchFamily="18" charset="0"/>
                <a:cs typeface="Times New Roman" pitchFamily="18" charset="0"/>
              </a:rPr>
              <a:t>:    1.830.137 </a:t>
            </a:r>
            <a:r>
              <a:rPr lang="es-ES_tradnl" sz="2400" b="1" dirty="0" err="1" smtClean="0">
                <a:solidFill>
                  <a:schemeClr val="bg1"/>
                </a:solidFill>
                <a:latin typeface="Times New Roman" pitchFamily="18" charset="0"/>
                <a:cs typeface="Times New Roman" pitchFamily="18" charset="0"/>
              </a:rPr>
              <a:t>pb</a:t>
            </a:r>
            <a:r>
              <a:rPr lang="es-ES_tradnl" sz="2400" b="1" dirty="0" smtClean="0">
                <a:solidFill>
                  <a:schemeClr val="bg1"/>
                </a:solidFill>
                <a:latin typeface="Times New Roman" pitchFamily="18" charset="0"/>
                <a:cs typeface="Times New Roman" pitchFamily="18" charset="0"/>
              </a:rPr>
              <a:t> (</a:t>
            </a:r>
            <a:r>
              <a:rPr lang="es-ES_tradnl" sz="2400" b="1" dirty="0" err="1" smtClean="0">
                <a:solidFill>
                  <a:schemeClr val="bg1"/>
                </a:solidFill>
                <a:latin typeface="Times New Roman" pitchFamily="18" charset="0"/>
                <a:cs typeface="Times New Roman" pitchFamily="18" charset="0"/>
              </a:rPr>
              <a:t>Venter</a:t>
            </a:r>
            <a:r>
              <a:rPr lang="es-ES_tradnl" sz="2400" b="1" dirty="0" smtClean="0">
                <a:solidFill>
                  <a:schemeClr val="bg1"/>
                </a:solidFill>
                <a:latin typeface="Times New Roman" pitchFamily="18" charset="0"/>
                <a:cs typeface="Times New Roman" pitchFamily="18" charset="0"/>
              </a:rPr>
              <a:t> et al., 1995)</a:t>
            </a:r>
          </a:p>
          <a:p>
            <a:pPr lvl="1">
              <a:buNone/>
            </a:pPr>
            <a:r>
              <a:rPr lang="es-ES_tradnl" sz="2400" b="1" i="1" dirty="0" err="1" smtClean="0">
                <a:solidFill>
                  <a:schemeClr val="bg1"/>
                </a:solidFill>
                <a:latin typeface="Times New Roman" pitchFamily="18" charset="0"/>
                <a:cs typeface="Times New Roman" pitchFamily="18" charset="0"/>
              </a:rPr>
              <a:t>Mycoplasma</a:t>
            </a:r>
            <a:r>
              <a:rPr lang="es-ES_tradnl" sz="2400" b="1" i="1" dirty="0" smtClean="0">
                <a:solidFill>
                  <a:schemeClr val="bg1"/>
                </a:solidFill>
                <a:latin typeface="Times New Roman" pitchFamily="18" charset="0"/>
                <a:cs typeface="Times New Roman" pitchFamily="18" charset="0"/>
              </a:rPr>
              <a:t> </a:t>
            </a:r>
            <a:r>
              <a:rPr lang="es-ES_tradnl" sz="2400" b="1" i="1" dirty="0" err="1" smtClean="0">
                <a:solidFill>
                  <a:schemeClr val="bg1"/>
                </a:solidFill>
                <a:latin typeface="Times New Roman" pitchFamily="18" charset="0"/>
                <a:cs typeface="Times New Roman" pitchFamily="18" charset="0"/>
              </a:rPr>
              <a:t>genitalium</a:t>
            </a:r>
            <a:r>
              <a:rPr lang="es-ES_tradnl" sz="2400" b="1" dirty="0" smtClean="0">
                <a:solidFill>
                  <a:schemeClr val="bg1"/>
                </a:solidFill>
                <a:latin typeface="Times New Roman" pitchFamily="18" charset="0"/>
                <a:cs typeface="Times New Roman" pitchFamily="18" charset="0"/>
              </a:rPr>
              <a:t>:        580.070 </a:t>
            </a:r>
            <a:r>
              <a:rPr lang="es-ES_tradnl" sz="2400" b="1" dirty="0" err="1" smtClean="0">
                <a:solidFill>
                  <a:schemeClr val="bg1"/>
                </a:solidFill>
                <a:latin typeface="Times New Roman" pitchFamily="18" charset="0"/>
                <a:cs typeface="Times New Roman" pitchFamily="18" charset="0"/>
              </a:rPr>
              <a:t>pb</a:t>
            </a:r>
            <a:r>
              <a:rPr lang="es-ES_tradnl" sz="2400" b="1" dirty="0" smtClean="0">
                <a:solidFill>
                  <a:schemeClr val="bg1"/>
                </a:solidFill>
                <a:latin typeface="Times New Roman" pitchFamily="18" charset="0"/>
                <a:cs typeface="Times New Roman" pitchFamily="18" charset="0"/>
              </a:rPr>
              <a:t> (</a:t>
            </a:r>
            <a:r>
              <a:rPr lang="es-ES_tradnl" sz="2400" b="1" dirty="0" err="1" smtClean="0">
                <a:solidFill>
                  <a:schemeClr val="bg1"/>
                </a:solidFill>
                <a:latin typeface="Times New Roman" pitchFamily="18" charset="0"/>
                <a:cs typeface="Times New Roman" pitchFamily="18" charset="0"/>
              </a:rPr>
              <a:t>Venter</a:t>
            </a:r>
            <a:r>
              <a:rPr lang="es-ES_tradnl" sz="2400" b="1" dirty="0" smtClean="0">
                <a:solidFill>
                  <a:schemeClr val="bg1"/>
                </a:solidFill>
                <a:latin typeface="Times New Roman" pitchFamily="18" charset="0"/>
                <a:cs typeface="Times New Roman" pitchFamily="18" charset="0"/>
              </a:rPr>
              <a:t> et al.,1995)</a:t>
            </a:r>
          </a:p>
          <a:p>
            <a:pPr lvl="1">
              <a:buNone/>
            </a:pPr>
            <a:r>
              <a:rPr lang="es-ES_tradnl" sz="2400" b="1" i="1" dirty="0" err="1" smtClean="0">
                <a:solidFill>
                  <a:schemeClr val="bg1"/>
                </a:solidFill>
                <a:latin typeface="Times New Roman" pitchFamily="18" charset="0"/>
                <a:cs typeface="Times New Roman" pitchFamily="18" charset="0"/>
              </a:rPr>
              <a:t>Methanococcus</a:t>
            </a:r>
            <a:r>
              <a:rPr lang="es-ES_tradnl" sz="2400" b="1" i="1" dirty="0" smtClean="0">
                <a:solidFill>
                  <a:schemeClr val="bg1"/>
                </a:solidFill>
                <a:latin typeface="Times New Roman" pitchFamily="18" charset="0"/>
                <a:cs typeface="Times New Roman" pitchFamily="18" charset="0"/>
              </a:rPr>
              <a:t> </a:t>
            </a:r>
            <a:r>
              <a:rPr lang="es-ES_tradnl" sz="2400" b="1" i="1" dirty="0" err="1" smtClean="0">
                <a:solidFill>
                  <a:schemeClr val="bg1"/>
                </a:solidFill>
                <a:latin typeface="Times New Roman" pitchFamily="18" charset="0"/>
                <a:cs typeface="Times New Roman" pitchFamily="18" charset="0"/>
              </a:rPr>
              <a:t>jannaschii</a:t>
            </a:r>
            <a:r>
              <a:rPr lang="es-ES_tradnl" sz="2400" b="1" dirty="0" smtClean="0">
                <a:solidFill>
                  <a:schemeClr val="bg1"/>
                </a:solidFill>
                <a:latin typeface="Times New Roman" pitchFamily="18" charset="0"/>
                <a:cs typeface="Times New Roman" pitchFamily="18" charset="0"/>
              </a:rPr>
              <a:t>: 1.660.000 </a:t>
            </a:r>
            <a:r>
              <a:rPr lang="es-ES_tradnl" sz="2400" b="1" dirty="0" err="1" smtClean="0">
                <a:solidFill>
                  <a:schemeClr val="bg1"/>
                </a:solidFill>
                <a:latin typeface="Times New Roman" pitchFamily="18" charset="0"/>
                <a:cs typeface="Times New Roman" pitchFamily="18" charset="0"/>
              </a:rPr>
              <a:t>pb</a:t>
            </a:r>
            <a:r>
              <a:rPr lang="es-ES_tradnl" sz="2400" b="1" dirty="0" smtClean="0">
                <a:solidFill>
                  <a:schemeClr val="bg1"/>
                </a:solidFill>
                <a:latin typeface="Times New Roman" pitchFamily="18" charset="0"/>
                <a:cs typeface="Times New Roman" pitchFamily="18" charset="0"/>
              </a:rPr>
              <a:t> (</a:t>
            </a:r>
            <a:r>
              <a:rPr lang="es-ES_tradnl" sz="2400" b="1" dirty="0" err="1" smtClean="0">
                <a:solidFill>
                  <a:schemeClr val="bg1"/>
                </a:solidFill>
                <a:latin typeface="Times New Roman" pitchFamily="18" charset="0"/>
                <a:cs typeface="Times New Roman" pitchFamily="18" charset="0"/>
              </a:rPr>
              <a:t>Venter</a:t>
            </a:r>
            <a:r>
              <a:rPr lang="es-ES_tradnl" sz="2400" b="1" dirty="0" smtClean="0">
                <a:solidFill>
                  <a:schemeClr val="bg1"/>
                </a:solidFill>
                <a:latin typeface="Times New Roman" pitchFamily="18" charset="0"/>
                <a:cs typeface="Times New Roman" pitchFamily="18" charset="0"/>
              </a:rPr>
              <a:t> et al., 1996)</a:t>
            </a:r>
          </a:p>
          <a:p>
            <a:pPr lvl="1">
              <a:buNone/>
            </a:pPr>
            <a:r>
              <a:rPr lang="es-ES_tradnl" sz="2400" b="1" i="1" dirty="0" err="1" smtClean="0">
                <a:solidFill>
                  <a:schemeClr val="bg1"/>
                </a:solidFill>
                <a:latin typeface="Times New Roman" pitchFamily="18" charset="0"/>
                <a:cs typeface="Times New Roman" pitchFamily="18" charset="0"/>
              </a:rPr>
              <a:t>Helicobacter</a:t>
            </a:r>
            <a:r>
              <a:rPr lang="es-ES_tradnl" sz="2400" b="1" i="1" dirty="0" smtClean="0">
                <a:solidFill>
                  <a:schemeClr val="bg1"/>
                </a:solidFill>
                <a:latin typeface="Times New Roman" pitchFamily="18" charset="0"/>
                <a:cs typeface="Times New Roman" pitchFamily="18" charset="0"/>
              </a:rPr>
              <a:t> pylori</a:t>
            </a:r>
            <a:r>
              <a:rPr lang="es-ES_tradnl" sz="2400" b="1" dirty="0" smtClean="0">
                <a:solidFill>
                  <a:schemeClr val="bg1"/>
                </a:solidFill>
                <a:latin typeface="Times New Roman" pitchFamily="18" charset="0"/>
                <a:cs typeface="Times New Roman" pitchFamily="18" charset="0"/>
              </a:rPr>
              <a:t>:             1.667.867 </a:t>
            </a:r>
            <a:r>
              <a:rPr lang="es-ES_tradnl" sz="2400" b="1" dirty="0" err="1" smtClean="0">
                <a:solidFill>
                  <a:schemeClr val="bg1"/>
                </a:solidFill>
                <a:latin typeface="Times New Roman" pitchFamily="18" charset="0"/>
                <a:cs typeface="Times New Roman" pitchFamily="18" charset="0"/>
              </a:rPr>
              <a:t>pb</a:t>
            </a:r>
            <a:r>
              <a:rPr lang="es-ES_tradnl" sz="2400" b="1" dirty="0" smtClean="0">
                <a:solidFill>
                  <a:schemeClr val="bg1"/>
                </a:solidFill>
                <a:latin typeface="Times New Roman" pitchFamily="18" charset="0"/>
                <a:cs typeface="Times New Roman" pitchFamily="18" charset="0"/>
              </a:rPr>
              <a:t> (</a:t>
            </a:r>
            <a:r>
              <a:rPr lang="es-ES_tradnl" sz="2400" b="1" dirty="0" err="1" smtClean="0">
                <a:solidFill>
                  <a:schemeClr val="bg1"/>
                </a:solidFill>
                <a:latin typeface="Times New Roman" pitchFamily="18" charset="0"/>
                <a:cs typeface="Times New Roman" pitchFamily="18" charset="0"/>
              </a:rPr>
              <a:t>Venter</a:t>
            </a:r>
            <a:r>
              <a:rPr lang="es-ES_tradnl" sz="2400" b="1" dirty="0" smtClean="0">
                <a:solidFill>
                  <a:schemeClr val="bg1"/>
                </a:solidFill>
                <a:latin typeface="Times New Roman" pitchFamily="18" charset="0"/>
                <a:cs typeface="Times New Roman" pitchFamily="18" charset="0"/>
              </a:rPr>
              <a:t> et al., 1997)</a:t>
            </a:r>
          </a:p>
          <a:p>
            <a:pPr lvl="1">
              <a:buNone/>
            </a:pPr>
            <a:r>
              <a:rPr lang="es-ES_tradnl" sz="2400" b="1" i="1" dirty="0" err="1" smtClean="0">
                <a:solidFill>
                  <a:schemeClr val="bg1"/>
                </a:solidFill>
                <a:latin typeface="Times New Roman" pitchFamily="18" charset="0"/>
                <a:cs typeface="Times New Roman" pitchFamily="18" charset="0"/>
              </a:rPr>
              <a:t>Escherichia</a:t>
            </a:r>
            <a:r>
              <a:rPr lang="es-ES_tradnl" sz="2400" b="1" i="1" dirty="0" smtClean="0">
                <a:solidFill>
                  <a:schemeClr val="bg1"/>
                </a:solidFill>
                <a:latin typeface="Times New Roman" pitchFamily="18" charset="0"/>
                <a:cs typeface="Times New Roman" pitchFamily="18" charset="0"/>
              </a:rPr>
              <a:t> </a:t>
            </a:r>
            <a:r>
              <a:rPr lang="es-ES_tradnl" sz="2400" b="1" i="1" dirty="0" err="1" smtClean="0">
                <a:solidFill>
                  <a:schemeClr val="bg1"/>
                </a:solidFill>
                <a:latin typeface="Times New Roman" pitchFamily="18" charset="0"/>
                <a:cs typeface="Times New Roman" pitchFamily="18" charset="0"/>
              </a:rPr>
              <a:t>coli</a:t>
            </a:r>
            <a:r>
              <a:rPr lang="es-ES_tradnl" sz="2400" b="1" dirty="0" smtClean="0">
                <a:solidFill>
                  <a:schemeClr val="bg1"/>
                </a:solidFill>
                <a:latin typeface="Times New Roman" pitchFamily="18" charset="0"/>
                <a:cs typeface="Times New Roman" pitchFamily="18" charset="0"/>
              </a:rPr>
              <a:t>:                4.639.221 </a:t>
            </a:r>
            <a:r>
              <a:rPr lang="es-ES_tradnl" sz="2400" b="1" dirty="0" err="1" smtClean="0">
                <a:solidFill>
                  <a:schemeClr val="bg1"/>
                </a:solidFill>
                <a:latin typeface="Times New Roman" pitchFamily="18" charset="0"/>
                <a:cs typeface="Times New Roman" pitchFamily="18" charset="0"/>
              </a:rPr>
              <a:t>pb</a:t>
            </a:r>
            <a:r>
              <a:rPr lang="es-ES_tradnl" sz="2400" b="1" dirty="0" smtClean="0">
                <a:solidFill>
                  <a:schemeClr val="bg1"/>
                </a:solidFill>
                <a:latin typeface="Times New Roman" pitchFamily="18" charset="0"/>
                <a:cs typeface="Times New Roman" pitchFamily="18" charset="0"/>
              </a:rPr>
              <a:t> (</a:t>
            </a:r>
            <a:r>
              <a:rPr lang="es-ES_tradnl" sz="2400" b="1" dirty="0" err="1" smtClean="0">
                <a:solidFill>
                  <a:schemeClr val="bg1"/>
                </a:solidFill>
                <a:latin typeface="Times New Roman" pitchFamily="18" charset="0"/>
                <a:cs typeface="Times New Roman" pitchFamily="18" charset="0"/>
              </a:rPr>
              <a:t>Blattner</a:t>
            </a:r>
            <a:r>
              <a:rPr lang="es-ES_tradnl" sz="2400" b="1" dirty="0" smtClean="0">
                <a:solidFill>
                  <a:schemeClr val="bg1"/>
                </a:solidFill>
                <a:latin typeface="Times New Roman" pitchFamily="18" charset="0"/>
                <a:cs typeface="Times New Roman" pitchFamily="18" charset="0"/>
              </a:rPr>
              <a:t> et al., 1997)</a:t>
            </a:r>
          </a:p>
          <a:p>
            <a:pPr lvl="1">
              <a:buNone/>
            </a:pPr>
            <a:r>
              <a:rPr lang="es-ES_tradnl" sz="2400" b="1" i="1" dirty="0" err="1" smtClean="0">
                <a:solidFill>
                  <a:schemeClr val="bg1"/>
                </a:solidFill>
                <a:latin typeface="Times New Roman" pitchFamily="18" charset="0"/>
                <a:cs typeface="Times New Roman" pitchFamily="18" charset="0"/>
              </a:rPr>
              <a:t>Bacillus</a:t>
            </a:r>
            <a:r>
              <a:rPr lang="es-ES_tradnl" sz="2400" b="1" i="1" dirty="0" smtClean="0">
                <a:solidFill>
                  <a:schemeClr val="bg1"/>
                </a:solidFill>
                <a:latin typeface="Times New Roman" pitchFamily="18" charset="0"/>
                <a:cs typeface="Times New Roman" pitchFamily="18" charset="0"/>
              </a:rPr>
              <a:t> </a:t>
            </a:r>
            <a:r>
              <a:rPr lang="es-ES_tradnl" sz="2400" b="1" i="1" dirty="0" err="1" smtClean="0">
                <a:solidFill>
                  <a:schemeClr val="bg1"/>
                </a:solidFill>
                <a:latin typeface="Times New Roman" pitchFamily="18" charset="0"/>
                <a:cs typeface="Times New Roman" pitchFamily="18" charset="0"/>
              </a:rPr>
              <a:t>subtilis</a:t>
            </a:r>
            <a:r>
              <a:rPr lang="es-ES_tradnl" sz="2400" b="1" dirty="0" smtClean="0">
                <a:solidFill>
                  <a:schemeClr val="bg1"/>
                </a:solidFill>
                <a:latin typeface="Times New Roman" pitchFamily="18" charset="0"/>
                <a:cs typeface="Times New Roman" pitchFamily="18" charset="0"/>
              </a:rPr>
              <a:t>:                 4.214.810 </a:t>
            </a:r>
            <a:r>
              <a:rPr lang="es-ES_tradnl" sz="2400" b="1" dirty="0" err="1" smtClean="0">
                <a:solidFill>
                  <a:schemeClr val="bg1"/>
                </a:solidFill>
                <a:latin typeface="Times New Roman" pitchFamily="18" charset="0"/>
                <a:cs typeface="Times New Roman" pitchFamily="18" charset="0"/>
              </a:rPr>
              <a:t>pb</a:t>
            </a:r>
            <a:r>
              <a:rPr lang="es-ES_tradnl" sz="2400" b="1" dirty="0" smtClean="0">
                <a:solidFill>
                  <a:schemeClr val="bg1"/>
                </a:solidFill>
                <a:latin typeface="Times New Roman" pitchFamily="18" charset="0"/>
                <a:cs typeface="Times New Roman" pitchFamily="18" charset="0"/>
              </a:rPr>
              <a:t> (</a:t>
            </a:r>
            <a:r>
              <a:rPr lang="es-ES_tradnl" sz="2400" b="1" dirty="0" err="1" smtClean="0">
                <a:solidFill>
                  <a:schemeClr val="bg1"/>
                </a:solidFill>
                <a:latin typeface="Times New Roman" pitchFamily="18" charset="0"/>
                <a:cs typeface="Times New Roman" pitchFamily="18" charset="0"/>
              </a:rPr>
              <a:t>Kunst</a:t>
            </a:r>
            <a:r>
              <a:rPr lang="es-ES_tradnl" sz="2400" b="1" dirty="0" smtClean="0">
                <a:solidFill>
                  <a:schemeClr val="bg1"/>
                </a:solidFill>
                <a:latin typeface="Times New Roman" pitchFamily="18" charset="0"/>
                <a:cs typeface="Times New Roman" pitchFamily="18" charset="0"/>
              </a:rPr>
              <a:t> et al., 1997)</a:t>
            </a:r>
          </a:p>
          <a:p>
            <a:pPr lvl="1">
              <a:buNone/>
            </a:pPr>
            <a:r>
              <a:rPr lang="es-ES_tradnl" sz="2400" b="1" i="1" dirty="0" smtClean="0">
                <a:solidFill>
                  <a:schemeClr val="bg1"/>
                </a:solidFill>
                <a:latin typeface="Times New Roman" pitchFamily="18" charset="0"/>
                <a:cs typeface="Times New Roman" pitchFamily="18" charset="0"/>
              </a:rPr>
              <a:t>Treponema </a:t>
            </a:r>
            <a:r>
              <a:rPr lang="es-ES_tradnl" sz="2400" b="1" i="1" dirty="0" err="1" smtClean="0">
                <a:solidFill>
                  <a:schemeClr val="bg1"/>
                </a:solidFill>
                <a:latin typeface="Times New Roman" pitchFamily="18" charset="0"/>
                <a:cs typeface="Times New Roman" pitchFamily="18" charset="0"/>
              </a:rPr>
              <a:t>pallidum</a:t>
            </a:r>
            <a:r>
              <a:rPr lang="es-ES_tradnl" sz="2400" b="1" dirty="0" smtClean="0">
                <a:solidFill>
                  <a:schemeClr val="bg1"/>
                </a:solidFill>
                <a:latin typeface="Times New Roman" pitchFamily="18" charset="0"/>
                <a:cs typeface="Times New Roman" pitchFamily="18" charset="0"/>
              </a:rPr>
              <a:t>:         1.138.006 </a:t>
            </a:r>
            <a:r>
              <a:rPr lang="es-ES_tradnl" sz="2400" b="1" dirty="0" err="1" smtClean="0">
                <a:solidFill>
                  <a:schemeClr val="bg1"/>
                </a:solidFill>
                <a:latin typeface="Times New Roman" pitchFamily="18" charset="0"/>
                <a:cs typeface="Times New Roman" pitchFamily="18" charset="0"/>
              </a:rPr>
              <a:t>pb</a:t>
            </a:r>
            <a:r>
              <a:rPr lang="es-ES_tradnl" sz="2400" b="1" dirty="0" smtClean="0">
                <a:solidFill>
                  <a:schemeClr val="bg1"/>
                </a:solidFill>
                <a:latin typeface="Times New Roman" pitchFamily="18" charset="0"/>
                <a:cs typeface="Times New Roman" pitchFamily="18" charset="0"/>
              </a:rPr>
              <a:t> (</a:t>
            </a:r>
            <a:r>
              <a:rPr lang="es-ES_tradnl" sz="2400" b="1" dirty="0" err="1" smtClean="0">
                <a:solidFill>
                  <a:schemeClr val="bg1"/>
                </a:solidFill>
                <a:latin typeface="Times New Roman" pitchFamily="18" charset="0"/>
                <a:cs typeface="Times New Roman" pitchFamily="18" charset="0"/>
              </a:rPr>
              <a:t>Venter</a:t>
            </a:r>
            <a:r>
              <a:rPr lang="es-ES_tradnl" sz="2400" b="1" dirty="0" smtClean="0">
                <a:solidFill>
                  <a:schemeClr val="bg1"/>
                </a:solidFill>
                <a:latin typeface="Times New Roman" pitchFamily="18" charset="0"/>
                <a:cs typeface="Times New Roman" pitchFamily="18" charset="0"/>
              </a:rPr>
              <a:t> et al., 1998)</a:t>
            </a:r>
          </a:p>
          <a:p>
            <a:pPr lvl="1">
              <a:buNone/>
            </a:pPr>
            <a:r>
              <a:rPr lang="es-ES_tradnl" sz="2400" b="1" dirty="0" smtClean="0">
                <a:solidFill>
                  <a:schemeClr val="bg1"/>
                </a:solidFill>
                <a:latin typeface="Times New Roman" pitchFamily="18" charset="0"/>
                <a:cs typeface="Times New Roman" pitchFamily="18" charset="0"/>
              </a:rPr>
              <a:t>etc.</a:t>
            </a:r>
            <a:endParaRPr lang="es-ES_tradnl" b="1" dirty="0" smtClean="0">
              <a:solidFill>
                <a:schemeClr val="bg1"/>
              </a:solidFill>
              <a:latin typeface="Times New Roman" pitchFamily="18" charset="0"/>
              <a:cs typeface="Times New Roman" pitchFamily="18" charset="0"/>
              <a:sym typeface="Symbol" pitchFamily="18" charset="2"/>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descr="PGH Nature Science"/>
          <p:cNvPicPr>
            <a:picLocks noChangeAspect="1" noChangeArrowheads="1"/>
          </p:cNvPicPr>
          <p:nvPr/>
        </p:nvPicPr>
        <p:blipFill>
          <a:blip r:embed="rId2" cstate="print"/>
          <a:srcRect/>
          <a:stretch>
            <a:fillRect/>
          </a:stretch>
        </p:blipFill>
        <p:spPr bwMode="auto">
          <a:xfrm>
            <a:off x="179388" y="496888"/>
            <a:ext cx="8785225" cy="5864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Venter Collins"/>
          <p:cNvPicPr>
            <a:picLocks noChangeAspect="1" noChangeArrowheads="1"/>
          </p:cNvPicPr>
          <p:nvPr/>
        </p:nvPicPr>
        <p:blipFill>
          <a:blip r:embed="rId2" cstate="print"/>
          <a:srcRect/>
          <a:stretch>
            <a:fillRect/>
          </a:stretch>
        </p:blipFill>
        <p:spPr bwMode="auto">
          <a:xfrm>
            <a:off x="683568" y="1700808"/>
            <a:ext cx="3312368" cy="2893712"/>
          </a:xfrm>
          <a:prstGeom prst="rect">
            <a:avLst/>
          </a:prstGeom>
          <a:noFill/>
          <a:ln w="9525">
            <a:noFill/>
            <a:miter lim="800000"/>
            <a:headEnd/>
            <a:tailEnd/>
          </a:ln>
        </p:spPr>
      </p:pic>
      <p:pic>
        <p:nvPicPr>
          <p:cNvPr id="3" name="Picture 2" descr="http://f.tqn.com/y/history1900s/1/S/0/G/1/humangenome.jpg"/>
          <p:cNvPicPr>
            <a:picLocks noChangeAspect="1" noChangeArrowheads="1"/>
          </p:cNvPicPr>
          <p:nvPr/>
        </p:nvPicPr>
        <p:blipFill>
          <a:blip r:embed="rId3" cstate="print"/>
          <a:srcRect/>
          <a:stretch>
            <a:fillRect/>
          </a:stretch>
        </p:blipFill>
        <p:spPr bwMode="auto">
          <a:xfrm>
            <a:off x="4468580" y="1700808"/>
            <a:ext cx="4259262" cy="28803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827584" y="188912"/>
            <a:ext cx="7704856" cy="1079848"/>
          </a:xfrm>
          <a:solidFill>
            <a:srgbClr val="FF3300"/>
          </a:solidFill>
        </p:spPr>
        <p:txBody>
          <a:bodyPr>
            <a:normAutofit/>
          </a:bodyPr>
          <a:lstStyle/>
          <a:p>
            <a:pPr eaLnBrk="1" hangingPunct="1"/>
            <a:r>
              <a:rPr lang="es-ES" sz="3200" b="1" dirty="0" smtClean="0">
                <a:solidFill>
                  <a:srgbClr val="FFFF00"/>
                </a:solidFill>
                <a:latin typeface="Times New Roman" pitchFamily="18" charset="0"/>
                <a:cs typeface="Times New Roman" pitchFamily="18" charset="0"/>
              </a:rPr>
              <a:t>PROYECTO GENOMA OCÉANO METAGENÓMICA</a:t>
            </a:r>
          </a:p>
        </p:txBody>
      </p:sp>
      <p:sp>
        <p:nvSpPr>
          <p:cNvPr id="60419" name="Rectangle 3"/>
          <p:cNvSpPr>
            <a:spLocks noGrp="1" noChangeArrowheads="1"/>
          </p:cNvSpPr>
          <p:nvPr>
            <p:ph type="body" idx="1"/>
          </p:nvPr>
        </p:nvSpPr>
        <p:spPr>
          <a:xfrm>
            <a:off x="685800" y="1412776"/>
            <a:ext cx="7918648" cy="5256584"/>
          </a:xfrm>
          <a:solidFill>
            <a:schemeClr val="bg1"/>
          </a:solidFill>
        </p:spPr>
        <p:txBody>
          <a:bodyPr>
            <a:normAutofit fontScale="92500" lnSpcReduction="10000"/>
          </a:bodyPr>
          <a:lstStyle/>
          <a:p>
            <a:pPr eaLnBrk="1" hangingPunct="1">
              <a:buFontTx/>
              <a:buNone/>
            </a:pPr>
            <a:r>
              <a:rPr lang="es-ES" dirty="0" smtClean="0"/>
              <a:t>  </a:t>
            </a:r>
          </a:p>
          <a:p>
            <a:pPr eaLnBrk="1" hangingPunct="1">
              <a:buFontTx/>
              <a:buNone/>
            </a:pPr>
            <a:r>
              <a:rPr lang="es-ES" dirty="0" smtClean="0"/>
              <a:t> G   </a:t>
            </a:r>
          </a:p>
          <a:p>
            <a:pPr eaLnBrk="1" hangingPunct="1">
              <a:buFontTx/>
              <a:buNone/>
            </a:pPr>
            <a:endParaRPr lang="es-ES" dirty="0" smtClean="0"/>
          </a:p>
          <a:p>
            <a:pPr eaLnBrk="1" hangingPunct="1">
              <a:buFontTx/>
              <a:buNone/>
            </a:pPr>
            <a:endParaRPr lang="es-ES" dirty="0" smtClean="0"/>
          </a:p>
          <a:p>
            <a:pPr eaLnBrk="1" hangingPunct="1">
              <a:buFontTx/>
              <a:buNone/>
            </a:pPr>
            <a:endParaRPr lang="es-ES" dirty="0" smtClean="0"/>
          </a:p>
          <a:p>
            <a:pPr eaLnBrk="1" hangingPunct="1">
              <a:buFontTx/>
              <a:buNone/>
            </a:pPr>
            <a:endParaRPr lang="es-ES" dirty="0" smtClean="0"/>
          </a:p>
          <a:p>
            <a:pPr eaLnBrk="1" hangingPunct="1">
              <a:buFontTx/>
              <a:buNone/>
            </a:pPr>
            <a:endParaRPr lang="es-ES" dirty="0" smtClean="0"/>
          </a:p>
          <a:p>
            <a:pPr eaLnBrk="1" hangingPunct="1">
              <a:buFontTx/>
              <a:buNone/>
            </a:pPr>
            <a:endParaRPr lang="es-ES" dirty="0" smtClean="0"/>
          </a:p>
          <a:p>
            <a:pPr algn="ctr" eaLnBrk="1" hangingPunct="1">
              <a:buFontTx/>
              <a:buNone/>
            </a:pPr>
            <a:r>
              <a:rPr lang="es-ES" dirty="0" smtClean="0"/>
              <a:t>Global </a:t>
            </a:r>
            <a:r>
              <a:rPr lang="es-ES" dirty="0" err="1" smtClean="0"/>
              <a:t>Ocean</a:t>
            </a:r>
            <a:r>
              <a:rPr lang="es-ES" dirty="0" smtClean="0"/>
              <a:t> </a:t>
            </a:r>
            <a:r>
              <a:rPr lang="es-ES" dirty="0" err="1" smtClean="0"/>
              <a:t>Sampling</a:t>
            </a:r>
            <a:r>
              <a:rPr lang="es-ES" dirty="0" smtClean="0"/>
              <a:t> </a:t>
            </a:r>
            <a:r>
              <a:rPr lang="es-ES" dirty="0" err="1" smtClean="0"/>
              <a:t>Expedition</a:t>
            </a:r>
            <a:r>
              <a:rPr lang="es-ES" dirty="0" smtClean="0"/>
              <a:t>                  </a:t>
            </a:r>
            <a:r>
              <a:rPr lang="es-ES" dirty="0" err="1" smtClean="0"/>
              <a:t>J.Craig</a:t>
            </a:r>
            <a:r>
              <a:rPr lang="es-ES" dirty="0" smtClean="0"/>
              <a:t> </a:t>
            </a:r>
            <a:r>
              <a:rPr lang="es-ES" dirty="0" err="1" smtClean="0"/>
              <a:t>Venter</a:t>
            </a:r>
            <a:r>
              <a:rPr lang="es-ES" dirty="0" smtClean="0"/>
              <a:t> </a:t>
            </a:r>
            <a:r>
              <a:rPr lang="es-ES" dirty="0" err="1" smtClean="0"/>
              <a:t>Institute</a:t>
            </a:r>
            <a:endParaRPr lang="es-ES" sz="2800" b="1" dirty="0" smtClean="0"/>
          </a:p>
        </p:txBody>
      </p:sp>
      <p:pic>
        <p:nvPicPr>
          <p:cNvPr id="60420" name="Picture 2" descr="http://russgeorge.net/wp-content/uploads/2013/03/venter-sorcerer-ii-300x140.jpg"/>
          <p:cNvPicPr>
            <a:picLocks noChangeAspect="1" noChangeArrowheads="1"/>
          </p:cNvPicPr>
          <p:nvPr/>
        </p:nvPicPr>
        <p:blipFill>
          <a:blip r:embed="rId2" cstate="print"/>
          <a:srcRect/>
          <a:stretch>
            <a:fillRect/>
          </a:stretch>
        </p:blipFill>
        <p:spPr bwMode="auto">
          <a:xfrm>
            <a:off x="899592" y="1700808"/>
            <a:ext cx="7715755" cy="36003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179388" y="188913"/>
            <a:ext cx="8785225" cy="647700"/>
          </a:xfrm>
          <a:solidFill>
            <a:srgbClr val="FF3300"/>
          </a:solidFill>
        </p:spPr>
        <p:txBody>
          <a:bodyPr/>
          <a:lstStyle/>
          <a:p>
            <a:pPr eaLnBrk="1" hangingPunct="1"/>
            <a:r>
              <a:rPr lang="es-ES" sz="3200" b="1" dirty="0" smtClean="0">
                <a:solidFill>
                  <a:srgbClr val="FFFF00"/>
                </a:solidFill>
                <a:latin typeface="Times New Roman" pitchFamily="18" charset="0"/>
                <a:cs typeface="Times New Roman" pitchFamily="18" charset="0"/>
              </a:rPr>
              <a:t>PROYECTO GENOMA OCÉANO</a:t>
            </a:r>
          </a:p>
        </p:txBody>
      </p:sp>
      <p:sp>
        <p:nvSpPr>
          <p:cNvPr id="61443" name="Rectangle 3"/>
          <p:cNvSpPr>
            <a:spLocks noGrp="1" noChangeArrowheads="1"/>
          </p:cNvSpPr>
          <p:nvPr>
            <p:ph type="body" idx="1"/>
          </p:nvPr>
        </p:nvSpPr>
        <p:spPr>
          <a:xfrm>
            <a:off x="685800" y="1052513"/>
            <a:ext cx="7772400" cy="5616575"/>
          </a:xfrm>
          <a:solidFill>
            <a:schemeClr val="bg1"/>
          </a:solidFill>
        </p:spPr>
        <p:txBody>
          <a:bodyPr/>
          <a:lstStyle/>
          <a:p>
            <a:pPr eaLnBrk="1" hangingPunct="1">
              <a:buFontTx/>
              <a:buNone/>
            </a:pPr>
            <a:r>
              <a:rPr lang="es-ES" smtClean="0">
                <a:solidFill>
                  <a:srgbClr val="FFFF00"/>
                </a:solidFill>
              </a:rPr>
              <a:t>      </a:t>
            </a:r>
            <a:endParaRPr lang="es-ES" sz="2800" b="1" smtClean="0">
              <a:solidFill>
                <a:schemeClr val="bg1"/>
              </a:solidFill>
            </a:endParaRPr>
          </a:p>
        </p:txBody>
      </p:sp>
      <p:sp>
        <p:nvSpPr>
          <p:cNvPr id="4" name="Rectangle 3"/>
          <p:cNvSpPr txBox="1">
            <a:spLocks noChangeArrowheads="1"/>
          </p:cNvSpPr>
          <p:nvPr/>
        </p:nvSpPr>
        <p:spPr bwMode="auto">
          <a:xfrm>
            <a:off x="684213" y="1052513"/>
            <a:ext cx="7772400" cy="5616575"/>
          </a:xfrm>
          <a:prstGeom prst="rect">
            <a:avLst/>
          </a:prstGeom>
          <a:solidFill>
            <a:schemeClr val="bg1"/>
          </a:solidFill>
          <a:ln w="9525">
            <a:noFill/>
            <a:miter lim="800000"/>
            <a:headEnd/>
            <a:tailEnd/>
          </a:ln>
        </p:spPr>
        <p:txBody>
          <a:bodyPr/>
          <a:lstStyle/>
          <a:p>
            <a:pPr marL="342900" indent="-342900">
              <a:spcBef>
                <a:spcPct val="20000"/>
              </a:spcBef>
              <a:defRPr/>
            </a:pPr>
            <a:r>
              <a:rPr lang="es-ES" sz="3200" kern="0">
                <a:solidFill>
                  <a:srgbClr val="FFFF00"/>
                </a:solidFill>
                <a:latin typeface="+mn-lt"/>
              </a:rPr>
              <a:t>      </a:t>
            </a:r>
            <a:endParaRPr lang="es-ES" sz="2800" b="1" kern="0" dirty="0">
              <a:solidFill>
                <a:schemeClr val="bg1"/>
              </a:solidFill>
              <a:latin typeface="+mn-lt"/>
            </a:endParaRPr>
          </a:p>
        </p:txBody>
      </p:sp>
      <p:pic>
        <p:nvPicPr>
          <p:cNvPr id="61445" name="Picture 2" descr="http://sitn.hms.harvard.edu/wp-content/uploads/2011/12/GOSmap1.jpg"/>
          <p:cNvPicPr>
            <a:picLocks noChangeAspect="1" noChangeArrowheads="1"/>
          </p:cNvPicPr>
          <p:nvPr/>
        </p:nvPicPr>
        <p:blipFill>
          <a:blip r:embed="rId2" cstate="print"/>
          <a:srcRect/>
          <a:stretch>
            <a:fillRect/>
          </a:stretch>
        </p:blipFill>
        <p:spPr bwMode="auto">
          <a:xfrm>
            <a:off x="146050" y="1052513"/>
            <a:ext cx="8877300" cy="5400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84213" y="188913"/>
            <a:ext cx="7920037" cy="863600"/>
          </a:xfrm>
          <a:solidFill>
            <a:srgbClr val="FF3300"/>
          </a:solidFill>
        </p:spPr>
        <p:txBody>
          <a:bodyPr>
            <a:normAutofit fontScale="90000"/>
          </a:bodyPr>
          <a:lstStyle/>
          <a:p>
            <a:pPr eaLnBrk="1" hangingPunct="1"/>
            <a:r>
              <a:rPr lang="es-ES_tradnl" sz="3200" b="1" dirty="0" smtClean="0">
                <a:solidFill>
                  <a:srgbClr val="FFFF00"/>
                </a:solidFill>
                <a:latin typeface="Times New Roman" pitchFamily="18" charset="0"/>
                <a:cs typeface="Times New Roman" pitchFamily="18" charset="0"/>
              </a:rPr>
              <a:t>GENÓMICA SINTÉTICA                          (“Seréis como dioses” </a:t>
            </a:r>
            <a:r>
              <a:rPr lang="es-ES_tradnl" sz="3200" b="1" dirty="0" err="1" smtClean="0">
                <a:solidFill>
                  <a:srgbClr val="FFFF00"/>
                </a:solidFill>
                <a:latin typeface="Times New Roman" pitchFamily="18" charset="0"/>
                <a:cs typeface="Times New Roman" pitchFamily="18" charset="0"/>
              </a:rPr>
              <a:t>Gn</a:t>
            </a:r>
            <a:r>
              <a:rPr lang="es-ES_tradnl" sz="3200" b="1" dirty="0" smtClean="0">
                <a:solidFill>
                  <a:srgbClr val="FFFF00"/>
                </a:solidFill>
                <a:latin typeface="Times New Roman" pitchFamily="18" charset="0"/>
                <a:cs typeface="Times New Roman" pitchFamily="18" charset="0"/>
              </a:rPr>
              <a:t> 3,5)</a:t>
            </a:r>
            <a:endParaRPr lang="es-ES" sz="3200" b="1" dirty="0" smtClean="0">
              <a:solidFill>
                <a:srgbClr val="FFFF00"/>
              </a:solidFill>
              <a:latin typeface="Times New Roman" pitchFamily="18" charset="0"/>
              <a:cs typeface="Times New Roman" pitchFamily="18" charset="0"/>
            </a:endParaRPr>
          </a:p>
        </p:txBody>
      </p:sp>
      <p:sp>
        <p:nvSpPr>
          <p:cNvPr id="66563" name="Rectangle 3"/>
          <p:cNvSpPr>
            <a:spLocks noGrp="1" noChangeArrowheads="1"/>
          </p:cNvSpPr>
          <p:nvPr>
            <p:ph type="body" idx="1"/>
          </p:nvPr>
        </p:nvSpPr>
        <p:spPr>
          <a:xfrm>
            <a:off x="250825" y="1125538"/>
            <a:ext cx="8642350" cy="5543550"/>
          </a:xfrm>
          <a:solidFill>
            <a:schemeClr val="bg1"/>
          </a:solidFill>
        </p:spPr>
        <p:txBody>
          <a:bodyPr/>
          <a:lstStyle/>
          <a:p>
            <a:pPr eaLnBrk="1" hangingPunct="1"/>
            <a:endParaRPr lang="es-ES_tradnl" sz="2400" b="1" smtClean="0">
              <a:solidFill>
                <a:srgbClr val="FFFF00"/>
              </a:solidFill>
              <a:cs typeface="Times New Roman" pitchFamily="18" charset="0"/>
              <a:sym typeface="Symbol" pitchFamily="18" charset="2"/>
            </a:endParaRPr>
          </a:p>
          <a:p>
            <a:pPr eaLnBrk="1" hangingPunct="1">
              <a:buFontTx/>
              <a:buNone/>
            </a:pPr>
            <a:endParaRPr lang="es-ES_tradnl" sz="2400" b="1" smtClean="0">
              <a:solidFill>
                <a:srgbClr val="FFFF00"/>
              </a:solidFill>
              <a:cs typeface="Times New Roman" pitchFamily="18" charset="0"/>
              <a:sym typeface="Symbol" pitchFamily="18" charset="2"/>
            </a:endParaRPr>
          </a:p>
          <a:p>
            <a:pPr eaLnBrk="1" hangingPunct="1"/>
            <a:endParaRPr lang="es-ES" sz="2400" b="1" smtClean="0">
              <a:solidFill>
                <a:schemeClr val="bg1"/>
              </a:solidFill>
              <a:cs typeface="Times New Roman" pitchFamily="18" charset="0"/>
              <a:sym typeface="Symbol" pitchFamily="18" charset="2"/>
            </a:endParaRPr>
          </a:p>
        </p:txBody>
      </p:sp>
      <p:pic>
        <p:nvPicPr>
          <p:cNvPr id="66564" name="Picture 2"/>
          <p:cNvPicPr>
            <a:picLocks noChangeAspect="1" noChangeArrowheads="1"/>
          </p:cNvPicPr>
          <p:nvPr/>
        </p:nvPicPr>
        <p:blipFill>
          <a:blip r:embed="rId2" cstate="print"/>
          <a:srcRect l="10956" t="39336" r="49699" b="8382"/>
          <a:stretch>
            <a:fillRect/>
          </a:stretch>
        </p:blipFill>
        <p:spPr bwMode="auto">
          <a:xfrm>
            <a:off x="698500" y="1125538"/>
            <a:ext cx="7905750" cy="56467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s://encrypted-tbn2.gstatic.com/images?q=tbn:ANd9GcQ5sF1VQf77WSCCI_yzQR11bvE3Tz-dlC7KhQ3GDb0KGndUypCwbA"/>
          <p:cNvPicPr>
            <a:picLocks noChangeAspect="1" noChangeArrowheads="1"/>
          </p:cNvPicPr>
          <p:nvPr/>
        </p:nvPicPr>
        <p:blipFill>
          <a:blip r:embed="rId2" cstate="print"/>
          <a:srcRect/>
          <a:stretch>
            <a:fillRect/>
          </a:stretch>
        </p:blipFill>
        <p:spPr bwMode="auto">
          <a:xfrm>
            <a:off x="539750" y="220663"/>
            <a:ext cx="8242300" cy="640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2339752" y="188913"/>
            <a:ext cx="5040560" cy="647700"/>
          </a:xfrm>
          <a:solidFill>
            <a:srgbClr val="FF3300"/>
          </a:solidFill>
        </p:spPr>
        <p:txBody>
          <a:bodyPr>
            <a:normAutofit fontScale="90000"/>
          </a:bodyPr>
          <a:lstStyle/>
          <a:p>
            <a:pPr eaLnBrk="1" hangingPunct="1"/>
            <a:r>
              <a:rPr lang="es-ES" sz="2400" b="1" dirty="0" smtClean="0">
                <a:solidFill>
                  <a:srgbClr val="FFFF00"/>
                </a:solidFill>
                <a:latin typeface="Times New Roman" pitchFamily="18" charset="0"/>
                <a:cs typeface="Times New Roman" pitchFamily="18" charset="0"/>
              </a:rPr>
              <a:t>J. CRAIG VENTER:                 CIENTÍFICO-EMPRESARIO</a:t>
            </a:r>
          </a:p>
        </p:txBody>
      </p:sp>
      <p:sp>
        <p:nvSpPr>
          <p:cNvPr id="67587" name="Rectangle 3"/>
          <p:cNvSpPr>
            <a:spLocks noGrp="1" noChangeArrowheads="1"/>
          </p:cNvSpPr>
          <p:nvPr>
            <p:ph type="body" idx="1"/>
          </p:nvPr>
        </p:nvSpPr>
        <p:spPr>
          <a:xfrm>
            <a:off x="685800" y="1052513"/>
            <a:ext cx="7772400" cy="5616575"/>
          </a:xfrm>
          <a:solidFill>
            <a:schemeClr val="bg1"/>
          </a:solidFill>
        </p:spPr>
        <p:txBody>
          <a:bodyPr/>
          <a:lstStyle/>
          <a:p>
            <a:pPr eaLnBrk="1" hangingPunct="1">
              <a:buFontTx/>
              <a:buNone/>
            </a:pPr>
            <a:r>
              <a:rPr lang="es-ES" smtClean="0">
                <a:solidFill>
                  <a:srgbClr val="FFFF00"/>
                </a:solidFill>
              </a:rPr>
              <a:t>      </a:t>
            </a:r>
            <a:endParaRPr lang="es-ES" sz="2800" b="1" smtClean="0">
              <a:solidFill>
                <a:schemeClr val="bg1"/>
              </a:solidFill>
            </a:endParaRPr>
          </a:p>
        </p:txBody>
      </p:sp>
      <p:sp>
        <p:nvSpPr>
          <p:cNvPr id="4" name="Rectangle 3"/>
          <p:cNvSpPr txBox="1">
            <a:spLocks noChangeArrowheads="1"/>
          </p:cNvSpPr>
          <p:nvPr/>
        </p:nvSpPr>
        <p:spPr bwMode="auto">
          <a:xfrm>
            <a:off x="684213" y="1241425"/>
            <a:ext cx="7772400" cy="5616575"/>
          </a:xfrm>
          <a:prstGeom prst="rect">
            <a:avLst/>
          </a:prstGeom>
          <a:solidFill>
            <a:schemeClr val="bg1"/>
          </a:solidFill>
          <a:ln w="9525">
            <a:noFill/>
            <a:miter lim="800000"/>
            <a:headEnd/>
            <a:tailEnd/>
          </a:ln>
        </p:spPr>
        <p:txBody>
          <a:bodyPr/>
          <a:lstStyle/>
          <a:p>
            <a:pPr marL="342900" indent="-342900">
              <a:spcBef>
                <a:spcPct val="20000"/>
              </a:spcBef>
              <a:defRPr/>
            </a:pPr>
            <a:r>
              <a:rPr lang="es-ES" sz="3200" kern="0">
                <a:solidFill>
                  <a:srgbClr val="FFFF00"/>
                </a:solidFill>
                <a:latin typeface="+mn-lt"/>
              </a:rPr>
              <a:t>      </a:t>
            </a:r>
            <a:endParaRPr lang="es-ES" sz="2800" b="1" kern="0" dirty="0">
              <a:solidFill>
                <a:schemeClr val="bg1"/>
              </a:solidFill>
              <a:latin typeface="+mn-lt"/>
            </a:endParaRPr>
          </a:p>
        </p:txBody>
      </p:sp>
      <p:pic>
        <p:nvPicPr>
          <p:cNvPr id="67589" name="Picture 2" descr="http://sciencecomm.wikispaces.com/file/view/venter_%281%29.jpg/98189937/354x409/venter_%281%29.jpg"/>
          <p:cNvPicPr>
            <a:picLocks noChangeAspect="1" noChangeArrowheads="1"/>
          </p:cNvPicPr>
          <p:nvPr/>
        </p:nvPicPr>
        <p:blipFill>
          <a:blip r:embed="rId2" cstate="print"/>
          <a:srcRect/>
          <a:stretch>
            <a:fillRect/>
          </a:stretch>
        </p:blipFill>
        <p:spPr bwMode="auto">
          <a:xfrm>
            <a:off x="2338388" y="941388"/>
            <a:ext cx="5041900" cy="581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79388" y="188913"/>
            <a:ext cx="8713787" cy="1079500"/>
          </a:xfrm>
          <a:solidFill>
            <a:srgbClr val="FF3300"/>
          </a:solidFill>
        </p:spPr>
        <p:txBody>
          <a:bodyPr/>
          <a:lstStyle/>
          <a:p>
            <a:pPr eaLnBrk="1" hangingPunct="1"/>
            <a:r>
              <a:rPr lang="es-ES" sz="3200" b="1" dirty="0" smtClean="0">
                <a:solidFill>
                  <a:srgbClr val="FFFF00"/>
                </a:solidFill>
                <a:latin typeface="Times New Roman" pitchFamily="18" charset="0"/>
                <a:cs typeface="Times New Roman" pitchFamily="18" charset="0"/>
              </a:rPr>
              <a:t>J. CRAIG VENTER</a:t>
            </a:r>
          </a:p>
        </p:txBody>
      </p:sp>
      <p:sp>
        <p:nvSpPr>
          <p:cNvPr id="68611" name="Rectangle 3"/>
          <p:cNvSpPr>
            <a:spLocks noGrp="1" noChangeArrowheads="1"/>
          </p:cNvSpPr>
          <p:nvPr>
            <p:ph type="body" idx="1"/>
          </p:nvPr>
        </p:nvSpPr>
        <p:spPr>
          <a:xfrm>
            <a:off x="179388" y="1412875"/>
            <a:ext cx="8713787" cy="5184775"/>
          </a:xfrm>
          <a:solidFill>
            <a:srgbClr val="002060"/>
          </a:solidFill>
        </p:spPr>
        <p:txBody>
          <a:bodyPr/>
          <a:lstStyle/>
          <a:p>
            <a:pPr eaLnBrk="1" hangingPunct="1">
              <a:lnSpc>
                <a:spcPct val="90000"/>
              </a:lnSpc>
            </a:pPr>
            <a:endParaRPr lang="es-ES_tradnl" sz="2800" b="1" dirty="0" smtClean="0">
              <a:solidFill>
                <a:schemeClr val="bg1"/>
              </a:solidFill>
            </a:endParaRPr>
          </a:p>
          <a:p>
            <a:pPr eaLnBrk="1" hangingPunct="1">
              <a:lnSpc>
                <a:spcPct val="90000"/>
              </a:lnSpc>
            </a:pPr>
            <a:r>
              <a:rPr lang="es-ES_tradnl" sz="2800" b="1" dirty="0" err="1" smtClean="0">
                <a:solidFill>
                  <a:schemeClr val="bg1"/>
                </a:solidFill>
                <a:latin typeface="Times New Roman" pitchFamily="18" charset="0"/>
                <a:cs typeface="Times New Roman" pitchFamily="18" charset="0"/>
                <a:sym typeface="Symbol" pitchFamily="18" charset="2"/>
              </a:rPr>
              <a:t>National</a:t>
            </a:r>
            <a:r>
              <a:rPr lang="es-ES_tradnl" sz="2800" b="1" dirty="0" smtClean="0">
                <a:solidFill>
                  <a:schemeClr val="bg1"/>
                </a:solidFill>
                <a:latin typeface="Times New Roman" pitchFamily="18" charset="0"/>
                <a:cs typeface="Times New Roman" pitchFamily="18" charset="0"/>
                <a:sym typeface="Symbol" pitchFamily="18" charset="2"/>
              </a:rPr>
              <a:t> </a:t>
            </a:r>
            <a:r>
              <a:rPr lang="es-ES_tradnl" sz="2800" b="1" dirty="0" err="1" smtClean="0">
                <a:solidFill>
                  <a:schemeClr val="bg1"/>
                </a:solidFill>
                <a:latin typeface="Times New Roman" pitchFamily="18" charset="0"/>
                <a:cs typeface="Times New Roman" pitchFamily="18" charset="0"/>
                <a:sym typeface="Symbol" pitchFamily="18" charset="2"/>
              </a:rPr>
              <a:t>Institutes</a:t>
            </a:r>
            <a:r>
              <a:rPr lang="es-ES_tradnl" sz="2800" b="1" dirty="0" smtClean="0">
                <a:solidFill>
                  <a:schemeClr val="bg1"/>
                </a:solidFill>
                <a:latin typeface="Times New Roman" pitchFamily="18" charset="0"/>
                <a:cs typeface="Times New Roman" pitchFamily="18" charset="0"/>
                <a:sym typeface="Symbol" pitchFamily="18" charset="2"/>
              </a:rPr>
              <a:t> of </a:t>
            </a:r>
            <a:r>
              <a:rPr lang="es-ES_tradnl" sz="2800" b="1" dirty="0" err="1" smtClean="0">
                <a:solidFill>
                  <a:schemeClr val="bg1"/>
                </a:solidFill>
                <a:latin typeface="Times New Roman" pitchFamily="18" charset="0"/>
                <a:cs typeface="Times New Roman" pitchFamily="18" charset="0"/>
                <a:sym typeface="Symbol" pitchFamily="18" charset="2"/>
              </a:rPr>
              <a:t>Health</a:t>
            </a:r>
            <a:r>
              <a:rPr lang="es-ES_tradnl" sz="2800" b="1" dirty="0" smtClean="0">
                <a:solidFill>
                  <a:schemeClr val="bg1"/>
                </a:solidFill>
                <a:latin typeface="Times New Roman" pitchFamily="18" charset="0"/>
                <a:cs typeface="Times New Roman" pitchFamily="18" charset="0"/>
                <a:sym typeface="Symbol" pitchFamily="18" charset="2"/>
              </a:rPr>
              <a:t> (NIH) (1984)</a:t>
            </a:r>
          </a:p>
          <a:p>
            <a:pPr eaLnBrk="1" hangingPunct="1">
              <a:lnSpc>
                <a:spcPct val="90000"/>
              </a:lnSpc>
            </a:pPr>
            <a:r>
              <a:rPr lang="es-ES_tradnl" sz="2800" b="1" dirty="0" err="1" smtClean="0">
                <a:solidFill>
                  <a:schemeClr val="bg1"/>
                </a:solidFill>
                <a:latin typeface="Times New Roman" pitchFamily="18" charset="0"/>
                <a:cs typeface="Times New Roman" pitchFamily="18" charset="0"/>
                <a:sym typeface="Symbol" pitchFamily="18" charset="2"/>
              </a:rPr>
              <a:t>The</a:t>
            </a:r>
            <a:r>
              <a:rPr lang="es-ES_tradnl" sz="2800" b="1" dirty="0" smtClean="0">
                <a:solidFill>
                  <a:schemeClr val="bg1"/>
                </a:solidFill>
                <a:latin typeface="Times New Roman" pitchFamily="18" charset="0"/>
                <a:cs typeface="Times New Roman" pitchFamily="18" charset="0"/>
                <a:sym typeface="Symbol" pitchFamily="18" charset="2"/>
              </a:rPr>
              <a:t> </a:t>
            </a:r>
            <a:r>
              <a:rPr lang="es-ES_tradnl" sz="2800" b="1" dirty="0" err="1" smtClean="0">
                <a:solidFill>
                  <a:schemeClr val="bg1"/>
                </a:solidFill>
                <a:latin typeface="Times New Roman" pitchFamily="18" charset="0"/>
                <a:cs typeface="Times New Roman" pitchFamily="18" charset="0"/>
                <a:sym typeface="Symbol" pitchFamily="18" charset="2"/>
              </a:rPr>
              <a:t>Institute</a:t>
            </a:r>
            <a:r>
              <a:rPr lang="es-ES_tradnl" sz="2800" b="1" dirty="0" smtClean="0">
                <a:solidFill>
                  <a:schemeClr val="bg1"/>
                </a:solidFill>
                <a:latin typeface="Times New Roman" pitchFamily="18" charset="0"/>
                <a:cs typeface="Times New Roman" pitchFamily="18" charset="0"/>
                <a:sym typeface="Symbol" pitchFamily="18" charset="2"/>
              </a:rPr>
              <a:t> </a:t>
            </a:r>
            <a:r>
              <a:rPr lang="es-ES_tradnl" sz="2800" b="1" dirty="0" err="1" smtClean="0">
                <a:solidFill>
                  <a:schemeClr val="bg1"/>
                </a:solidFill>
                <a:latin typeface="Times New Roman" pitchFamily="18" charset="0"/>
                <a:cs typeface="Times New Roman" pitchFamily="18" charset="0"/>
                <a:sym typeface="Symbol" pitchFamily="18" charset="2"/>
              </a:rPr>
              <a:t>for</a:t>
            </a:r>
            <a:r>
              <a:rPr lang="es-ES_tradnl" sz="2800" b="1" dirty="0" smtClean="0">
                <a:solidFill>
                  <a:schemeClr val="bg1"/>
                </a:solidFill>
                <a:latin typeface="Times New Roman" pitchFamily="18" charset="0"/>
                <a:cs typeface="Times New Roman" pitchFamily="18" charset="0"/>
                <a:sym typeface="Symbol" pitchFamily="18" charset="2"/>
              </a:rPr>
              <a:t> </a:t>
            </a:r>
            <a:r>
              <a:rPr lang="es-ES_tradnl" sz="2800" b="1" dirty="0" err="1" smtClean="0">
                <a:solidFill>
                  <a:schemeClr val="bg1"/>
                </a:solidFill>
                <a:latin typeface="Times New Roman" pitchFamily="18" charset="0"/>
                <a:cs typeface="Times New Roman" pitchFamily="18" charset="0"/>
                <a:sym typeface="Symbol" pitchFamily="18" charset="2"/>
              </a:rPr>
              <a:t>Genomic</a:t>
            </a:r>
            <a:r>
              <a:rPr lang="es-ES_tradnl" sz="2800" b="1" dirty="0" smtClean="0">
                <a:solidFill>
                  <a:schemeClr val="bg1"/>
                </a:solidFill>
                <a:latin typeface="Times New Roman" pitchFamily="18" charset="0"/>
                <a:cs typeface="Times New Roman" pitchFamily="18" charset="0"/>
                <a:sym typeface="Symbol" pitchFamily="18" charset="2"/>
              </a:rPr>
              <a:t>  </a:t>
            </a:r>
            <a:r>
              <a:rPr lang="es-ES_tradnl" sz="2800" b="1" dirty="0" err="1" smtClean="0">
                <a:solidFill>
                  <a:schemeClr val="bg1"/>
                </a:solidFill>
                <a:latin typeface="Times New Roman" pitchFamily="18" charset="0"/>
                <a:cs typeface="Times New Roman" pitchFamily="18" charset="0"/>
                <a:sym typeface="Symbol" pitchFamily="18" charset="2"/>
              </a:rPr>
              <a:t>Research</a:t>
            </a:r>
            <a:r>
              <a:rPr lang="es-ES_tradnl" sz="2800" b="1" dirty="0" smtClean="0">
                <a:solidFill>
                  <a:schemeClr val="bg1"/>
                </a:solidFill>
                <a:latin typeface="Times New Roman" pitchFamily="18" charset="0"/>
                <a:cs typeface="Times New Roman" pitchFamily="18" charset="0"/>
                <a:sym typeface="Symbol" pitchFamily="18" charset="2"/>
              </a:rPr>
              <a:t> (TIGR) (1992)</a:t>
            </a:r>
          </a:p>
          <a:p>
            <a:pPr eaLnBrk="1" hangingPunct="1">
              <a:lnSpc>
                <a:spcPct val="90000"/>
              </a:lnSpc>
            </a:pPr>
            <a:r>
              <a:rPr lang="es-ES_tradnl" sz="2800" b="1" dirty="0" err="1" smtClean="0">
                <a:solidFill>
                  <a:schemeClr val="bg1"/>
                </a:solidFill>
                <a:latin typeface="Times New Roman" pitchFamily="18" charset="0"/>
                <a:cs typeface="Times New Roman" pitchFamily="18" charset="0"/>
                <a:sym typeface="Symbol" pitchFamily="18" charset="2"/>
              </a:rPr>
              <a:t>Celera</a:t>
            </a:r>
            <a:r>
              <a:rPr lang="es-ES_tradnl" sz="2800" b="1" dirty="0" smtClean="0">
                <a:solidFill>
                  <a:schemeClr val="bg1"/>
                </a:solidFill>
                <a:latin typeface="Times New Roman" pitchFamily="18" charset="0"/>
                <a:cs typeface="Times New Roman" pitchFamily="18" charset="0"/>
                <a:sym typeface="Symbol" pitchFamily="18" charset="2"/>
              </a:rPr>
              <a:t> </a:t>
            </a:r>
            <a:r>
              <a:rPr lang="es-ES_tradnl" sz="2800" b="1" dirty="0" err="1" smtClean="0">
                <a:solidFill>
                  <a:schemeClr val="bg1"/>
                </a:solidFill>
                <a:latin typeface="Times New Roman" pitchFamily="18" charset="0"/>
                <a:cs typeface="Times New Roman" pitchFamily="18" charset="0"/>
                <a:sym typeface="Symbol" pitchFamily="18" charset="2"/>
              </a:rPr>
              <a:t>Genomics</a:t>
            </a:r>
            <a:r>
              <a:rPr lang="es-ES_tradnl" sz="2800" b="1" dirty="0" smtClean="0">
                <a:solidFill>
                  <a:schemeClr val="bg1"/>
                </a:solidFill>
                <a:latin typeface="Times New Roman" pitchFamily="18" charset="0"/>
                <a:cs typeface="Times New Roman" pitchFamily="18" charset="0"/>
                <a:sym typeface="Symbol" pitchFamily="18" charset="2"/>
              </a:rPr>
              <a:t> (1998)</a:t>
            </a:r>
          </a:p>
          <a:p>
            <a:pPr eaLnBrk="1" hangingPunct="1">
              <a:lnSpc>
                <a:spcPct val="90000"/>
              </a:lnSpc>
            </a:pPr>
            <a:r>
              <a:rPr lang="es-ES_tradnl" sz="2800" b="1" dirty="0" err="1" smtClean="0">
                <a:solidFill>
                  <a:schemeClr val="bg1"/>
                </a:solidFill>
                <a:latin typeface="Times New Roman" pitchFamily="18" charset="0"/>
                <a:cs typeface="Times New Roman" pitchFamily="18" charset="0"/>
                <a:sym typeface="Symbol" pitchFamily="18" charset="2"/>
              </a:rPr>
              <a:t>Synthetic</a:t>
            </a:r>
            <a:r>
              <a:rPr lang="es-ES_tradnl" sz="2800" b="1" dirty="0" smtClean="0">
                <a:solidFill>
                  <a:schemeClr val="bg1"/>
                </a:solidFill>
                <a:latin typeface="Times New Roman" pitchFamily="18" charset="0"/>
                <a:cs typeface="Times New Roman" pitchFamily="18" charset="0"/>
                <a:sym typeface="Symbol" pitchFamily="18" charset="2"/>
              </a:rPr>
              <a:t> </a:t>
            </a:r>
            <a:r>
              <a:rPr lang="es-ES_tradnl" sz="2800" b="1" dirty="0" err="1" smtClean="0">
                <a:solidFill>
                  <a:schemeClr val="bg1"/>
                </a:solidFill>
                <a:latin typeface="Times New Roman" pitchFamily="18" charset="0"/>
                <a:cs typeface="Times New Roman" pitchFamily="18" charset="0"/>
                <a:sym typeface="Symbol" pitchFamily="18" charset="2"/>
              </a:rPr>
              <a:t>Genomics</a:t>
            </a:r>
            <a:r>
              <a:rPr lang="es-ES_tradnl" sz="2800" b="1" dirty="0" smtClean="0">
                <a:solidFill>
                  <a:schemeClr val="bg1"/>
                </a:solidFill>
                <a:latin typeface="Times New Roman" pitchFamily="18" charset="0"/>
                <a:cs typeface="Times New Roman" pitchFamily="18" charset="0"/>
                <a:sym typeface="Symbol" pitchFamily="18" charset="2"/>
              </a:rPr>
              <a:t> Inc. (2005)</a:t>
            </a:r>
          </a:p>
          <a:p>
            <a:pPr eaLnBrk="1" hangingPunct="1">
              <a:lnSpc>
                <a:spcPct val="90000"/>
              </a:lnSpc>
            </a:pPr>
            <a:r>
              <a:rPr lang="es-ES_tradnl" sz="2800" b="1" dirty="0" smtClean="0">
                <a:solidFill>
                  <a:schemeClr val="bg1"/>
                </a:solidFill>
                <a:latin typeface="Times New Roman" pitchFamily="18" charset="0"/>
                <a:cs typeface="Times New Roman" pitchFamily="18" charset="0"/>
                <a:sym typeface="Symbol" pitchFamily="18" charset="2"/>
              </a:rPr>
              <a:t>J. Craig </a:t>
            </a:r>
            <a:r>
              <a:rPr lang="es-ES_tradnl" sz="2800" b="1" dirty="0" err="1" smtClean="0">
                <a:solidFill>
                  <a:schemeClr val="bg1"/>
                </a:solidFill>
                <a:latin typeface="Times New Roman" pitchFamily="18" charset="0"/>
                <a:cs typeface="Times New Roman" pitchFamily="18" charset="0"/>
                <a:sym typeface="Symbol" pitchFamily="18" charset="2"/>
              </a:rPr>
              <a:t>Venter</a:t>
            </a:r>
            <a:r>
              <a:rPr lang="es-ES_tradnl" sz="2800" b="1" dirty="0" smtClean="0">
                <a:solidFill>
                  <a:schemeClr val="bg1"/>
                </a:solidFill>
                <a:latin typeface="Times New Roman" pitchFamily="18" charset="0"/>
                <a:cs typeface="Times New Roman" pitchFamily="18" charset="0"/>
                <a:sym typeface="Symbol" pitchFamily="18" charset="2"/>
              </a:rPr>
              <a:t> </a:t>
            </a:r>
            <a:r>
              <a:rPr lang="es-ES_tradnl" sz="2800" b="1" dirty="0" err="1" smtClean="0">
                <a:solidFill>
                  <a:schemeClr val="bg1"/>
                </a:solidFill>
                <a:latin typeface="Times New Roman" pitchFamily="18" charset="0"/>
                <a:cs typeface="Times New Roman" pitchFamily="18" charset="0"/>
                <a:sym typeface="Symbol" pitchFamily="18" charset="2"/>
              </a:rPr>
              <a:t>Science</a:t>
            </a:r>
            <a:r>
              <a:rPr lang="es-ES_tradnl" sz="2800" b="1" dirty="0" smtClean="0">
                <a:solidFill>
                  <a:schemeClr val="bg1"/>
                </a:solidFill>
                <a:latin typeface="Times New Roman" pitchFamily="18" charset="0"/>
                <a:cs typeface="Times New Roman" pitchFamily="18" charset="0"/>
                <a:sym typeface="Symbol" pitchFamily="18" charset="2"/>
              </a:rPr>
              <a:t> </a:t>
            </a:r>
            <a:r>
              <a:rPr lang="es-ES_tradnl" sz="2800" b="1" dirty="0" err="1" smtClean="0">
                <a:solidFill>
                  <a:schemeClr val="bg1"/>
                </a:solidFill>
                <a:latin typeface="Times New Roman" pitchFamily="18" charset="0"/>
                <a:cs typeface="Times New Roman" pitchFamily="18" charset="0"/>
                <a:sym typeface="Symbol" pitchFamily="18" charset="2"/>
              </a:rPr>
              <a:t>Foundation</a:t>
            </a:r>
            <a:r>
              <a:rPr lang="es-ES_tradnl" sz="2800" b="1" dirty="0" smtClean="0">
                <a:solidFill>
                  <a:schemeClr val="bg1"/>
                </a:solidFill>
                <a:latin typeface="Times New Roman" pitchFamily="18" charset="0"/>
                <a:cs typeface="Times New Roman" pitchFamily="18" charset="0"/>
                <a:sym typeface="Symbol" pitchFamily="18" charset="2"/>
              </a:rPr>
              <a:t>(JCVSF)</a:t>
            </a:r>
          </a:p>
          <a:p>
            <a:pPr eaLnBrk="1" hangingPunct="1">
              <a:lnSpc>
                <a:spcPct val="90000"/>
              </a:lnSpc>
            </a:pPr>
            <a:r>
              <a:rPr lang="es-ES_tradnl" sz="2800" b="1" dirty="0" smtClean="0">
                <a:solidFill>
                  <a:schemeClr val="bg1"/>
                </a:solidFill>
                <a:latin typeface="Times New Roman" pitchFamily="18" charset="0"/>
                <a:cs typeface="Times New Roman" pitchFamily="18" charset="0"/>
                <a:sym typeface="Symbol" pitchFamily="18" charset="2"/>
              </a:rPr>
              <a:t>JVSCF-</a:t>
            </a:r>
            <a:r>
              <a:rPr lang="es-ES_tradnl" sz="2800" b="1" dirty="0" err="1" smtClean="0">
                <a:solidFill>
                  <a:schemeClr val="bg1"/>
                </a:solidFill>
                <a:latin typeface="Times New Roman" pitchFamily="18" charset="0"/>
                <a:cs typeface="Times New Roman" pitchFamily="18" charset="0"/>
                <a:sym typeface="Symbol" pitchFamily="18" charset="2"/>
              </a:rPr>
              <a:t>Join</a:t>
            </a:r>
            <a:r>
              <a:rPr lang="es-ES_tradnl" sz="2800" b="1" dirty="0" smtClean="0">
                <a:solidFill>
                  <a:schemeClr val="bg1"/>
                </a:solidFill>
                <a:latin typeface="Times New Roman" pitchFamily="18" charset="0"/>
                <a:cs typeface="Times New Roman" pitchFamily="18" charset="0"/>
                <a:sym typeface="Symbol" pitchFamily="18" charset="2"/>
              </a:rPr>
              <a:t> </a:t>
            </a:r>
            <a:r>
              <a:rPr lang="es-ES_tradnl" sz="2800" b="1" dirty="0" err="1" smtClean="0">
                <a:solidFill>
                  <a:schemeClr val="bg1"/>
                </a:solidFill>
                <a:latin typeface="Times New Roman" pitchFamily="18" charset="0"/>
                <a:cs typeface="Times New Roman" pitchFamily="18" charset="0"/>
                <a:sym typeface="Symbol" pitchFamily="18" charset="2"/>
              </a:rPr>
              <a:t>Technology</a:t>
            </a:r>
            <a:r>
              <a:rPr lang="es-ES_tradnl" sz="2800" b="1" dirty="0" smtClean="0">
                <a:solidFill>
                  <a:schemeClr val="bg1"/>
                </a:solidFill>
                <a:latin typeface="Times New Roman" pitchFamily="18" charset="0"/>
                <a:cs typeface="Times New Roman" pitchFamily="18" charset="0"/>
                <a:sym typeface="Symbol" pitchFamily="18" charset="2"/>
              </a:rPr>
              <a:t> Center</a:t>
            </a:r>
          </a:p>
          <a:p>
            <a:pPr eaLnBrk="1" hangingPunct="1">
              <a:lnSpc>
                <a:spcPct val="90000"/>
              </a:lnSpc>
            </a:pPr>
            <a:r>
              <a:rPr lang="es-ES" sz="2800" b="1" dirty="0" err="1" smtClean="0">
                <a:solidFill>
                  <a:schemeClr val="bg1"/>
                </a:solidFill>
                <a:latin typeface="Times New Roman" pitchFamily="18" charset="0"/>
                <a:cs typeface="Times New Roman" pitchFamily="18" charset="0"/>
              </a:rPr>
              <a:t>Institute</a:t>
            </a:r>
            <a:r>
              <a:rPr lang="es-ES" sz="2800" b="1" dirty="0" smtClean="0">
                <a:solidFill>
                  <a:schemeClr val="bg1"/>
                </a:solidFill>
                <a:latin typeface="Times New Roman" pitchFamily="18" charset="0"/>
                <a:cs typeface="Times New Roman" pitchFamily="18" charset="0"/>
              </a:rPr>
              <a:t> </a:t>
            </a:r>
            <a:r>
              <a:rPr lang="es-ES" sz="2800" b="1" dirty="0" err="1" smtClean="0">
                <a:solidFill>
                  <a:schemeClr val="bg1"/>
                </a:solidFill>
                <a:latin typeface="Times New Roman" pitchFamily="18" charset="0"/>
                <a:cs typeface="Times New Roman" pitchFamily="18" charset="0"/>
              </a:rPr>
              <a:t>for</a:t>
            </a:r>
            <a:r>
              <a:rPr lang="es-ES" sz="2800" b="1" dirty="0" smtClean="0">
                <a:solidFill>
                  <a:schemeClr val="bg1"/>
                </a:solidFill>
                <a:latin typeface="Times New Roman" pitchFamily="18" charset="0"/>
                <a:cs typeface="Times New Roman" pitchFamily="18" charset="0"/>
              </a:rPr>
              <a:t> </a:t>
            </a:r>
            <a:r>
              <a:rPr lang="es-ES" sz="2800" b="1" dirty="0" err="1" smtClean="0">
                <a:solidFill>
                  <a:schemeClr val="bg1"/>
                </a:solidFill>
                <a:latin typeface="Times New Roman" pitchFamily="18" charset="0"/>
                <a:cs typeface="Times New Roman" pitchFamily="18" charset="0"/>
              </a:rPr>
              <a:t>Biological</a:t>
            </a:r>
            <a:r>
              <a:rPr lang="es-ES" sz="2800" b="1" dirty="0" smtClean="0">
                <a:solidFill>
                  <a:schemeClr val="bg1"/>
                </a:solidFill>
                <a:latin typeface="Times New Roman" pitchFamily="18" charset="0"/>
                <a:cs typeface="Times New Roman" pitchFamily="18" charset="0"/>
              </a:rPr>
              <a:t> </a:t>
            </a:r>
            <a:r>
              <a:rPr lang="es-ES" sz="2800" b="1" dirty="0" err="1" smtClean="0">
                <a:solidFill>
                  <a:schemeClr val="bg1"/>
                </a:solidFill>
                <a:latin typeface="Times New Roman" pitchFamily="18" charset="0"/>
                <a:cs typeface="Times New Roman" pitchFamily="18" charset="0"/>
              </a:rPr>
              <a:t>Energy</a:t>
            </a:r>
            <a:r>
              <a:rPr lang="es-ES" sz="2800" b="1" dirty="0" smtClean="0">
                <a:solidFill>
                  <a:schemeClr val="bg1"/>
                </a:solidFill>
                <a:latin typeface="Times New Roman" pitchFamily="18" charset="0"/>
                <a:cs typeface="Times New Roman" pitchFamily="18" charset="0"/>
              </a:rPr>
              <a:t> </a:t>
            </a:r>
            <a:r>
              <a:rPr lang="es-ES" sz="2800" b="1" dirty="0" err="1" smtClean="0">
                <a:solidFill>
                  <a:schemeClr val="bg1"/>
                </a:solidFill>
                <a:latin typeface="Times New Roman" pitchFamily="18" charset="0"/>
                <a:cs typeface="Times New Roman" pitchFamily="18" charset="0"/>
              </a:rPr>
              <a:t>Alternatives</a:t>
            </a:r>
            <a:r>
              <a:rPr lang="es-ES" sz="2800" b="1" dirty="0" smtClean="0">
                <a:solidFill>
                  <a:schemeClr val="bg1"/>
                </a:solidFill>
                <a:latin typeface="Times New Roman" pitchFamily="18" charset="0"/>
                <a:cs typeface="Times New Roman" pitchFamily="18" charset="0"/>
              </a:rPr>
              <a:t> (IBEA)</a:t>
            </a:r>
            <a:endParaRPr lang="es-ES_tradnl" sz="2800" b="1" dirty="0" smtClean="0">
              <a:solidFill>
                <a:schemeClr val="bg1"/>
              </a:solidFill>
              <a:latin typeface="Times New Roman" pitchFamily="18" charset="0"/>
              <a:cs typeface="Times New Roman" pitchFamily="18" charset="0"/>
              <a:sym typeface="Symbol" pitchFamily="18" charset="2"/>
            </a:endParaRPr>
          </a:p>
          <a:p>
            <a:pPr eaLnBrk="1" hangingPunct="1">
              <a:lnSpc>
                <a:spcPct val="90000"/>
              </a:lnSpc>
            </a:pPr>
            <a:r>
              <a:rPr lang="es-ES_tradnl" sz="2800" b="1" dirty="0" smtClean="0">
                <a:solidFill>
                  <a:schemeClr val="bg1"/>
                </a:solidFill>
                <a:latin typeface="Times New Roman" pitchFamily="18" charset="0"/>
                <a:cs typeface="Times New Roman" pitchFamily="18" charset="0"/>
                <a:sym typeface="Symbol" pitchFamily="18" charset="2"/>
              </a:rPr>
              <a:t>J. Craig </a:t>
            </a:r>
            <a:r>
              <a:rPr lang="es-ES_tradnl" sz="2800" b="1" dirty="0" err="1" smtClean="0">
                <a:solidFill>
                  <a:schemeClr val="bg1"/>
                </a:solidFill>
                <a:latin typeface="Times New Roman" pitchFamily="18" charset="0"/>
                <a:cs typeface="Times New Roman" pitchFamily="18" charset="0"/>
                <a:sym typeface="Symbol" pitchFamily="18" charset="2"/>
              </a:rPr>
              <a:t>Venter</a:t>
            </a:r>
            <a:r>
              <a:rPr lang="es-ES_tradnl" sz="2800" b="1" dirty="0" smtClean="0">
                <a:solidFill>
                  <a:schemeClr val="bg1"/>
                </a:solidFill>
                <a:latin typeface="Times New Roman" pitchFamily="18" charset="0"/>
                <a:cs typeface="Times New Roman" pitchFamily="18" charset="0"/>
                <a:sym typeface="Symbol" pitchFamily="18" charset="2"/>
              </a:rPr>
              <a:t> </a:t>
            </a:r>
            <a:r>
              <a:rPr lang="es-ES_tradnl" sz="2800" b="1" dirty="0" err="1" smtClean="0">
                <a:solidFill>
                  <a:schemeClr val="bg1"/>
                </a:solidFill>
                <a:latin typeface="Times New Roman" pitchFamily="18" charset="0"/>
                <a:cs typeface="Times New Roman" pitchFamily="18" charset="0"/>
                <a:sym typeface="Symbol" pitchFamily="18" charset="2"/>
              </a:rPr>
              <a:t>Institute</a:t>
            </a:r>
            <a:r>
              <a:rPr lang="es-ES_tradnl" sz="2800" b="1" dirty="0" smtClean="0">
                <a:solidFill>
                  <a:schemeClr val="bg1"/>
                </a:solidFill>
                <a:latin typeface="Times New Roman" pitchFamily="18" charset="0"/>
                <a:cs typeface="Times New Roman" pitchFamily="18" charset="0"/>
                <a:sym typeface="Symbol" pitchFamily="18" charset="2"/>
              </a:rPr>
              <a:t> (2006)</a:t>
            </a:r>
            <a:endParaRPr lang="es-ES" sz="2800" b="1" dirty="0" smtClean="0">
              <a:solidFill>
                <a:schemeClr val="bg1"/>
              </a:solidFill>
              <a:latin typeface="Times New Roman" pitchFamily="18" charset="0"/>
              <a:cs typeface="Times New Roman" pitchFamily="18" charset="0"/>
            </a:endParaRPr>
          </a:p>
          <a:p>
            <a:pPr eaLnBrk="1" hangingPunct="1">
              <a:lnSpc>
                <a:spcPct val="90000"/>
              </a:lnSpc>
            </a:pPr>
            <a:r>
              <a:rPr lang="es-ES" sz="2800" b="1" dirty="0" err="1" smtClean="0">
                <a:solidFill>
                  <a:schemeClr val="bg1"/>
                </a:solidFill>
                <a:latin typeface="Times New Roman" pitchFamily="18" charset="0"/>
                <a:cs typeface="Times New Roman" pitchFamily="18" charset="0"/>
                <a:sym typeface="Symbol" pitchFamily="18" charset="2"/>
              </a:rPr>
              <a:t>Human</a:t>
            </a:r>
            <a:r>
              <a:rPr lang="es-ES" sz="2800" b="1" dirty="0" smtClean="0">
                <a:solidFill>
                  <a:schemeClr val="bg1"/>
                </a:solidFill>
                <a:latin typeface="Times New Roman" pitchFamily="18" charset="0"/>
                <a:cs typeface="Times New Roman" pitchFamily="18" charset="0"/>
                <a:sym typeface="Symbol" pitchFamily="18" charset="2"/>
              </a:rPr>
              <a:t> </a:t>
            </a:r>
            <a:r>
              <a:rPr lang="es-ES" sz="2800" b="1" dirty="0" err="1" smtClean="0">
                <a:solidFill>
                  <a:schemeClr val="bg1"/>
                </a:solidFill>
                <a:latin typeface="Times New Roman" pitchFamily="18" charset="0"/>
                <a:cs typeface="Times New Roman" pitchFamily="18" charset="0"/>
                <a:sym typeface="Symbol" pitchFamily="18" charset="2"/>
              </a:rPr>
              <a:t>Longevity</a:t>
            </a:r>
            <a:r>
              <a:rPr lang="es-ES" sz="2800" b="1" dirty="0" smtClean="0">
                <a:solidFill>
                  <a:schemeClr val="bg1"/>
                </a:solidFill>
                <a:latin typeface="Times New Roman" pitchFamily="18" charset="0"/>
                <a:cs typeface="Times New Roman" pitchFamily="18" charset="0"/>
                <a:sym typeface="Symbol" pitchFamily="18" charset="2"/>
              </a:rPr>
              <a:t> Inc. (2014)</a:t>
            </a:r>
            <a:endParaRPr lang="es-ES_tradnl" sz="2800" b="1" dirty="0" smtClean="0">
              <a:solidFill>
                <a:schemeClr val="bg1"/>
              </a:solidFill>
              <a:latin typeface="Times New Roman" pitchFamily="18" charset="0"/>
              <a:cs typeface="Times New Roman" pitchFamily="18" charset="0"/>
              <a:sym typeface="Symbol" pitchFamily="18" charset="2"/>
            </a:endParaRPr>
          </a:p>
          <a:p>
            <a:pPr eaLnBrk="1" hangingPunct="1">
              <a:lnSpc>
                <a:spcPct val="90000"/>
              </a:lnSpc>
            </a:pPr>
            <a:endParaRPr lang="es-ES" sz="2800" b="1" dirty="0" smtClean="0">
              <a:solidFill>
                <a:schemeClr val="bg1"/>
              </a:solidFill>
              <a:sym typeface="Symbol" pitchFamily="18" charset="2"/>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0"/>
            <a:ext cx="7846640" cy="1296143"/>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br>
              <a:rPr lang="es-ES" sz="3200" b="1" dirty="0" smtClean="0">
                <a:solidFill>
                  <a:srgbClr val="FFFF00"/>
                </a:solidFill>
                <a:latin typeface="Times New Roman" pitchFamily="18" charset="0"/>
                <a:cs typeface="Times New Roman" pitchFamily="18" charset="0"/>
              </a:rPr>
            </a:br>
            <a:r>
              <a:rPr lang="es-ES" sz="3200" b="1" dirty="0" smtClean="0">
                <a:solidFill>
                  <a:srgbClr val="FFFF00"/>
                </a:solidFill>
                <a:latin typeface="Times New Roman" pitchFamily="18" charset="0"/>
                <a:cs typeface="Times New Roman" pitchFamily="18" charset="0"/>
              </a:rPr>
              <a:t> HACIENDO PREDICCIONES</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700808"/>
            <a:ext cx="7848872" cy="4752528"/>
          </a:xfrm>
          <a:solidFill>
            <a:srgbClr val="002060"/>
          </a:solidFill>
        </p:spPr>
        <p:txBody>
          <a:bodyPr>
            <a:normAutofit/>
          </a:bodyPr>
          <a:lstStyle/>
          <a:p>
            <a:endParaRPr lang="es-ES" sz="2600" b="1" dirty="0" smtClean="0">
              <a:solidFill>
                <a:srgbClr val="FFFF00"/>
              </a:solidFill>
              <a:latin typeface="Times New Roman" pitchFamily="18" charset="0"/>
              <a:cs typeface="Times New Roman" pitchFamily="18" charset="0"/>
            </a:endParaRPr>
          </a:p>
          <a:p>
            <a:pPr algn="l"/>
            <a:r>
              <a:rPr lang="es-ES" sz="2600" b="1" dirty="0" smtClean="0">
                <a:solidFill>
                  <a:schemeClr val="bg1"/>
                </a:solidFill>
                <a:latin typeface="Times New Roman" pitchFamily="18" charset="0"/>
                <a:cs typeface="Times New Roman" pitchFamily="18" charset="0"/>
              </a:rPr>
              <a:t>	</a:t>
            </a:r>
          </a:p>
          <a:p>
            <a:pPr algn="l"/>
            <a:r>
              <a:rPr lang="es-ES" sz="2400" b="1" dirty="0" smtClean="0">
                <a:solidFill>
                  <a:srgbClr val="FFFF00"/>
                </a:solidFill>
                <a:latin typeface="Times New Roman" pitchFamily="18" charset="0"/>
                <a:cs typeface="Times New Roman" pitchFamily="18" charset="0"/>
              </a:rPr>
              <a:t>	</a:t>
            </a:r>
            <a:endParaRPr lang="es-ES" sz="2800" b="1" dirty="0" smtClean="0">
              <a:solidFill>
                <a:srgbClr val="FFFF00"/>
              </a:solidFill>
              <a:latin typeface="Times New Roman" pitchFamily="18" charset="0"/>
              <a:cs typeface="Times New Roman" pitchFamily="18" charset="0"/>
            </a:endParaRPr>
          </a:p>
          <a:p>
            <a:pPr algn="l"/>
            <a:endParaRPr lang="es-ES" sz="2800" b="1" dirty="0" smtClean="0">
              <a:solidFill>
                <a:schemeClr val="bg1"/>
              </a:solidFill>
              <a:latin typeface="Times New Roman" pitchFamily="18" charset="0"/>
              <a:cs typeface="Times New Roman" pitchFamily="18" charset="0"/>
            </a:endParaRPr>
          </a:p>
          <a:p>
            <a:pPr algn="l"/>
            <a:r>
              <a:rPr lang="es-ES" sz="2400" b="1" dirty="0" smtClean="0">
                <a:solidFill>
                  <a:schemeClr val="bg1"/>
                </a:solidFill>
                <a:latin typeface="Times New Roman" pitchFamily="18" charset="0"/>
                <a:cs typeface="Times New Roman" pitchFamily="18" charset="0"/>
              </a:rPr>
              <a:t>	             </a:t>
            </a:r>
            <a:r>
              <a:rPr lang="es-ES" b="1" dirty="0" smtClean="0">
                <a:solidFill>
                  <a:srgbClr val="FFFF00"/>
                </a:solidFill>
                <a:latin typeface="Times New Roman" pitchFamily="18" charset="0"/>
                <a:cs typeface="Times New Roman" pitchFamily="18" charset="0"/>
              </a:rPr>
              <a:t>EDICIÓN GENÉTICA</a:t>
            </a:r>
          </a:p>
          <a:p>
            <a:pPr algn="l"/>
            <a:r>
              <a:rPr lang="es-ES" sz="2800" b="1" dirty="0" smtClean="0">
                <a:solidFill>
                  <a:schemeClr val="bg1"/>
                </a:solidFill>
                <a:latin typeface="Times New Roman" pitchFamily="18" charset="0"/>
                <a:cs typeface="Times New Roman" pitchFamily="18" charset="0"/>
              </a:rPr>
              <a:t>	</a:t>
            </a:r>
          </a:p>
          <a:p>
            <a:pPr algn="l"/>
            <a:endParaRPr lang="es-ES" sz="2800" b="1" dirty="0" smtClean="0">
              <a:solidFill>
                <a:schemeClr val="bg1"/>
              </a:solidFill>
              <a:latin typeface="Times New Roman" pitchFamily="18" charset="0"/>
              <a:cs typeface="Times New Roman" pitchFamily="18" charset="0"/>
            </a:endParaRPr>
          </a:p>
          <a:p>
            <a:pPr algn="l"/>
            <a:r>
              <a:rPr lang="es-ES" sz="2800" b="1" dirty="0" smtClean="0">
                <a:solidFill>
                  <a:schemeClr val="bg1"/>
                </a:solidFill>
                <a:latin typeface="Times New Roman" pitchFamily="18" charset="0"/>
                <a:cs typeface="Times New Roman" pitchFamily="18" charset="0"/>
              </a:rPr>
              <a:t>	</a:t>
            </a:r>
            <a:endParaRPr lang="es-ES" sz="2800" b="1" dirty="0">
              <a:solidFill>
                <a:srgbClr val="FFFF00"/>
              </a:solidFill>
              <a:latin typeface="Times New Roman" pitchFamily="18" charset="0"/>
              <a:cs typeface="Times New Roman" pitchFamily="18" charset="0"/>
            </a:endParaRPr>
          </a:p>
          <a:p>
            <a:endParaRPr lang="es-ES" sz="2600" b="1" dirty="0" smtClean="0">
              <a:solidFill>
                <a:srgbClr val="FFFF00"/>
              </a:solidFill>
              <a:latin typeface="Times New Roman" pitchFamily="18" charset="0"/>
              <a:cs typeface="Times New Roman" pitchFamily="18" charset="0"/>
            </a:endParaRPr>
          </a:p>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1 Título"/>
          <p:cNvSpPr>
            <a:spLocks noGrp="1"/>
          </p:cNvSpPr>
          <p:nvPr>
            <p:ph type="title"/>
          </p:nvPr>
        </p:nvSpPr>
        <p:spPr/>
        <p:txBody>
          <a:bodyPr/>
          <a:lstStyle/>
          <a:p>
            <a:r>
              <a:rPr lang="es-ES" altLang="es-ES" sz="3400" b="1" smtClean="0">
                <a:solidFill>
                  <a:srgbClr val="0000FF"/>
                </a:solidFill>
                <a:latin typeface="Helvetica" pitchFamily="34" charset="0"/>
                <a:cs typeface="Helvetica" pitchFamily="34" charset="0"/>
              </a:rPr>
              <a:t>Genomic Editing Tools: 2 elements</a:t>
            </a:r>
          </a:p>
        </p:txBody>
      </p:sp>
      <p:cxnSp>
        <p:nvCxnSpPr>
          <p:cNvPr id="5" name="4 Conector recto"/>
          <p:cNvCxnSpPr/>
          <p:nvPr/>
        </p:nvCxnSpPr>
        <p:spPr bwMode="auto">
          <a:xfrm>
            <a:off x="1042988" y="3573463"/>
            <a:ext cx="7345362" cy="0"/>
          </a:xfrm>
          <a:prstGeom prst="line">
            <a:avLst/>
          </a:prstGeom>
          <a:solidFill>
            <a:schemeClr val="accent1"/>
          </a:solidFill>
          <a:ln w="76200" cap="flat" cmpd="sng" algn="ctr">
            <a:solidFill>
              <a:schemeClr val="bg1">
                <a:lumMod val="50000"/>
              </a:schemeClr>
            </a:solidFill>
            <a:prstDash val="solid"/>
            <a:round/>
            <a:headEnd type="none" w="med" len="med"/>
            <a:tailEnd type="none" w="med" len="med"/>
          </a:ln>
          <a:effectLst/>
          <a:extLst>
            <a:ext uri="{AF507438-7753-43E0-B8FC-AC1667EBCBE1}"/>
          </a:extLst>
        </p:spPr>
      </p:cxnSp>
      <p:cxnSp>
        <p:nvCxnSpPr>
          <p:cNvPr id="6" name="5 Conector recto"/>
          <p:cNvCxnSpPr/>
          <p:nvPr/>
        </p:nvCxnSpPr>
        <p:spPr bwMode="auto">
          <a:xfrm>
            <a:off x="1042988" y="3725863"/>
            <a:ext cx="7345362" cy="0"/>
          </a:xfrm>
          <a:prstGeom prst="line">
            <a:avLst/>
          </a:prstGeom>
          <a:solidFill>
            <a:schemeClr val="accent1"/>
          </a:solidFill>
          <a:ln w="76200" cap="flat" cmpd="sng" algn="ctr">
            <a:solidFill>
              <a:schemeClr val="bg1">
                <a:lumMod val="50000"/>
              </a:schemeClr>
            </a:solidFill>
            <a:prstDash val="solid"/>
            <a:round/>
            <a:headEnd type="none" w="med" len="med"/>
            <a:tailEnd type="none" w="med" len="med"/>
          </a:ln>
          <a:effectLst/>
          <a:extLst>
            <a:ext uri="{AF507438-7753-43E0-B8FC-AC1667EBCBE1}"/>
          </a:extLst>
        </p:spPr>
      </p:cxnSp>
      <p:sp>
        <p:nvSpPr>
          <p:cNvPr id="80901" name="6 Rectángulo redondeado"/>
          <p:cNvSpPr>
            <a:spLocks noChangeArrowheads="1"/>
          </p:cNvSpPr>
          <p:nvPr/>
        </p:nvSpPr>
        <p:spPr bwMode="auto">
          <a:xfrm>
            <a:off x="3276600" y="4005263"/>
            <a:ext cx="2159000" cy="1008062"/>
          </a:xfrm>
          <a:prstGeom prst="roundRect">
            <a:avLst>
              <a:gd name="adj" fmla="val 16667"/>
            </a:avLst>
          </a:prstGeom>
          <a:solidFill>
            <a:srgbClr val="FFFF00"/>
          </a:solidFill>
          <a:ln w="9525" algn="ctr">
            <a:solidFill>
              <a:schemeClr val="tx1"/>
            </a:solidFill>
            <a:round/>
            <a:headEnd/>
            <a:tailEnd/>
          </a:ln>
        </p:spPr>
        <p:txBody>
          <a:bodyPr/>
          <a:lstStyle/>
          <a:p>
            <a:pPr eaLnBrk="0" hangingPunct="0"/>
            <a:endParaRPr lang="es-ES" altLang="es-ES" b="1">
              <a:solidFill>
                <a:srgbClr val="000000"/>
              </a:solidFill>
              <a:latin typeface="Helvetica" pitchFamily="34" charset="0"/>
            </a:endParaRPr>
          </a:p>
        </p:txBody>
      </p:sp>
      <p:cxnSp>
        <p:nvCxnSpPr>
          <p:cNvPr id="80902" name="8 Conector recto"/>
          <p:cNvCxnSpPr>
            <a:cxnSpLocks noChangeShapeType="1"/>
          </p:cNvCxnSpPr>
          <p:nvPr/>
        </p:nvCxnSpPr>
        <p:spPr bwMode="auto">
          <a:xfrm>
            <a:off x="3648075" y="3800475"/>
            <a:ext cx="0" cy="144463"/>
          </a:xfrm>
          <a:prstGeom prst="line">
            <a:avLst/>
          </a:prstGeom>
          <a:noFill/>
          <a:ln w="28575" algn="ctr">
            <a:solidFill>
              <a:srgbClr val="FF0000"/>
            </a:solidFill>
            <a:round/>
            <a:headEnd/>
            <a:tailEnd/>
          </a:ln>
        </p:spPr>
      </p:cxnSp>
      <p:cxnSp>
        <p:nvCxnSpPr>
          <p:cNvPr id="80903" name="9 Conector recto"/>
          <p:cNvCxnSpPr>
            <a:cxnSpLocks noChangeShapeType="1"/>
          </p:cNvCxnSpPr>
          <p:nvPr/>
        </p:nvCxnSpPr>
        <p:spPr bwMode="auto">
          <a:xfrm>
            <a:off x="3713163" y="3798888"/>
            <a:ext cx="0" cy="144462"/>
          </a:xfrm>
          <a:prstGeom prst="line">
            <a:avLst/>
          </a:prstGeom>
          <a:noFill/>
          <a:ln w="28575" algn="ctr">
            <a:solidFill>
              <a:srgbClr val="FF0000"/>
            </a:solidFill>
            <a:round/>
            <a:headEnd/>
            <a:tailEnd/>
          </a:ln>
        </p:spPr>
      </p:cxnSp>
      <p:cxnSp>
        <p:nvCxnSpPr>
          <p:cNvPr id="80904" name="10 Conector recto"/>
          <p:cNvCxnSpPr>
            <a:cxnSpLocks noChangeShapeType="1"/>
          </p:cNvCxnSpPr>
          <p:nvPr/>
        </p:nvCxnSpPr>
        <p:spPr bwMode="auto">
          <a:xfrm>
            <a:off x="3776663" y="3800475"/>
            <a:ext cx="0" cy="144463"/>
          </a:xfrm>
          <a:prstGeom prst="line">
            <a:avLst/>
          </a:prstGeom>
          <a:noFill/>
          <a:ln w="28575" algn="ctr">
            <a:solidFill>
              <a:srgbClr val="FF0000"/>
            </a:solidFill>
            <a:round/>
            <a:headEnd/>
            <a:tailEnd/>
          </a:ln>
        </p:spPr>
      </p:cxnSp>
      <p:cxnSp>
        <p:nvCxnSpPr>
          <p:cNvPr id="80905" name="11 Conector recto"/>
          <p:cNvCxnSpPr>
            <a:cxnSpLocks noChangeShapeType="1"/>
          </p:cNvCxnSpPr>
          <p:nvPr/>
        </p:nvCxnSpPr>
        <p:spPr bwMode="auto">
          <a:xfrm>
            <a:off x="3835400" y="3798888"/>
            <a:ext cx="0" cy="144462"/>
          </a:xfrm>
          <a:prstGeom prst="line">
            <a:avLst/>
          </a:prstGeom>
          <a:noFill/>
          <a:ln w="28575" algn="ctr">
            <a:solidFill>
              <a:srgbClr val="FF0000"/>
            </a:solidFill>
            <a:round/>
            <a:headEnd/>
            <a:tailEnd/>
          </a:ln>
        </p:spPr>
      </p:cxnSp>
      <p:cxnSp>
        <p:nvCxnSpPr>
          <p:cNvPr id="80906" name="12 Conector recto"/>
          <p:cNvCxnSpPr>
            <a:cxnSpLocks noChangeShapeType="1"/>
          </p:cNvCxnSpPr>
          <p:nvPr/>
        </p:nvCxnSpPr>
        <p:spPr bwMode="auto">
          <a:xfrm>
            <a:off x="3902075" y="3797300"/>
            <a:ext cx="0" cy="144463"/>
          </a:xfrm>
          <a:prstGeom prst="line">
            <a:avLst/>
          </a:prstGeom>
          <a:noFill/>
          <a:ln w="28575" algn="ctr">
            <a:solidFill>
              <a:srgbClr val="FF0000"/>
            </a:solidFill>
            <a:round/>
            <a:headEnd/>
            <a:tailEnd/>
          </a:ln>
        </p:spPr>
      </p:cxnSp>
      <p:cxnSp>
        <p:nvCxnSpPr>
          <p:cNvPr id="80907" name="13 Conector recto"/>
          <p:cNvCxnSpPr>
            <a:cxnSpLocks noChangeShapeType="1"/>
          </p:cNvCxnSpPr>
          <p:nvPr/>
        </p:nvCxnSpPr>
        <p:spPr bwMode="auto">
          <a:xfrm>
            <a:off x="3963988" y="3798888"/>
            <a:ext cx="0" cy="144462"/>
          </a:xfrm>
          <a:prstGeom prst="line">
            <a:avLst/>
          </a:prstGeom>
          <a:noFill/>
          <a:ln w="28575" algn="ctr">
            <a:solidFill>
              <a:srgbClr val="FF0000"/>
            </a:solidFill>
            <a:round/>
            <a:headEnd/>
            <a:tailEnd/>
          </a:ln>
        </p:spPr>
      </p:cxnSp>
      <p:cxnSp>
        <p:nvCxnSpPr>
          <p:cNvPr id="80908" name="14 Conector recto"/>
          <p:cNvCxnSpPr>
            <a:cxnSpLocks noChangeShapeType="1"/>
          </p:cNvCxnSpPr>
          <p:nvPr/>
        </p:nvCxnSpPr>
        <p:spPr bwMode="auto">
          <a:xfrm>
            <a:off x="4019550" y="3797300"/>
            <a:ext cx="0" cy="142875"/>
          </a:xfrm>
          <a:prstGeom prst="line">
            <a:avLst/>
          </a:prstGeom>
          <a:noFill/>
          <a:ln w="28575" algn="ctr">
            <a:solidFill>
              <a:srgbClr val="FF0000"/>
            </a:solidFill>
            <a:round/>
            <a:headEnd/>
            <a:tailEnd/>
          </a:ln>
        </p:spPr>
      </p:cxnSp>
      <p:cxnSp>
        <p:nvCxnSpPr>
          <p:cNvPr id="80909" name="15 Conector recto"/>
          <p:cNvCxnSpPr>
            <a:cxnSpLocks noChangeShapeType="1"/>
          </p:cNvCxnSpPr>
          <p:nvPr/>
        </p:nvCxnSpPr>
        <p:spPr bwMode="auto">
          <a:xfrm>
            <a:off x="4086225" y="3795713"/>
            <a:ext cx="0" cy="142875"/>
          </a:xfrm>
          <a:prstGeom prst="line">
            <a:avLst/>
          </a:prstGeom>
          <a:noFill/>
          <a:ln w="28575" algn="ctr">
            <a:solidFill>
              <a:srgbClr val="FF0000"/>
            </a:solidFill>
            <a:round/>
            <a:headEnd/>
            <a:tailEnd/>
          </a:ln>
        </p:spPr>
      </p:cxnSp>
      <p:cxnSp>
        <p:nvCxnSpPr>
          <p:cNvPr id="80910" name="16 Conector recto"/>
          <p:cNvCxnSpPr>
            <a:cxnSpLocks noChangeShapeType="1"/>
          </p:cNvCxnSpPr>
          <p:nvPr/>
        </p:nvCxnSpPr>
        <p:spPr bwMode="auto">
          <a:xfrm>
            <a:off x="4148138" y="3797300"/>
            <a:ext cx="0" cy="142875"/>
          </a:xfrm>
          <a:prstGeom prst="line">
            <a:avLst/>
          </a:prstGeom>
          <a:noFill/>
          <a:ln w="28575" algn="ctr">
            <a:solidFill>
              <a:srgbClr val="FF0000"/>
            </a:solidFill>
            <a:round/>
            <a:headEnd/>
            <a:tailEnd/>
          </a:ln>
        </p:spPr>
      </p:cxnSp>
      <p:cxnSp>
        <p:nvCxnSpPr>
          <p:cNvPr id="80911" name="17 Conector recto"/>
          <p:cNvCxnSpPr>
            <a:cxnSpLocks noChangeShapeType="1"/>
          </p:cNvCxnSpPr>
          <p:nvPr/>
        </p:nvCxnSpPr>
        <p:spPr bwMode="auto">
          <a:xfrm>
            <a:off x="4206875" y="3795713"/>
            <a:ext cx="0" cy="142875"/>
          </a:xfrm>
          <a:prstGeom prst="line">
            <a:avLst/>
          </a:prstGeom>
          <a:noFill/>
          <a:ln w="28575" algn="ctr">
            <a:solidFill>
              <a:srgbClr val="FF0000"/>
            </a:solidFill>
            <a:round/>
            <a:headEnd/>
            <a:tailEnd/>
          </a:ln>
        </p:spPr>
      </p:cxnSp>
      <p:cxnSp>
        <p:nvCxnSpPr>
          <p:cNvPr id="80912" name="18 Conector recto"/>
          <p:cNvCxnSpPr>
            <a:cxnSpLocks noChangeShapeType="1"/>
          </p:cNvCxnSpPr>
          <p:nvPr/>
        </p:nvCxnSpPr>
        <p:spPr bwMode="auto">
          <a:xfrm>
            <a:off x="4273550" y="3792538"/>
            <a:ext cx="0" cy="144462"/>
          </a:xfrm>
          <a:prstGeom prst="line">
            <a:avLst/>
          </a:prstGeom>
          <a:noFill/>
          <a:ln w="28575" algn="ctr">
            <a:solidFill>
              <a:srgbClr val="FF0000"/>
            </a:solidFill>
            <a:round/>
            <a:headEnd/>
            <a:tailEnd/>
          </a:ln>
        </p:spPr>
      </p:cxnSp>
      <p:cxnSp>
        <p:nvCxnSpPr>
          <p:cNvPr id="80913" name="19 Conector recto"/>
          <p:cNvCxnSpPr>
            <a:cxnSpLocks noChangeShapeType="1"/>
          </p:cNvCxnSpPr>
          <p:nvPr/>
        </p:nvCxnSpPr>
        <p:spPr bwMode="auto">
          <a:xfrm>
            <a:off x="4335463" y="3795713"/>
            <a:ext cx="0" cy="142875"/>
          </a:xfrm>
          <a:prstGeom prst="line">
            <a:avLst/>
          </a:prstGeom>
          <a:noFill/>
          <a:ln w="28575" algn="ctr">
            <a:solidFill>
              <a:srgbClr val="FF0000"/>
            </a:solidFill>
            <a:round/>
            <a:headEnd/>
            <a:tailEnd/>
          </a:ln>
        </p:spPr>
      </p:cxnSp>
      <p:cxnSp>
        <p:nvCxnSpPr>
          <p:cNvPr id="80914" name="20 Conector recto"/>
          <p:cNvCxnSpPr>
            <a:cxnSpLocks noChangeShapeType="1"/>
          </p:cNvCxnSpPr>
          <p:nvPr/>
        </p:nvCxnSpPr>
        <p:spPr bwMode="auto">
          <a:xfrm>
            <a:off x="4387850" y="3805238"/>
            <a:ext cx="0" cy="144462"/>
          </a:xfrm>
          <a:prstGeom prst="line">
            <a:avLst/>
          </a:prstGeom>
          <a:noFill/>
          <a:ln w="28575" algn="ctr">
            <a:solidFill>
              <a:srgbClr val="FF0000"/>
            </a:solidFill>
            <a:round/>
            <a:headEnd/>
            <a:tailEnd/>
          </a:ln>
        </p:spPr>
      </p:cxnSp>
      <p:cxnSp>
        <p:nvCxnSpPr>
          <p:cNvPr id="80915" name="21 Conector recto"/>
          <p:cNvCxnSpPr>
            <a:cxnSpLocks noChangeShapeType="1"/>
          </p:cNvCxnSpPr>
          <p:nvPr/>
        </p:nvCxnSpPr>
        <p:spPr bwMode="auto">
          <a:xfrm>
            <a:off x="4454525" y="3803650"/>
            <a:ext cx="0" cy="142875"/>
          </a:xfrm>
          <a:prstGeom prst="line">
            <a:avLst/>
          </a:prstGeom>
          <a:noFill/>
          <a:ln w="28575" algn="ctr">
            <a:solidFill>
              <a:srgbClr val="FF0000"/>
            </a:solidFill>
            <a:round/>
            <a:headEnd/>
            <a:tailEnd/>
          </a:ln>
        </p:spPr>
      </p:cxnSp>
      <p:cxnSp>
        <p:nvCxnSpPr>
          <p:cNvPr id="80916" name="22 Conector recto"/>
          <p:cNvCxnSpPr>
            <a:cxnSpLocks noChangeShapeType="1"/>
          </p:cNvCxnSpPr>
          <p:nvPr/>
        </p:nvCxnSpPr>
        <p:spPr bwMode="auto">
          <a:xfrm>
            <a:off x="4516438" y="3805238"/>
            <a:ext cx="0" cy="144462"/>
          </a:xfrm>
          <a:prstGeom prst="line">
            <a:avLst/>
          </a:prstGeom>
          <a:noFill/>
          <a:ln w="28575" algn="ctr">
            <a:solidFill>
              <a:srgbClr val="FF0000"/>
            </a:solidFill>
            <a:round/>
            <a:headEnd/>
            <a:tailEnd/>
          </a:ln>
        </p:spPr>
      </p:cxnSp>
      <p:cxnSp>
        <p:nvCxnSpPr>
          <p:cNvPr id="80917" name="23 Conector recto"/>
          <p:cNvCxnSpPr>
            <a:cxnSpLocks noChangeShapeType="1"/>
          </p:cNvCxnSpPr>
          <p:nvPr/>
        </p:nvCxnSpPr>
        <p:spPr bwMode="auto">
          <a:xfrm>
            <a:off x="4575175" y="3803650"/>
            <a:ext cx="0" cy="142875"/>
          </a:xfrm>
          <a:prstGeom prst="line">
            <a:avLst/>
          </a:prstGeom>
          <a:noFill/>
          <a:ln w="28575" algn="ctr">
            <a:solidFill>
              <a:srgbClr val="FF0000"/>
            </a:solidFill>
            <a:round/>
            <a:headEnd/>
            <a:tailEnd/>
          </a:ln>
        </p:spPr>
      </p:cxnSp>
      <p:cxnSp>
        <p:nvCxnSpPr>
          <p:cNvPr id="80918" name="24 Conector recto"/>
          <p:cNvCxnSpPr>
            <a:cxnSpLocks noChangeShapeType="1"/>
          </p:cNvCxnSpPr>
          <p:nvPr/>
        </p:nvCxnSpPr>
        <p:spPr bwMode="auto">
          <a:xfrm>
            <a:off x="4641850" y="3800475"/>
            <a:ext cx="0" cy="144463"/>
          </a:xfrm>
          <a:prstGeom prst="line">
            <a:avLst/>
          </a:prstGeom>
          <a:noFill/>
          <a:ln w="28575" algn="ctr">
            <a:solidFill>
              <a:srgbClr val="FF0000"/>
            </a:solidFill>
            <a:round/>
            <a:headEnd/>
            <a:tailEnd/>
          </a:ln>
        </p:spPr>
      </p:cxnSp>
      <p:cxnSp>
        <p:nvCxnSpPr>
          <p:cNvPr id="80919" name="25 Conector recto"/>
          <p:cNvCxnSpPr>
            <a:cxnSpLocks noChangeShapeType="1"/>
          </p:cNvCxnSpPr>
          <p:nvPr/>
        </p:nvCxnSpPr>
        <p:spPr bwMode="auto">
          <a:xfrm>
            <a:off x="4703763" y="3803650"/>
            <a:ext cx="0" cy="142875"/>
          </a:xfrm>
          <a:prstGeom prst="line">
            <a:avLst/>
          </a:prstGeom>
          <a:noFill/>
          <a:ln w="28575" algn="ctr">
            <a:solidFill>
              <a:srgbClr val="FF0000"/>
            </a:solidFill>
            <a:round/>
            <a:headEnd/>
            <a:tailEnd/>
          </a:ln>
        </p:spPr>
      </p:cxnSp>
      <p:cxnSp>
        <p:nvCxnSpPr>
          <p:cNvPr id="80920" name="26 Conector recto"/>
          <p:cNvCxnSpPr>
            <a:cxnSpLocks noChangeShapeType="1"/>
          </p:cNvCxnSpPr>
          <p:nvPr/>
        </p:nvCxnSpPr>
        <p:spPr bwMode="auto">
          <a:xfrm>
            <a:off x="4759325" y="3800475"/>
            <a:ext cx="0" cy="144463"/>
          </a:xfrm>
          <a:prstGeom prst="line">
            <a:avLst/>
          </a:prstGeom>
          <a:noFill/>
          <a:ln w="28575" algn="ctr">
            <a:solidFill>
              <a:srgbClr val="FF0000"/>
            </a:solidFill>
            <a:round/>
            <a:headEnd/>
            <a:tailEnd/>
          </a:ln>
        </p:spPr>
      </p:cxnSp>
      <p:cxnSp>
        <p:nvCxnSpPr>
          <p:cNvPr id="80921" name="27 Conector recto"/>
          <p:cNvCxnSpPr>
            <a:cxnSpLocks noChangeShapeType="1"/>
          </p:cNvCxnSpPr>
          <p:nvPr/>
        </p:nvCxnSpPr>
        <p:spPr bwMode="auto">
          <a:xfrm>
            <a:off x="4826000" y="3798888"/>
            <a:ext cx="0" cy="144462"/>
          </a:xfrm>
          <a:prstGeom prst="line">
            <a:avLst/>
          </a:prstGeom>
          <a:noFill/>
          <a:ln w="28575" algn="ctr">
            <a:solidFill>
              <a:srgbClr val="FF0000"/>
            </a:solidFill>
            <a:round/>
            <a:headEnd/>
            <a:tailEnd/>
          </a:ln>
        </p:spPr>
      </p:cxnSp>
      <p:cxnSp>
        <p:nvCxnSpPr>
          <p:cNvPr id="80922" name="28 Conector recto"/>
          <p:cNvCxnSpPr>
            <a:cxnSpLocks noChangeShapeType="1"/>
          </p:cNvCxnSpPr>
          <p:nvPr/>
        </p:nvCxnSpPr>
        <p:spPr bwMode="auto">
          <a:xfrm>
            <a:off x="4887913" y="3800475"/>
            <a:ext cx="0" cy="144463"/>
          </a:xfrm>
          <a:prstGeom prst="line">
            <a:avLst/>
          </a:prstGeom>
          <a:noFill/>
          <a:ln w="28575" algn="ctr">
            <a:solidFill>
              <a:srgbClr val="FF0000"/>
            </a:solidFill>
            <a:round/>
            <a:headEnd/>
            <a:tailEnd/>
          </a:ln>
        </p:spPr>
      </p:cxnSp>
      <p:cxnSp>
        <p:nvCxnSpPr>
          <p:cNvPr id="80923" name="29 Conector recto"/>
          <p:cNvCxnSpPr>
            <a:cxnSpLocks noChangeShapeType="1"/>
          </p:cNvCxnSpPr>
          <p:nvPr/>
        </p:nvCxnSpPr>
        <p:spPr bwMode="auto">
          <a:xfrm>
            <a:off x="4948238" y="3798888"/>
            <a:ext cx="0" cy="144462"/>
          </a:xfrm>
          <a:prstGeom prst="line">
            <a:avLst/>
          </a:prstGeom>
          <a:noFill/>
          <a:ln w="28575" algn="ctr">
            <a:solidFill>
              <a:srgbClr val="FF0000"/>
            </a:solidFill>
            <a:round/>
            <a:headEnd/>
            <a:tailEnd/>
          </a:ln>
        </p:spPr>
      </p:cxnSp>
      <p:cxnSp>
        <p:nvCxnSpPr>
          <p:cNvPr id="80924" name="30 Conector recto"/>
          <p:cNvCxnSpPr>
            <a:cxnSpLocks noChangeShapeType="1"/>
          </p:cNvCxnSpPr>
          <p:nvPr/>
        </p:nvCxnSpPr>
        <p:spPr bwMode="auto">
          <a:xfrm>
            <a:off x="5013325" y="3797300"/>
            <a:ext cx="0" cy="144463"/>
          </a:xfrm>
          <a:prstGeom prst="line">
            <a:avLst/>
          </a:prstGeom>
          <a:noFill/>
          <a:ln w="28575" algn="ctr">
            <a:solidFill>
              <a:srgbClr val="FF0000"/>
            </a:solidFill>
            <a:round/>
            <a:headEnd/>
            <a:tailEnd/>
          </a:ln>
        </p:spPr>
      </p:cxnSp>
      <p:cxnSp>
        <p:nvCxnSpPr>
          <p:cNvPr id="80925" name="31 Conector recto"/>
          <p:cNvCxnSpPr>
            <a:cxnSpLocks noChangeShapeType="1"/>
          </p:cNvCxnSpPr>
          <p:nvPr/>
        </p:nvCxnSpPr>
        <p:spPr bwMode="auto">
          <a:xfrm>
            <a:off x="5076825" y="3798888"/>
            <a:ext cx="0" cy="144462"/>
          </a:xfrm>
          <a:prstGeom prst="line">
            <a:avLst/>
          </a:prstGeom>
          <a:noFill/>
          <a:ln w="28575" algn="ctr">
            <a:solidFill>
              <a:srgbClr val="FF0000"/>
            </a:solidFill>
            <a:round/>
            <a:headEnd/>
            <a:tailEnd/>
          </a:ln>
        </p:spPr>
      </p:cxnSp>
      <p:sp>
        <p:nvSpPr>
          <p:cNvPr id="80926" name="32 Elipse"/>
          <p:cNvSpPr>
            <a:spLocks noChangeArrowheads="1"/>
          </p:cNvSpPr>
          <p:nvPr/>
        </p:nvSpPr>
        <p:spPr bwMode="auto">
          <a:xfrm>
            <a:off x="5219700" y="2276475"/>
            <a:ext cx="1152525" cy="3744913"/>
          </a:xfrm>
          <a:prstGeom prst="ellipse">
            <a:avLst/>
          </a:prstGeom>
          <a:solidFill>
            <a:srgbClr val="00CC99">
              <a:alpha val="49019"/>
            </a:srgbClr>
          </a:solidFill>
          <a:ln w="9525" algn="ctr">
            <a:solidFill>
              <a:schemeClr val="tx1"/>
            </a:solidFill>
            <a:round/>
            <a:headEnd/>
            <a:tailEnd/>
          </a:ln>
        </p:spPr>
        <p:txBody>
          <a:bodyPr/>
          <a:lstStyle/>
          <a:p>
            <a:pPr eaLnBrk="0" hangingPunct="0"/>
            <a:endParaRPr lang="es-ES" altLang="es-ES" b="1">
              <a:solidFill>
                <a:srgbClr val="000000"/>
              </a:solidFill>
              <a:latin typeface="Helvetica" pitchFamily="34" charset="0"/>
            </a:endParaRPr>
          </a:p>
        </p:txBody>
      </p:sp>
      <p:grpSp>
        <p:nvGrpSpPr>
          <p:cNvPr id="2" name="40 Grupo"/>
          <p:cNvGrpSpPr>
            <a:grpSpLocks/>
          </p:cNvGrpSpPr>
          <p:nvPr/>
        </p:nvGrpSpPr>
        <p:grpSpPr bwMode="auto">
          <a:xfrm>
            <a:off x="5724525" y="3284538"/>
            <a:ext cx="222250" cy="649287"/>
            <a:chOff x="2843808" y="2204864"/>
            <a:chExt cx="222374" cy="648072"/>
          </a:xfrm>
        </p:grpSpPr>
        <p:cxnSp>
          <p:nvCxnSpPr>
            <p:cNvPr id="80932" name="35 Conector recto"/>
            <p:cNvCxnSpPr>
              <a:cxnSpLocks noChangeShapeType="1"/>
            </p:cNvCxnSpPr>
            <p:nvPr/>
          </p:nvCxnSpPr>
          <p:spPr bwMode="auto">
            <a:xfrm flipH="1">
              <a:off x="2843808" y="2204864"/>
              <a:ext cx="216024" cy="216024"/>
            </a:xfrm>
            <a:prstGeom prst="line">
              <a:avLst/>
            </a:prstGeom>
            <a:noFill/>
            <a:ln w="28575" algn="ctr">
              <a:solidFill>
                <a:srgbClr val="FF3300"/>
              </a:solidFill>
              <a:round/>
              <a:headEnd/>
              <a:tailEnd/>
            </a:ln>
          </p:spPr>
        </p:cxnSp>
        <p:cxnSp>
          <p:nvCxnSpPr>
            <p:cNvPr id="80933" name="37 Conector recto"/>
            <p:cNvCxnSpPr>
              <a:cxnSpLocks noChangeShapeType="1"/>
            </p:cNvCxnSpPr>
            <p:nvPr/>
          </p:nvCxnSpPr>
          <p:spPr bwMode="auto">
            <a:xfrm>
              <a:off x="2850158" y="2420888"/>
              <a:ext cx="216024" cy="216024"/>
            </a:xfrm>
            <a:prstGeom prst="line">
              <a:avLst/>
            </a:prstGeom>
            <a:noFill/>
            <a:ln w="28575" algn="ctr">
              <a:solidFill>
                <a:srgbClr val="FF3300"/>
              </a:solidFill>
              <a:round/>
              <a:headEnd/>
              <a:tailEnd/>
            </a:ln>
          </p:spPr>
        </p:cxnSp>
        <p:cxnSp>
          <p:nvCxnSpPr>
            <p:cNvPr id="80934" name="39 Conector recto"/>
            <p:cNvCxnSpPr>
              <a:cxnSpLocks noChangeShapeType="1"/>
            </p:cNvCxnSpPr>
            <p:nvPr/>
          </p:nvCxnSpPr>
          <p:spPr bwMode="auto">
            <a:xfrm flipH="1">
              <a:off x="2843808" y="2636912"/>
              <a:ext cx="216024" cy="216024"/>
            </a:xfrm>
            <a:prstGeom prst="line">
              <a:avLst/>
            </a:prstGeom>
            <a:noFill/>
            <a:ln w="28575" algn="ctr">
              <a:solidFill>
                <a:srgbClr val="FF3300"/>
              </a:solidFill>
              <a:round/>
              <a:headEnd/>
              <a:tailEnd type="triangle" w="med" len="med"/>
            </a:ln>
          </p:spPr>
        </p:cxnSp>
      </p:grpSp>
      <p:sp>
        <p:nvSpPr>
          <p:cNvPr id="80928" name="42 CuadroTexto"/>
          <p:cNvSpPr txBox="1">
            <a:spLocks noChangeArrowheads="1"/>
          </p:cNvSpPr>
          <p:nvPr/>
        </p:nvSpPr>
        <p:spPr bwMode="auto">
          <a:xfrm>
            <a:off x="4178300" y="4278313"/>
            <a:ext cx="355600" cy="461962"/>
          </a:xfrm>
          <a:prstGeom prst="rect">
            <a:avLst/>
          </a:prstGeom>
          <a:noFill/>
          <a:ln w="9525">
            <a:noFill/>
            <a:miter lim="800000"/>
            <a:headEnd/>
            <a:tailEnd/>
          </a:ln>
        </p:spPr>
        <p:txBody>
          <a:bodyPr wrap="none">
            <a:spAutoFit/>
          </a:bodyPr>
          <a:lstStyle/>
          <a:p>
            <a:pPr eaLnBrk="0" hangingPunct="0"/>
            <a:r>
              <a:rPr lang="es-ES" altLang="es-ES" b="1">
                <a:solidFill>
                  <a:srgbClr val="0000FF"/>
                </a:solidFill>
                <a:latin typeface="Helvetica" pitchFamily="34" charset="0"/>
              </a:rPr>
              <a:t>1</a:t>
            </a:r>
          </a:p>
        </p:txBody>
      </p:sp>
      <p:sp>
        <p:nvSpPr>
          <p:cNvPr id="80929" name="43 CuadroTexto"/>
          <p:cNvSpPr txBox="1">
            <a:spLocks noChangeArrowheads="1"/>
          </p:cNvSpPr>
          <p:nvPr/>
        </p:nvSpPr>
        <p:spPr bwMode="auto">
          <a:xfrm>
            <a:off x="5654675" y="4294188"/>
            <a:ext cx="355600" cy="460375"/>
          </a:xfrm>
          <a:prstGeom prst="rect">
            <a:avLst/>
          </a:prstGeom>
          <a:noFill/>
          <a:ln w="9525">
            <a:noFill/>
            <a:miter lim="800000"/>
            <a:headEnd/>
            <a:tailEnd/>
          </a:ln>
        </p:spPr>
        <p:txBody>
          <a:bodyPr wrap="none">
            <a:spAutoFit/>
          </a:bodyPr>
          <a:lstStyle/>
          <a:p>
            <a:pPr eaLnBrk="0" hangingPunct="0"/>
            <a:r>
              <a:rPr lang="es-ES" altLang="es-ES" b="1">
                <a:solidFill>
                  <a:srgbClr val="0000FF"/>
                </a:solidFill>
                <a:latin typeface="Helvetica" pitchFamily="34" charset="0"/>
              </a:rPr>
              <a:t>2</a:t>
            </a:r>
          </a:p>
        </p:txBody>
      </p:sp>
      <p:sp>
        <p:nvSpPr>
          <p:cNvPr id="80930" name="44 CuadroTexto"/>
          <p:cNvSpPr txBox="1">
            <a:spLocks noChangeArrowheads="1"/>
          </p:cNvSpPr>
          <p:nvPr/>
        </p:nvSpPr>
        <p:spPr bwMode="auto">
          <a:xfrm>
            <a:off x="3387725" y="5173663"/>
            <a:ext cx="1689100" cy="831850"/>
          </a:xfrm>
          <a:prstGeom prst="rect">
            <a:avLst/>
          </a:prstGeom>
          <a:noFill/>
          <a:ln w="9525">
            <a:noFill/>
            <a:miter lim="800000"/>
            <a:headEnd/>
            <a:tailEnd/>
          </a:ln>
        </p:spPr>
        <p:txBody>
          <a:bodyPr wrap="none">
            <a:spAutoFit/>
          </a:bodyPr>
          <a:lstStyle/>
          <a:p>
            <a:pPr eaLnBrk="0" hangingPunct="0"/>
            <a:r>
              <a:rPr lang="es-ES" altLang="es-ES" b="1">
                <a:solidFill>
                  <a:srgbClr val="0000FF"/>
                </a:solidFill>
                <a:latin typeface="Helvetica" pitchFamily="34" charset="0"/>
              </a:rPr>
              <a:t>Sequence</a:t>
            </a:r>
          </a:p>
          <a:p>
            <a:pPr eaLnBrk="0" hangingPunct="0"/>
            <a:r>
              <a:rPr lang="es-ES" altLang="es-ES" b="1">
                <a:solidFill>
                  <a:srgbClr val="0000FF"/>
                </a:solidFill>
                <a:latin typeface="Helvetica" pitchFamily="34" charset="0"/>
              </a:rPr>
              <a:t>Homology</a:t>
            </a:r>
          </a:p>
        </p:txBody>
      </p:sp>
      <p:sp>
        <p:nvSpPr>
          <p:cNvPr id="80931" name="45 CuadroTexto"/>
          <p:cNvSpPr txBox="1">
            <a:spLocks noChangeArrowheads="1"/>
          </p:cNvSpPr>
          <p:nvPr/>
        </p:nvSpPr>
        <p:spPr bwMode="auto">
          <a:xfrm>
            <a:off x="6513513" y="3933825"/>
            <a:ext cx="1227137" cy="1200150"/>
          </a:xfrm>
          <a:prstGeom prst="rect">
            <a:avLst/>
          </a:prstGeom>
          <a:noFill/>
          <a:ln w="9525">
            <a:noFill/>
            <a:miter lim="800000"/>
            <a:headEnd/>
            <a:tailEnd/>
          </a:ln>
        </p:spPr>
        <p:txBody>
          <a:bodyPr wrap="none">
            <a:spAutoFit/>
          </a:bodyPr>
          <a:lstStyle/>
          <a:p>
            <a:pPr eaLnBrk="0" hangingPunct="0"/>
            <a:r>
              <a:rPr lang="es-ES" altLang="es-ES" b="1">
                <a:solidFill>
                  <a:srgbClr val="0000FF"/>
                </a:solidFill>
                <a:latin typeface="Helvetica" pitchFamily="34" charset="0"/>
              </a:rPr>
              <a:t>Double</a:t>
            </a:r>
          </a:p>
          <a:p>
            <a:pPr eaLnBrk="0" hangingPunct="0"/>
            <a:r>
              <a:rPr lang="es-ES" altLang="es-ES" b="1">
                <a:solidFill>
                  <a:srgbClr val="0000FF"/>
                </a:solidFill>
                <a:latin typeface="Helvetica" pitchFamily="34" charset="0"/>
              </a:rPr>
              <a:t>Strand</a:t>
            </a:r>
          </a:p>
          <a:p>
            <a:pPr eaLnBrk="0" hangingPunct="0"/>
            <a:r>
              <a:rPr lang="es-ES" altLang="es-ES" b="1">
                <a:solidFill>
                  <a:srgbClr val="0000FF"/>
                </a:solidFill>
                <a:latin typeface="Helvetica" pitchFamily="34" charset="0"/>
              </a:rPr>
              <a:t>Break</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3 Imagen"/>
          <p:cNvPicPr>
            <a:picLocks noChangeAspect="1"/>
          </p:cNvPicPr>
          <p:nvPr/>
        </p:nvPicPr>
        <p:blipFill>
          <a:blip r:embed="rId3" cstate="print"/>
          <a:srcRect/>
          <a:stretch>
            <a:fillRect/>
          </a:stretch>
        </p:blipFill>
        <p:spPr bwMode="auto">
          <a:xfrm>
            <a:off x="1628775" y="717550"/>
            <a:ext cx="5886450" cy="5422900"/>
          </a:xfrm>
          <a:prstGeom prst="rect">
            <a:avLst/>
          </a:prstGeom>
          <a:noFill/>
          <a:ln w="9525">
            <a:noFill/>
            <a:miter lim="800000"/>
            <a:headEnd/>
            <a:tailEnd/>
          </a:ln>
        </p:spPr>
      </p:pic>
      <p:sp>
        <p:nvSpPr>
          <p:cNvPr id="87043" name="4 CuadroTexto"/>
          <p:cNvSpPr txBox="1">
            <a:spLocks noChangeArrowheads="1"/>
          </p:cNvSpPr>
          <p:nvPr/>
        </p:nvSpPr>
        <p:spPr bwMode="auto">
          <a:xfrm>
            <a:off x="250825" y="5589588"/>
            <a:ext cx="3060700" cy="954087"/>
          </a:xfrm>
          <a:prstGeom prst="rect">
            <a:avLst/>
          </a:prstGeom>
          <a:noFill/>
          <a:ln w="9525">
            <a:noFill/>
            <a:miter lim="800000"/>
            <a:headEnd/>
            <a:tailEnd/>
          </a:ln>
        </p:spPr>
        <p:txBody>
          <a:bodyPr wrap="none">
            <a:spAutoFit/>
          </a:bodyPr>
          <a:lstStyle/>
          <a:p>
            <a:pPr algn="ctr"/>
            <a:r>
              <a:rPr lang="es-ES" altLang="es-ES" sz="2800" b="1">
                <a:solidFill>
                  <a:srgbClr val="0000FF"/>
                </a:solidFill>
                <a:latin typeface="Arial" charset="0"/>
              </a:rPr>
              <a:t>The CRISPR-Cas</a:t>
            </a:r>
          </a:p>
          <a:p>
            <a:pPr algn="ctr"/>
            <a:r>
              <a:rPr lang="es-ES" altLang="es-ES" sz="2800" b="1">
                <a:solidFill>
                  <a:srgbClr val="0000FF"/>
                </a:solidFill>
                <a:latin typeface="Arial" charset="0"/>
              </a:rPr>
              <a:t>system</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8" name="1 Imagen"/>
          <p:cNvPicPr>
            <a:picLocks noChangeAspect="1"/>
          </p:cNvPicPr>
          <p:nvPr/>
        </p:nvPicPr>
        <p:blipFill>
          <a:blip r:embed="rId2" cstate="print"/>
          <a:srcRect l="23394"/>
          <a:stretch>
            <a:fillRect/>
          </a:stretch>
        </p:blipFill>
        <p:spPr bwMode="auto">
          <a:xfrm>
            <a:off x="0" y="0"/>
            <a:ext cx="4166463" cy="3064866"/>
          </a:xfrm>
          <a:prstGeom prst="rect">
            <a:avLst/>
          </a:prstGeom>
          <a:noFill/>
          <a:ln w="9525">
            <a:noFill/>
            <a:miter lim="800000"/>
            <a:headEnd/>
            <a:tailEnd/>
          </a:ln>
        </p:spPr>
      </p:pic>
      <p:pic>
        <p:nvPicPr>
          <p:cNvPr id="6" name="Picture 10" descr="The 11th ISTT Prize jointly awarded to Jennifer Doudna and Emmanuelle Charpentier"/>
          <p:cNvPicPr>
            <a:picLocks noChangeAspect="1" noChangeArrowheads="1"/>
          </p:cNvPicPr>
          <p:nvPr/>
        </p:nvPicPr>
        <p:blipFill>
          <a:blip r:embed="rId3" cstate="print"/>
          <a:srcRect/>
          <a:stretch>
            <a:fillRect/>
          </a:stretch>
        </p:blipFill>
        <p:spPr bwMode="auto">
          <a:xfrm>
            <a:off x="4305061" y="0"/>
            <a:ext cx="4838939" cy="3024336"/>
          </a:xfrm>
          <a:prstGeom prst="rect">
            <a:avLst/>
          </a:prstGeom>
          <a:noFill/>
          <a:ln w="9525">
            <a:noFill/>
            <a:miter lim="800000"/>
            <a:headEnd/>
            <a:tailEnd/>
          </a:ln>
        </p:spPr>
      </p:pic>
      <p:pic>
        <p:nvPicPr>
          <p:cNvPr id="7" name="3 Imagen"/>
          <p:cNvPicPr>
            <a:picLocks noChangeAspect="1"/>
          </p:cNvPicPr>
          <p:nvPr/>
        </p:nvPicPr>
        <p:blipFill>
          <a:blip r:embed="rId4" cstate="print"/>
          <a:srcRect t="67096" r="49196"/>
          <a:stretch>
            <a:fillRect/>
          </a:stretch>
        </p:blipFill>
        <p:spPr bwMode="auto">
          <a:xfrm>
            <a:off x="2339753" y="3212976"/>
            <a:ext cx="5054588" cy="3447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1 Imagen"/>
          <p:cNvPicPr>
            <a:picLocks noChangeAspect="1"/>
          </p:cNvPicPr>
          <p:nvPr/>
        </p:nvPicPr>
        <p:blipFill>
          <a:blip r:embed="rId2" cstate="print"/>
          <a:srcRect/>
          <a:stretch>
            <a:fillRect/>
          </a:stretch>
        </p:blipFill>
        <p:spPr bwMode="auto">
          <a:xfrm>
            <a:off x="295275" y="1571625"/>
            <a:ext cx="8553450" cy="3714750"/>
          </a:xfrm>
          <a:prstGeom prst="rect">
            <a:avLst/>
          </a:prstGeom>
          <a:noFill/>
          <a:ln w="9525">
            <a:noFill/>
            <a:miter lim="800000"/>
            <a:headEnd/>
            <a:tailEnd/>
          </a:ln>
        </p:spPr>
      </p:pic>
      <p:sp>
        <p:nvSpPr>
          <p:cNvPr id="88067" name="2 Rectángulo"/>
          <p:cNvSpPr>
            <a:spLocks noChangeArrowheads="1"/>
          </p:cNvSpPr>
          <p:nvPr/>
        </p:nvSpPr>
        <p:spPr bwMode="auto">
          <a:xfrm>
            <a:off x="5003800" y="6165850"/>
            <a:ext cx="3729038" cy="646113"/>
          </a:xfrm>
          <a:prstGeom prst="rect">
            <a:avLst/>
          </a:prstGeom>
          <a:noFill/>
          <a:ln w="9525">
            <a:noFill/>
            <a:miter lim="800000"/>
            <a:headEnd/>
            <a:tailEnd/>
          </a:ln>
        </p:spPr>
        <p:txBody>
          <a:bodyPr wrap="none">
            <a:spAutoFit/>
          </a:bodyPr>
          <a:lstStyle/>
          <a:p>
            <a:r>
              <a:rPr lang="es-ES">
                <a:solidFill>
                  <a:srgbClr val="0070C0"/>
                </a:solidFill>
              </a:rPr>
              <a:t>Jinek et al. (2012) Science</a:t>
            </a:r>
          </a:p>
          <a:p>
            <a:r>
              <a:rPr lang="es-ES">
                <a:solidFill>
                  <a:srgbClr val="0070C0"/>
                </a:solidFill>
              </a:rPr>
              <a:t>Doudna &amp; Charpentier (2014) Science</a:t>
            </a:r>
            <a:endParaRPr lang="es-ES">
              <a:solidFill>
                <a:srgbClr val="000000"/>
              </a:solidFill>
            </a:endParaRPr>
          </a:p>
        </p:txBody>
      </p:sp>
      <p:pic>
        <p:nvPicPr>
          <p:cNvPr id="88068" name="Picture 10" descr="The 11th ISTT Prize jointly awarded to Jennifer Doudna and Emmanuelle Charpentier"/>
          <p:cNvPicPr>
            <a:picLocks noChangeAspect="1" noChangeArrowheads="1"/>
          </p:cNvPicPr>
          <p:nvPr/>
        </p:nvPicPr>
        <p:blipFill>
          <a:blip r:embed="rId3" cstate="print"/>
          <a:srcRect/>
          <a:stretch>
            <a:fillRect/>
          </a:stretch>
        </p:blipFill>
        <p:spPr bwMode="auto">
          <a:xfrm>
            <a:off x="288925" y="5529263"/>
            <a:ext cx="1905000" cy="1190625"/>
          </a:xfrm>
          <a:prstGeom prst="rect">
            <a:avLst/>
          </a:prstGeom>
          <a:noFill/>
          <a:ln w="9525">
            <a:noFill/>
            <a:miter lim="800000"/>
            <a:headEnd/>
            <a:tailEnd/>
          </a:ln>
        </p:spPr>
      </p:pic>
      <p:sp>
        <p:nvSpPr>
          <p:cNvPr id="88069" name="3 CuadroTexto"/>
          <p:cNvSpPr txBox="1">
            <a:spLocks noChangeArrowheads="1"/>
          </p:cNvSpPr>
          <p:nvPr/>
        </p:nvSpPr>
        <p:spPr bwMode="auto">
          <a:xfrm>
            <a:off x="2228850" y="6237288"/>
            <a:ext cx="2165350" cy="523875"/>
          </a:xfrm>
          <a:prstGeom prst="rect">
            <a:avLst/>
          </a:prstGeom>
          <a:noFill/>
          <a:ln w="9525">
            <a:noFill/>
            <a:miter lim="800000"/>
            <a:headEnd/>
            <a:tailEnd/>
          </a:ln>
        </p:spPr>
        <p:txBody>
          <a:bodyPr wrap="none">
            <a:spAutoFit/>
          </a:bodyPr>
          <a:lstStyle/>
          <a:p>
            <a:r>
              <a:rPr lang="es-ES" altLang="es-ES" sz="1400">
                <a:solidFill>
                  <a:srgbClr val="000000"/>
                </a:solidFill>
                <a:latin typeface="Helvetica" pitchFamily="34" charset="0"/>
              </a:rPr>
              <a:t>Jennifer Doudna</a:t>
            </a:r>
          </a:p>
          <a:p>
            <a:r>
              <a:rPr lang="es-ES" altLang="es-ES" sz="1400">
                <a:solidFill>
                  <a:srgbClr val="000000"/>
                </a:solidFill>
                <a:latin typeface="Helvetica" pitchFamily="34" charset="0"/>
              </a:rPr>
              <a:t>Emmanuelle Charpentier</a:t>
            </a:r>
          </a:p>
        </p:txBody>
      </p:sp>
      <p:sp>
        <p:nvSpPr>
          <p:cNvPr id="88070" name="2 CuadroTexto"/>
          <p:cNvSpPr txBox="1">
            <a:spLocks noChangeArrowheads="1"/>
          </p:cNvSpPr>
          <p:nvPr/>
        </p:nvSpPr>
        <p:spPr bwMode="auto">
          <a:xfrm>
            <a:off x="7938" y="188913"/>
            <a:ext cx="9245600" cy="830262"/>
          </a:xfrm>
          <a:prstGeom prst="rect">
            <a:avLst/>
          </a:prstGeom>
          <a:noFill/>
          <a:ln w="9525">
            <a:noFill/>
            <a:miter lim="800000"/>
            <a:headEnd/>
            <a:tailEnd/>
          </a:ln>
        </p:spPr>
        <p:txBody>
          <a:bodyPr wrap="none">
            <a:spAutoFit/>
          </a:bodyPr>
          <a:lstStyle/>
          <a:p>
            <a:pPr algn="ctr"/>
            <a:r>
              <a:rPr lang="es-ES" altLang="es-ES">
                <a:solidFill>
                  <a:srgbClr val="0070C0"/>
                </a:solidFill>
                <a:latin typeface="Calibri" pitchFamily="34" charset="0"/>
              </a:rPr>
              <a:t> The CRISPR-Cas System: targeting nucleases to specific DNA sequences</a:t>
            </a:r>
          </a:p>
          <a:p>
            <a:pPr algn="ctr"/>
            <a:r>
              <a:rPr lang="es-ES" altLang="es-ES">
                <a:solidFill>
                  <a:srgbClr val="0070C0"/>
                </a:solidFill>
                <a:latin typeface="Calibri" pitchFamily="34" charset="0"/>
              </a:rPr>
              <a:t>a binary system: Cas9 protein and sgRNA</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6" name="Picture 2"/>
          <p:cNvPicPr>
            <a:picLocks noChangeAspect="1" noChangeArrowheads="1"/>
          </p:cNvPicPr>
          <p:nvPr/>
        </p:nvPicPr>
        <p:blipFill>
          <a:blip r:embed="rId2" cstate="print"/>
          <a:srcRect l="20175" t="20515" r="20142"/>
          <a:stretch>
            <a:fillRect/>
          </a:stretch>
        </p:blipFill>
        <p:spPr bwMode="auto">
          <a:xfrm>
            <a:off x="683568" y="1196752"/>
            <a:ext cx="7560840" cy="54737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050" name="Picture 2"/>
          <p:cNvPicPr>
            <a:picLocks noChangeAspect="1" noChangeArrowheads="1"/>
          </p:cNvPicPr>
          <p:nvPr/>
        </p:nvPicPr>
        <p:blipFill>
          <a:blip r:embed="rId2" cstate="print"/>
          <a:srcRect l="20175" t="20515" r="22416" b="3154"/>
          <a:stretch>
            <a:fillRect/>
          </a:stretch>
        </p:blipFill>
        <p:spPr bwMode="auto">
          <a:xfrm>
            <a:off x="755576" y="1124744"/>
            <a:ext cx="7671318" cy="55446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3074" name="Picture 2"/>
          <p:cNvPicPr>
            <a:picLocks noChangeAspect="1" noChangeArrowheads="1"/>
          </p:cNvPicPr>
          <p:nvPr/>
        </p:nvPicPr>
        <p:blipFill>
          <a:blip r:embed="rId2" cstate="print"/>
          <a:srcRect l="20175" t="15287" r="20710" b="5245"/>
          <a:stretch>
            <a:fillRect/>
          </a:stretch>
        </p:blipFill>
        <p:spPr bwMode="auto">
          <a:xfrm>
            <a:off x="827584" y="1196752"/>
            <a:ext cx="7488832" cy="54726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792087"/>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EDICIÓN DE CALIDAD (PRIME EDITING) David </a:t>
            </a:r>
            <a:r>
              <a:rPr lang="es-ES" sz="3200" b="1" dirty="0" err="1" smtClean="0">
                <a:solidFill>
                  <a:srgbClr val="FFFF00"/>
                </a:solidFill>
                <a:latin typeface="Times New Roman" pitchFamily="18" charset="0"/>
                <a:cs typeface="Times New Roman" pitchFamily="18" charset="0"/>
              </a:rPr>
              <a:t>Liu</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4098" name="Picture 2"/>
          <p:cNvPicPr>
            <a:picLocks noChangeAspect="1" noChangeArrowheads="1"/>
          </p:cNvPicPr>
          <p:nvPr/>
        </p:nvPicPr>
        <p:blipFill>
          <a:blip r:embed="rId2" cstate="print"/>
          <a:srcRect l="20175" t="13196" r="20142" b="6291"/>
          <a:stretch>
            <a:fillRect/>
          </a:stretch>
        </p:blipFill>
        <p:spPr bwMode="auto">
          <a:xfrm>
            <a:off x="827584" y="1124744"/>
            <a:ext cx="7560840" cy="55446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182355" y="0"/>
            <a:ext cx="8961645" cy="672123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6146" name="Picture 2"/>
          <p:cNvPicPr>
            <a:picLocks noChangeAspect="1" noChangeArrowheads="1"/>
          </p:cNvPicPr>
          <p:nvPr/>
        </p:nvPicPr>
        <p:blipFill>
          <a:blip r:embed="rId2" cstate="print"/>
          <a:srcRect l="20743" t="22606" r="20142" b="10474"/>
          <a:stretch>
            <a:fillRect/>
          </a:stretch>
        </p:blipFill>
        <p:spPr bwMode="auto">
          <a:xfrm>
            <a:off x="242519" y="1124744"/>
            <a:ext cx="8892988" cy="54726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576063"/>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772816"/>
            <a:ext cx="7272808" cy="4680520"/>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0242" name="Picture 2"/>
          <p:cNvPicPr>
            <a:picLocks noChangeAspect="1" noChangeArrowheads="1"/>
          </p:cNvPicPr>
          <p:nvPr/>
        </p:nvPicPr>
        <p:blipFill>
          <a:blip r:embed="rId2" cstate="print"/>
          <a:srcRect l="20175" t="26789" r="20710" b="4200"/>
          <a:stretch>
            <a:fillRect/>
          </a:stretch>
        </p:blipFill>
        <p:spPr bwMode="auto">
          <a:xfrm>
            <a:off x="33314" y="836712"/>
            <a:ext cx="8963905" cy="56886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3 Subtítulo"/>
          <p:cNvSpPr>
            <a:spLocks noGrp="1"/>
          </p:cNvSpPr>
          <p:nvPr>
            <p:ph type="subTitle" idx="1"/>
          </p:nvPr>
        </p:nvSpPr>
        <p:spPr/>
        <p:txBody>
          <a:bodyPr/>
          <a:lstStyle/>
          <a:p>
            <a:endParaRPr lang="es-ES" smtClean="0"/>
          </a:p>
        </p:txBody>
      </p:sp>
      <p:pic>
        <p:nvPicPr>
          <p:cNvPr id="99331" name="Picture 2" descr="Human embryo development"/>
          <p:cNvPicPr>
            <a:picLocks noChangeAspect="1" noChangeArrowheads="1"/>
          </p:cNvPicPr>
          <p:nvPr/>
        </p:nvPicPr>
        <p:blipFill>
          <a:blip r:embed="rId2" cstate="print"/>
          <a:srcRect/>
          <a:stretch>
            <a:fillRect/>
          </a:stretch>
        </p:blipFill>
        <p:spPr bwMode="auto">
          <a:xfrm>
            <a:off x="0" y="333375"/>
            <a:ext cx="8963025" cy="6076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720079"/>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5122" name="Picture 2"/>
          <p:cNvPicPr>
            <a:picLocks noChangeAspect="1" noChangeArrowheads="1"/>
          </p:cNvPicPr>
          <p:nvPr/>
        </p:nvPicPr>
        <p:blipFill>
          <a:blip r:embed="rId2" cstate="print"/>
          <a:srcRect l="20175" t="25743" r="20710"/>
          <a:stretch>
            <a:fillRect/>
          </a:stretch>
        </p:blipFill>
        <p:spPr bwMode="auto">
          <a:xfrm>
            <a:off x="300324" y="908720"/>
            <a:ext cx="8436156" cy="57606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720079"/>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7170" name="Picture 2"/>
          <p:cNvPicPr>
            <a:picLocks noChangeAspect="1" noChangeArrowheads="1"/>
          </p:cNvPicPr>
          <p:nvPr/>
        </p:nvPicPr>
        <p:blipFill>
          <a:blip r:embed="rId2" cstate="print"/>
          <a:srcRect l="22449" t="21561" r="20710"/>
          <a:stretch>
            <a:fillRect/>
          </a:stretch>
        </p:blipFill>
        <p:spPr bwMode="auto">
          <a:xfrm>
            <a:off x="827584" y="998670"/>
            <a:ext cx="7560840" cy="567188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648071"/>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8194" name="Picture 2"/>
          <p:cNvPicPr>
            <a:picLocks noChangeAspect="1" noChangeArrowheads="1"/>
          </p:cNvPicPr>
          <p:nvPr/>
        </p:nvPicPr>
        <p:blipFill>
          <a:blip r:embed="rId2" cstate="print"/>
          <a:srcRect l="20743" t="17378" r="20142"/>
          <a:stretch>
            <a:fillRect/>
          </a:stretch>
        </p:blipFill>
        <p:spPr bwMode="auto">
          <a:xfrm>
            <a:off x="755576" y="908721"/>
            <a:ext cx="7830324" cy="59492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9218" name="Picture 2"/>
          <p:cNvPicPr>
            <a:picLocks noChangeAspect="1" noChangeArrowheads="1"/>
          </p:cNvPicPr>
          <p:nvPr/>
        </p:nvPicPr>
        <p:blipFill>
          <a:blip r:embed="rId2" cstate="print"/>
          <a:srcRect l="22448" t="21561" r="21279" b="10474"/>
          <a:stretch>
            <a:fillRect/>
          </a:stretch>
        </p:blipFill>
        <p:spPr bwMode="auto">
          <a:xfrm>
            <a:off x="423231" y="1052736"/>
            <a:ext cx="8335203" cy="54726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576063"/>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2290" name="Picture 2"/>
          <p:cNvPicPr>
            <a:picLocks noChangeAspect="1" noChangeArrowheads="1"/>
          </p:cNvPicPr>
          <p:nvPr/>
        </p:nvPicPr>
        <p:blipFill>
          <a:blip r:embed="rId2" cstate="print"/>
          <a:srcRect l="20175" t="21561" r="21847" b="7337"/>
          <a:stretch>
            <a:fillRect/>
          </a:stretch>
        </p:blipFill>
        <p:spPr bwMode="auto">
          <a:xfrm>
            <a:off x="287524" y="836712"/>
            <a:ext cx="8424936" cy="56166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576063"/>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3314" name="Picture 2"/>
          <p:cNvPicPr>
            <a:picLocks noChangeAspect="1" noChangeArrowheads="1"/>
          </p:cNvPicPr>
          <p:nvPr/>
        </p:nvPicPr>
        <p:blipFill>
          <a:blip r:embed="rId2" cstate="print"/>
          <a:srcRect l="19606" t="15287" r="20142" b="415"/>
          <a:stretch>
            <a:fillRect/>
          </a:stretch>
        </p:blipFill>
        <p:spPr bwMode="auto">
          <a:xfrm>
            <a:off x="683568" y="888436"/>
            <a:ext cx="7848872" cy="59695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576063"/>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4338" name="Picture 2"/>
          <p:cNvPicPr>
            <a:picLocks noChangeAspect="1" noChangeArrowheads="1"/>
          </p:cNvPicPr>
          <p:nvPr/>
        </p:nvPicPr>
        <p:blipFill>
          <a:blip r:embed="rId2" cstate="print"/>
          <a:srcRect l="20743" t="17378" r="20710" b="415"/>
          <a:stretch>
            <a:fillRect/>
          </a:stretch>
        </p:blipFill>
        <p:spPr bwMode="auto">
          <a:xfrm>
            <a:off x="755576" y="908720"/>
            <a:ext cx="7794176" cy="594928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576063"/>
          </a:xfrm>
          <a:solidFill>
            <a:srgbClr val="FF0000"/>
          </a:solidFill>
        </p:spPr>
        <p:txBody>
          <a:bodyPr>
            <a:normAutofit fontScale="90000"/>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15362" name="Picture 2"/>
          <p:cNvPicPr>
            <a:picLocks noChangeAspect="1" noChangeArrowheads="1"/>
          </p:cNvPicPr>
          <p:nvPr/>
        </p:nvPicPr>
        <p:blipFill>
          <a:blip r:embed="rId2" cstate="print"/>
          <a:srcRect l="20175" t="17378" r="21279"/>
          <a:stretch>
            <a:fillRect/>
          </a:stretch>
        </p:blipFill>
        <p:spPr bwMode="auto">
          <a:xfrm>
            <a:off x="683543" y="836713"/>
            <a:ext cx="7848897" cy="6021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395288" y="188913"/>
            <a:ext cx="8424862" cy="576262"/>
          </a:xfrm>
          <a:solidFill>
            <a:srgbClr val="FF0000"/>
          </a:solidFill>
        </p:spPr>
        <p:txBody>
          <a:bodyPr>
            <a:normAutofit fontScale="90000"/>
          </a:bodyPr>
          <a:lstStyle/>
          <a:p>
            <a:pPr eaLnBrk="1" hangingPunct="1"/>
            <a:r>
              <a:rPr lang="es-ES_tradnl" sz="3200" b="1" dirty="0" smtClean="0">
                <a:solidFill>
                  <a:srgbClr val="FFFF00"/>
                </a:solidFill>
                <a:latin typeface="Times New Roman" pitchFamily="18" charset="0"/>
                <a:cs typeface="Times New Roman" pitchFamily="18" charset="0"/>
              </a:rPr>
              <a:t>GREGOR JOHANN MENDEL (1822-1884)</a:t>
            </a:r>
            <a:endParaRPr lang="es-ES" sz="3200" b="1" dirty="0" smtClean="0">
              <a:solidFill>
                <a:srgbClr val="FFFF00"/>
              </a:solidFill>
              <a:latin typeface="Times New Roman" pitchFamily="18" charset="0"/>
              <a:cs typeface="Times New Roman" pitchFamily="18" charset="0"/>
            </a:endParaRPr>
          </a:p>
        </p:txBody>
      </p:sp>
      <p:pic>
        <p:nvPicPr>
          <p:cNvPr id="102403" name="Picture 2" descr="C:\Users\JuanRamon\Documents\Premios Nobel\nobeles3.jpg"/>
          <p:cNvPicPr>
            <a:picLocks noGrp="1" noChangeAspect="1" noChangeArrowheads="1"/>
          </p:cNvPicPr>
          <p:nvPr>
            <p:ph idx="1"/>
          </p:nvPr>
        </p:nvPicPr>
        <p:blipFill>
          <a:blip r:embed="rId2" cstate="print"/>
          <a:srcRect/>
          <a:stretch>
            <a:fillRect/>
          </a:stretch>
        </p:blipFill>
        <p:spPr>
          <a:xfrm>
            <a:off x="2359025" y="908050"/>
            <a:ext cx="4570413" cy="5949950"/>
          </a:xfrm>
          <a:noFill/>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88641"/>
            <a:ext cx="7846640" cy="864096"/>
          </a:xfrm>
          <a:solidFill>
            <a:srgbClr val="FF0000"/>
          </a:solidFill>
        </p:spPr>
        <p:txBody>
          <a:bodyPr>
            <a:normAutofit/>
          </a:bodyPr>
          <a:lstStyle/>
          <a:p>
            <a:r>
              <a:rPr lang="es-ES" sz="3200" b="1" dirty="0" smtClean="0">
                <a:solidFill>
                  <a:srgbClr val="FFFF00"/>
                </a:solidFill>
                <a:latin typeface="Times New Roman" pitchFamily="18" charset="0"/>
                <a:cs typeface="Times New Roman" pitchFamily="18" charset="0"/>
              </a:rPr>
              <a:t>GENÉTICA Y PREMIOS NOBEL</a:t>
            </a:r>
            <a:endParaRPr lang="es-ES" sz="32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rgbClr val="002060"/>
          </a:solidFill>
        </p:spPr>
        <p:txBody>
          <a:bodyPr>
            <a:normAutofit/>
          </a:bodyPr>
          <a:lstStyle/>
          <a:p>
            <a:endParaRPr lang="es-ES" sz="2400" b="1" dirty="0">
              <a:solidFill>
                <a:srgbClr val="FFFF00"/>
              </a:solidFill>
              <a:latin typeface="Times New Roman" pitchFamily="18" charset="0"/>
              <a:cs typeface="Times New Roman" pitchFamily="18" charset="0"/>
            </a:endParaRPr>
          </a:p>
          <a:p>
            <a:endParaRPr lang="es-ES" sz="2600" b="1" dirty="0" smtClean="0">
              <a:solidFill>
                <a:srgbClr val="FFFF00"/>
              </a:solidFill>
              <a:latin typeface="Times New Roman" pitchFamily="18" charset="0"/>
              <a:cs typeface="Times New Roman" pitchFamily="18" charset="0"/>
            </a:endParaRPr>
          </a:p>
          <a:p>
            <a:r>
              <a:rPr lang="es-ES" sz="2600" b="1" dirty="0" smtClean="0">
                <a:solidFill>
                  <a:srgbClr val="FFFF00"/>
                </a:solidFill>
                <a:latin typeface="Times New Roman" pitchFamily="18" charset="0"/>
                <a:cs typeface="Times New Roman" pitchFamily="18" charset="0"/>
              </a:rPr>
              <a:t>EPÍLOGO</a:t>
            </a:r>
          </a:p>
          <a:p>
            <a:r>
              <a:rPr lang="es-ES" sz="2400" b="1" dirty="0" smtClean="0">
                <a:solidFill>
                  <a:srgbClr val="FFFF00"/>
                </a:solidFill>
                <a:latin typeface="Times New Roman" pitchFamily="18" charset="0"/>
                <a:cs typeface="Times New Roman" pitchFamily="18" charset="0"/>
              </a:rPr>
              <a:t>Premio Nobel a título póstumo a </a:t>
            </a:r>
            <a:r>
              <a:rPr lang="es-ES" sz="2400" b="1" dirty="0" err="1" smtClean="0">
                <a:solidFill>
                  <a:srgbClr val="FFFF00"/>
                </a:solidFill>
                <a:latin typeface="Times New Roman" pitchFamily="18" charset="0"/>
                <a:cs typeface="Times New Roman" pitchFamily="18" charset="0"/>
              </a:rPr>
              <a:t>Gregor</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Mendel</a:t>
            </a:r>
            <a:r>
              <a:rPr lang="es-ES" sz="2400" b="1" dirty="0" smtClean="0">
                <a:solidFill>
                  <a:srgbClr val="FFFF00"/>
                </a:solidFill>
                <a:latin typeface="Times New Roman" pitchFamily="18" charset="0"/>
                <a:cs typeface="Times New Roman" pitchFamily="18" charset="0"/>
              </a:rPr>
              <a:t> </a:t>
            </a:r>
          </a:p>
          <a:p>
            <a:pPr algn="l"/>
            <a:r>
              <a:rPr lang="es-ES" sz="2400" b="1" dirty="0">
                <a:solidFill>
                  <a:schemeClr val="bg1"/>
                </a:solidFill>
                <a:latin typeface="Times New Roman" pitchFamily="18" charset="0"/>
                <a:cs typeface="Times New Roman" pitchFamily="18" charset="0"/>
              </a:rPr>
              <a:t>“por su contribución fundamental al nacimiento de una nueva ciencia -la Genética- al establecer los principios básicos de la herencia de los caracteres en los seres vivos, constituyendo la piedra angular sobre la que se ha construido todo el edificio de la propia Genética, fuente </a:t>
            </a:r>
            <a:r>
              <a:rPr lang="es-ES" sz="2400" b="1" dirty="0" smtClean="0">
                <a:solidFill>
                  <a:schemeClr val="bg1"/>
                </a:solidFill>
                <a:latin typeface="Times New Roman" pitchFamily="18" charset="0"/>
                <a:cs typeface="Times New Roman" pitchFamily="18" charset="0"/>
              </a:rPr>
              <a:t>    y </a:t>
            </a:r>
            <a:r>
              <a:rPr lang="es-ES" sz="2400" b="1" dirty="0">
                <a:solidFill>
                  <a:schemeClr val="bg1"/>
                </a:solidFill>
                <a:latin typeface="Times New Roman" pitchFamily="18" charset="0"/>
                <a:cs typeface="Times New Roman" pitchFamily="18" charset="0"/>
              </a:rPr>
              <a:t>ocasión de numerosos premios Nobel</a:t>
            </a:r>
            <a:r>
              <a:rPr lang="es-ES" sz="2400" b="1" dirty="0" smtClean="0">
                <a:solidFill>
                  <a:schemeClr val="bg1"/>
                </a:solidFill>
                <a:latin typeface="Times New Roman" pitchFamily="18" charset="0"/>
                <a:cs typeface="Times New Roman" pitchFamily="18" charset="0"/>
              </a:rPr>
              <a:t>”</a:t>
            </a:r>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11188" y="188913"/>
            <a:ext cx="7921625" cy="719137"/>
          </a:xfrm>
          <a:solidFill>
            <a:srgbClr val="FF3300"/>
          </a:solidFill>
        </p:spPr>
        <p:txBody>
          <a:bodyPr>
            <a:normAutofit fontScale="90000"/>
          </a:bodyPr>
          <a:lstStyle/>
          <a:p>
            <a:r>
              <a:rPr lang="es-ES" sz="2400" b="1" dirty="0" err="1" smtClean="0">
                <a:solidFill>
                  <a:srgbClr val="FFFF00"/>
                </a:solidFill>
                <a:latin typeface="Times New Roman" pitchFamily="18" charset="0"/>
                <a:cs typeface="Times New Roman" pitchFamily="18" charset="0"/>
              </a:rPr>
              <a:t>Gregor</a:t>
            </a:r>
            <a:r>
              <a:rPr lang="es-ES" sz="2400" b="1" dirty="0" smtClean="0">
                <a:solidFill>
                  <a:srgbClr val="FFFF00"/>
                </a:solidFill>
                <a:latin typeface="Times New Roman" pitchFamily="18" charset="0"/>
                <a:cs typeface="Times New Roman" pitchFamily="18" charset="0"/>
              </a:rPr>
              <a:t> Johann </a:t>
            </a:r>
            <a:r>
              <a:rPr lang="es-ES" sz="2400" b="1" dirty="0" err="1" smtClean="0">
                <a:solidFill>
                  <a:srgbClr val="FFFF00"/>
                </a:solidFill>
                <a:latin typeface="Times New Roman" pitchFamily="18" charset="0"/>
                <a:cs typeface="Times New Roman" pitchFamily="18" charset="0"/>
              </a:rPr>
              <a:t>Mendel</a:t>
            </a:r>
            <a:r>
              <a:rPr lang="es-ES" sz="2400" b="1" dirty="0" smtClean="0">
                <a:solidFill>
                  <a:srgbClr val="FFFF00"/>
                </a:solidFill>
                <a:latin typeface="Times New Roman" pitchFamily="18" charset="0"/>
                <a:cs typeface="Times New Roman" pitchFamily="18" charset="0"/>
              </a:rPr>
              <a:t> (1822-1884)</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Abadía Agustina de </a:t>
            </a:r>
            <a:r>
              <a:rPr lang="es-ES" sz="2400" b="1" dirty="0" err="1" smtClean="0">
                <a:solidFill>
                  <a:srgbClr val="FFFF00"/>
                </a:solidFill>
                <a:latin typeface="Times New Roman" pitchFamily="18" charset="0"/>
                <a:cs typeface="Times New Roman" pitchFamily="18" charset="0"/>
              </a:rPr>
              <a:t>Brünn</a:t>
            </a:r>
            <a:r>
              <a:rPr lang="es-ES" sz="2400" b="1" dirty="0" smtClean="0">
                <a:solidFill>
                  <a:srgbClr val="FFFF00"/>
                </a:solidFill>
                <a:latin typeface="Times New Roman" pitchFamily="18" charset="0"/>
                <a:cs typeface="Times New Roman" pitchFamily="18" charset="0"/>
              </a:rPr>
              <a:t>, Moravia (</a:t>
            </a:r>
            <a:r>
              <a:rPr lang="es-ES" sz="2400" b="1" dirty="0" err="1" smtClean="0">
                <a:solidFill>
                  <a:srgbClr val="FFFF00"/>
                </a:solidFill>
                <a:latin typeface="Times New Roman" pitchFamily="18" charset="0"/>
                <a:cs typeface="Times New Roman" pitchFamily="18" charset="0"/>
              </a:rPr>
              <a:t>Brno</a:t>
            </a:r>
            <a:r>
              <a:rPr lang="es-ES" sz="2400" b="1" dirty="0" smtClean="0">
                <a:solidFill>
                  <a:srgbClr val="FFFF00"/>
                </a:solidFill>
                <a:latin typeface="Times New Roman" pitchFamily="18" charset="0"/>
                <a:cs typeface="Times New Roman" pitchFamily="18" charset="0"/>
              </a:rPr>
              <a:t>, Rep. Checa)</a:t>
            </a:r>
          </a:p>
        </p:txBody>
      </p:sp>
      <p:sp>
        <p:nvSpPr>
          <p:cNvPr id="12291" name="Rectangle 3"/>
          <p:cNvSpPr>
            <a:spLocks noGrp="1" noChangeArrowheads="1"/>
          </p:cNvSpPr>
          <p:nvPr>
            <p:ph type="body" idx="1"/>
          </p:nvPr>
        </p:nvSpPr>
        <p:spPr>
          <a:xfrm>
            <a:off x="685800" y="1052513"/>
            <a:ext cx="7772400" cy="5616575"/>
          </a:xfrm>
        </p:spPr>
        <p:txBody>
          <a:bodyPr/>
          <a:lstStyle/>
          <a:p>
            <a:endParaRPr lang="es-ES" smtClean="0"/>
          </a:p>
        </p:txBody>
      </p:sp>
      <p:pic>
        <p:nvPicPr>
          <p:cNvPr id="12292" name="Picture 4" descr="Mendel 1"/>
          <p:cNvPicPr>
            <a:picLocks noChangeAspect="1" noChangeArrowheads="1"/>
          </p:cNvPicPr>
          <p:nvPr/>
        </p:nvPicPr>
        <p:blipFill>
          <a:blip r:embed="rId2" cstate="print"/>
          <a:srcRect/>
          <a:stretch>
            <a:fillRect/>
          </a:stretch>
        </p:blipFill>
        <p:spPr bwMode="auto">
          <a:xfrm>
            <a:off x="539750" y="965200"/>
            <a:ext cx="8135938" cy="5948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755650" y="188913"/>
            <a:ext cx="7704138" cy="719137"/>
          </a:xfrm>
          <a:solidFill>
            <a:srgbClr val="FF3300"/>
          </a:solidFill>
        </p:spPr>
        <p:txBody>
          <a:bodyPr>
            <a:normAutofit fontScale="90000"/>
          </a:bodyPr>
          <a:lstStyle/>
          <a:p>
            <a:r>
              <a:rPr lang="es-ES" sz="2400" b="1" dirty="0" err="1" smtClean="0">
                <a:solidFill>
                  <a:srgbClr val="FFFF00"/>
                </a:solidFill>
                <a:latin typeface="Times New Roman" pitchFamily="18" charset="0"/>
                <a:cs typeface="Times New Roman" pitchFamily="18" charset="0"/>
              </a:rPr>
              <a:t>Gregor</a:t>
            </a:r>
            <a:r>
              <a:rPr lang="es-ES" sz="2400" b="1" dirty="0" smtClean="0">
                <a:solidFill>
                  <a:srgbClr val="FFFF00"/>
                </a:solidFill>
                <a:latin typeface="Times New Roman" pitchFamily="18" charset="0"/>
                <a:cs typeface="Times New Roman" pitchFamily="18" charset="0"/>
              </a:rPr>
              <a:t> Johann </a:t>
            </a:r>
            <a:r>
              <a:rPr lang="es-ES" sz="2400" b="1" dirty="0" err="1" smtClean="0">
                <a:solidFill>
                  <a:srgbClr val="FFFF00"/>
                </a:solidFill>
                <a:latin typeface="Times New Roman" pitchFamily="18" charset="0"/>
                <a:cs typeface="Times New Roman" pitchFamily="18" charset="0"/>
              </a:rPr>
              <a:t>Mendel</a:t>
            </a:r>
            <a:r>
              <a:rPr lang="es-ES" sz="2400" b="1" dirty="0" smtClean="0">
                <a:solidFill>
                  <a:srgbClr val="FFFF00"/>
                </a:solidFill>
                <a:latin typeface="Times New Roman" pitchFamily="18" charset="0"/>
                <a:cs typeface="Times New Roman" pitchFamily="18" charset="0"/>
              </a:rPr>
              <a:t> (1822-1884)</a:t>
            </a:r>
            <a:br>
              <a:rPr lang="es-ES" sz="2400" b="1" dirty="0" smtClean="0">
                <a:solidFill>
                  <a:srgbClr val="FFFF00"/>
                </a:solidFill>
                <a:latin typeface="Times New Roman" pitchFamily="18" charset="0"/>
                <a:cs typeface="Times New Roman" pitchFamily="18" charset="0"/>
              </a:rPr>
            </a:br>
            <a:r>
              <a:rPr lang="es-ES" sz="2400" b="1" dirty="0" smtClean="0">
                <a:solidFill>
                  <a:srgbClr val="FFFF00"/>
                </a:solidFill>
                <a:latin typeface="Times New Roman" pitchFamily="18" charset="0"/>
                <a:cs typeface="Times New Roman" pitchFamily="18" charset="0"/>
              </a:rPr>
              <a:t>Abadía Agustina de </a:t>
            </a:r>
            <a:r>
              <a:rPr lang="es-ES" sz="2400" b="1" dirty="0" err="1" smtClean="0">
                <a:solidFill>
                  <a:srgbClr val="FFFF00"/>
                </a:solidFill>
                <a:latin typeface="Times New Roman" pitchFamily="18" charset="0"/>
                <a:cs typeface="Times New Roman" pitchFamily="18" charset="0"/>
              </a:rPr>
              <a:t>Brünn</a:t>
            </a:r>
            <a:r>
              <a:rPr lang="es-ES" sz="2400" b="1" dirty="0" smtClean="0">
                <a:solidFill>
                  <a:srgbClr val="FFFF00"/>
                </a:solidFill>
                <a:latin typeface="Times New Roman" pitchFamily="18" charset="0"/>
                <a:cs typeface="Times New Roman" pitchFamily="18" charset="0"/>
              </a:rPr>
              <a:t> (</a:t>
            </a:r>
            <a:r>
              <a:rPr lang="es-ES" sz="2400" b="1" dirty="0" err="1" smtClean="0">
                <a:solidFill>
                  <a:srgbClr val="FFFF00"/>
                </a:solidFill>
                <a:latin typeface="Times New Roman" pitchFamily="18" charset="0"/>
                <a:cs typeface="Times New Roman" pitchFamily="18" charset="0"/>
              </a:rPr>
              <a:t>Brno</a:t>
            </a:r>
            <a:r>
              <a:rPr lang="es-ES" sz="2400" b="1" dirty="0" smtClean="0">
                <a:solidFill>
                  <a:srgbClr val="FFFF00"/>
                </a:solidFill>
                <a:latin typeface="Times New Roman" pitchFamily="18" charset="0"/>
                <a:cs typeface="Times New Roman" pitchFamily="18" charset="0"/>
              </a:rPr>
              <a:t>)</a:t>
            </a:r>
          </a:p>
        </p:txBody>
      </p:sp>
      <p:sp>
        <p:nvSpPr>
          <p:cNvPr id="13315" name="Rectangle 3"/>
          <p:cNvSpPr>
            <a:spLocks noGrp="1" noChangeArrowheads="1"/>
          </p:cNvSpPr>
          <p:nvPr>
            <p:ph type="body" idx="1"/>
          </p:nvPr>
        </p:nvSpPr>
        <p:spPr>
          <a:xfrm>
            <a:off x="685800" y="1052513"/>
            <a:ext cx="7772400" cy="5616575"/>
          </a:xfrm>
        </p:spPr>
        <p:txBody>
          <a:bodyPr/>
          <a:lstStyle/>
          <a:p>
            <a:endParaRPr lang="es-ES" smtClean="0"/>
          </a:p>
        </p:txBody>
      </p:sp>
      <p:pic>
        <p:nvPicPr>
          <p:cNvPr id="13316" name="Picture 4" descr="Mendel 3"/>
          <p:cNvPicPr>
            <a:picLocks noChangeAspect="1" noChangeArrowheads="1"/>
          </p:cNvPicPr>
          <p:nvPr/>
        </p:nvPicPr>
        <p:blipFill>
          <a:blip r:embed="rId2" cstate="print"/>
          <a:srcRect/>
          <a:stretch>
            <a:fillRect/>
          </a:stretch>
        </p:blipFill>
        <p:spPr bwMode="auto">
          <a:xfrm>
            <a:off x="684213" y="977900"/>
            <a:ext cx="7920037" cy="58594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188913"/>
            <a:ext cx="7772400" cy="647700"/>
          </a:xfrm>
          <a:solidFill>
            <a:srgbClr val="FF3300"/>
          </a:solidFill>
        </p:spPr>
        <p:txBody>
          <a:bodyPr>
            <a:normAutofit fontScale="90000"/>
          </a:bodyPr>
          <a:lstStyle/>
          <a:p>
            <a:r>
              <a:rPr lang="es-ES" sz="2400" b="1" smtClean="0">
                <a:solidFill>
                  <a:srgbClr val="FFFF00"/>
                </a:solidFill>
              </a:rPr>
              <a:t>Gregor Johann Mendel (1822-1884)</a:t>
            </a:r>
            <a:br>
              <a:rPr lang="es-ES" sz="2400" b="1" smtClean="0">
                <a:solidFill>
                  <a:srgbClr val="FFFF00"/>
                </a:solidFill>
              </a:rPr>
            </a:br>
            <a:r>
              <a:rPr lang="es-ES" sz="2400" b="1" smtClean="0">
                <a:solidFill>
                  <a:srgbClr val="FFFF00"/>
                </a:solidFill>
              </a:rPr>
              <a:t>Abadía Agustina de Brünn (Brno)</a:t>
            </a:r>
          </a:p>
        </p:txBody>
      </p:sp>
      <p:sp>
        <p:nvSpPr>
          <p:cNvPr id="14339" name="Rectangle 3"/>
          <p:cNvSpPr>
            <a:spLocks noGrp="1" noChangeArrowheads="1"/>
          </p:cNvSpPr>
          <p:nvPr>
            <p:ph type="body" idx="1"/>
          </p:nvPr>
        </p:nvSpPr>
        <p:spPr>
          <a:xfrm>
            <a:off x="2268538" y="908050"/>
            <a:ext cx="4608512" cy="5761038"/>
          </a:xfrm>
        </p:spPr>
        <p:txBody>
          <a:bodyPr/>
          <a:lstStyle/>
          <a:p>
            <a:endParaRPr lang="es-ES" smtClean="0"/>
          </a:p>
        </p:txBody>
      </p:sp>
      <p:pic>
        <p:nvPicPr>
          <p:cNvPr id="14340" name="Picture 4" descr="Mendel 4"/>
          <p:cNvPicPr>
            <a:picLocks noChangeAspect="1" noChangeArrowheads="1"/>
          </p:cNvPicPr>
          <p:nvPr/>
        </p:nvPicPr>
        <p:blipFill>
          <a:blip r:embed="rId2" cstate="print"/>
          <a:srcRect/>
          <a:stretch>
            <a:fillRect/>
          </a:stretch>
        </p:blipFill>
        <p:spPr bwMode="auto">
          <a:xfrm>
            <a:off x="2195513" y="908050"/>
            <a:ext cx="4824412" cy="5949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333375"/>
            <a:ext cx="2230438" cy="3024188"/>
          </a:xfrm>
          <a:solidFill>
            <a:srgbClr val="FF3300"/>
          </a:solidFill>
        </p:spPr>
        <p:txBody>
          <a:bodyPr/>
          <a:lstStyle/>
          <a:p>
            <a:r>
              <a:rPr lang="es-ES" sz="2400" b="1" dirty="0" err="1" smtClean="0">
                <a:solidFill>
                  <a:srgbClr val="FFFF00"/>
                </a:solidFill>
                <a:latin typeface="Times New Roman" pitchFamily="18" charset="0"/>
                <a:cs typeface="Times New Roman" pitchFamily="18" charset="0"/>
              </a:rPr>
              <a:t>Gregor</a:t>
            </a:r>
            <a:r>
              <a:rPr lang="es-ES" sz="2400" b="1" dirty="0" smtClean="0">
                <a:solidFill>
                  <a:srgbClr val="FFFF00"/>
                </a:solidFill>
                <a:latin typeface="Times New Roman" pitchFamily="18" charset="0"/>
                <a:cs typeface="Times New Roman" pitchFamily="18" charset="0"/>
              </a:rPr>
              <a:t> Johann</a:t>
            </a:r>
            <a:br>
              <a:rPr lang="es-ES" sz="2400" b="1" dirty="0" smtClean="0">
                <a:solidFill>
                  <a:srgbClr val="FFFF00"/>
                </a:solidFill>
                <a:latin typeface="Times New Roman" pitchFamily="18" charset="0"/>
                <a:cs typeface="Times New Roman" pitchFamily="18" charset="0"/>
              </a:rPr>
            </a:br>
            <a:r>
              <a:rPr lang="es-ES" sz="2400" b="1" dirty="0" err="1" smtClean="0">
                <a:solidFill>
                  <a:srgbClr val="FFFF00"/>
                </a:solidFill>
                <a:latin typeface="Times New Roman" pitchFamily="18" charset="0"/>
                <a:cs typeface="Times New Roman" pitchFamily="18" charset="0"/>
              </a:rPr>
              <a:t>Mendel</a:t>
            </a:r>
            <a:r>
              <a:rPr lang="es-ES" sz="2400" b="1" dirty="0" smtClean="0">
                <a:solidFill>
                  <a:srgbClr val="FFFF00"/>
                </a:solidFill>
                <a:latin typeface="Times New Roman" pitchFamily="18" charset="0"/>
                <a:cs typeface="Times New Roman" pitchFamily="18" charset="0"/>
              </a:rPr>
              <a:t>, Abad</a:t>
            </a:r>
          </a:p>
        </p:txBody>
      </p:sp>
      <p:sp>
        <p:nvSpPr>
          <p:cNvPr id="15363" name="Rectangle 3"/>
          <p:cNvSpPr>
            <a:spLocks noGrp="1" noChangeArrowheads="1"/>
          </p:cNvSpPr>
          <p:nvPr>
            <p:ph type="body" idx="1"/>
          </p:nvPr>
        </p:nvSpPr>
        <p:spPr>
          <a:xfrm>
            <a:off x="3059113" y="0"/>
            <a:ext cx="4535487" cy="6858000"/>
          </a:xfrm>
        </p:spPr>
        <p:txBody>
          <a:bodyPr/>
          <a:lstStyle/>
          <a:p>
            <a:endParaRPr lang="es-ES" smtClean="0"/>
          </a:p>
        </p:txBody>
      </p:sp>
      <p:pic>
        <p:nvPicPr>
          <p:cNvPr id="15364" name="Picture 4" descr="Mendel 2"/>
          <p:cNvPicPr>
            <a:picLocks noChangeAspect="1" noChangeArrowheads="1"/>
          </p:cNvPicPr>
          <p:nvPr/>
        </p:nvPicPr>
        <p:blipFill>
          <a:blip r:embed="rId2" cstate="print"/>
          <a:srcRect/>
          <a:stretch>
            <a:fillRect/>
          </a:stretch>
        </p:blipFill>
        <p:spPr bwMode="auto">
          <a:xfrm>
            <a:off x="3054350" y="0"/>
            <a:ext cx="457041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547664" y="188641"/>
            <a:ext cx="6480720" cy="576063"/>
          </a:xfrm>
          <a:solidFill>
            <a:srgbClr val="FF0000"/>
          </a:solidFill>
        </p:spPr>
        <p:txBody>
          <a:bodyPr>
            <a:normAutofit/>
          </a:bodyPr>
          <a:lstStyle/>
          <a:p>
            <a:r>
              <a:rPr lang="es-ES" sz="2000" b="1" dirty="0" smtClean="0">
                <a:solidFill>
                  <a:srgbClr val="FFFF00"/>
                </a:solidFill>
                <a:latin typeface="Times New Roman" pitchFamily="18" charset="0"/>
                <a:cs typeface="Times New Roman" pitchFamily="18" charset="0"/>
              </a:rPr>
              <a:t>GENÉTICA Y PREMIOS NOBEL: ANTECEDENTES</a:t>
            </a:r>
            <a:endParaRPr lang="es-ES" sz="2000" dirty="0">
              <a:solidFill>
                <a:srgbClr val="FFFF00"/>
              </a:solidFill>
              <a:latin typeface="Times New Roman" pitchFamily="18" charset="0"/>
              <a:cs typeface="Times New Roman" pitchFamily="18" charset="0"/>
            </a:endParaRPr>
          </a:p>
        </p:txBody>
      </p:sp>
      <p:sp>
        <p:nvSpPr>
          <p:cNvPr id="3" name="2 Subtítulo"/>
          <p:cNvSpPr>
            <a:spLocks noGrp="1"/>
          </p:cNvSpPr>
          <p:nvPr>
            <p:ph type="subTitle" idx="1"/>
          </p:nvPr>
        </p:nvSpPr>
        <p:spPr>
          <a:xfrm>
            <a:off x="683568" y="1124744"/>
            <a:ext cx="7848872" cy="5328592"/>
          </a:xfrm>
          <a:solidFill>
            <a:schemeClr val="bg1"/>
          </a:solidFill>
        </p:spPr>
        <p:txBody>
          <a:bodyPr>
            <a:normAutofit/>
          </a:bodyPr>
          <a:lstStyle/>
          <a:p>
            <a:endParaRPr lang="es-ES" sz="2400" b="1" dirty="0">
              <a:solidFill>
                <a:schemeClr val="bg1"/>
              </a:solidFill>
              <a:latin typeface="Times New Roman" pitchFamily="18" charset="0"/>
              <a:cs typeface="Times New Roman" pitchFamily="18" charset="0"/>
            </a:endParaRPr>
          </a:p>
          <a:p>
            <a:endParaRPr lang="es-ES" sz="2600" b="1" dirty="0">
              <a:solidFill>
                <a:srgbClr val="FFFF00"/>
              </a:solidFill>
              <a:latin typeface="Times New Roman" pitchFamily="18" charset="0"/>
              <a:cs typeface="Times New Roman" pitchFamily="18" charset="0"/>
            </a:endParaRPr>
          </a:p>
          <a:p>
            <a:pPr lvl="0"/>
            <a:endParaRPr lang="es-ES" sz="3200" b="1" dirty="0">
              <a:solidFill>
                <a:schemeClr val="bg1"/>
              </a:solidFill>
              <a:latin typeface="Times New Roman" pitchFamily="18" charset="0"/>
              <a:cs typeface="Times New Roman" pitchFamily="18" charset="0"/>
            </a:endParaRPr>
          </a:p>
          <a:p>
            <a:pPr lvl="0"/>
            <a:endParaRPr lang="es-ES" sz="3200" b="1" dirty="0" smtClean="0">
              <a:solidFill>
                <a:schemeClr val="bg1"/>
              </a:solidFill>
              <a:latin typeface="Times New Roman" pitchFamily="18" charset="0"/>
              <a:cs typeface="Times New Roman" pitchFamily="18" charset="0"/>
            </a:endParaRPr>
          </a:p>
          <a:p>
            <a:endParaRPr lang="es-ES" dirty="0"/>
          </a:p>
        </p:txBody>
      </p:sp>
      <p:pic>
        <p:nvPicPr>
          <p:cNvPr id="21506" name="Picture 2"/>
          <p:cNvPicPr>
            <a:picLocks noChangeAspect="1" noChangeArrowheads="1"/>
          </p:cNvPicPr>
          <p:nvPr/>
        </p:nvPicPr>
        <p:blipFill>
          <a:blip r:embed="rId2" cstate="print"/>
          <a:srcRect l="36894" t="23652" r="38319" b="6291"/>
          <a:stretch>
            <a:fillRect/>
          </a:stretch>
        </p:blipFill>
        <p:spPr bwMode="auto">
          <a:xfrm>
            <a:off x="2915816" y="823619"/>
            <a:ext cx="3888432" cy="59210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8421</TotalTime>
  <Words>1571</Words>
  <Application>Microsoft Office PowerPoint</Application>
  <PresentationFormat>Presentación en pantalla (4:3)</PresentationFormat>
  <Paragraphs>389</Paragraphs>
  <Slides>79</Slides>
  <Notes>2</Notes>
  <HiddenSlides>0</HiddenSlides>
  <MMClips>0</MMClips>
  <ScaleCrop>false</ScaleCrop>
  <HeadingPairs>
    <vt:vector size="4" baseType="variant">
      <vt:variant>
        <vt:lpstr>Tema</vt:lpstr>
      </vt:variant>
      <vt:variant>
        <vt:i4>1</vt:i4>
      </vt:variant>
      <vt:variant>
        <vt:lpstr>Títulos de diapositiva</vt:lpstr>
      </vt:variant>
      <vt:variant>
        <vt:i4>79</vt:i4>
      </vt:variant>
    </vt:vector>
  </HeadingPairs>
  <TitlesOfParts>
    <vt:vector size="80" baseType="lpstr">
      <vt:lpstr>Tema de Office</vt:lpstr>
      <vt:lpstr>Diapositiva 1</vt:lpstr>
      <vt:lpstr>HEREJÍAS GENÉTICAS Y PREMIOS NOBEL</vt:lpstr>
      <vt:lpstr>HEREJÍAS GENÉTICAS Y PREMIOS NOBEL</vt:lpstr>
      <vt:lpstr>HEREJÍAS GENÉTICAS Y PREMIOS NOBEL</vt:lpstr>
      <vt:lpstr>HEREJÍAS GENÉTICAS Y PREMIOS NOBEL</vt:lpstr>
      <vt:lpstr>Diapositiva 6</vt:lpstr>
      <vt:lpstr>LOS GENES SON ADN Infección con fagos radiactivos (P-32, S-35)                   (Alfred D. Hershey y Martha Chase, 1952)</vt:lpstr>
      <vt:lpstr>HEREJÍAS GENÉTICAS Y PREMIOS NOBEL</vt:lpstr>
      <vt:lpstr>                TRANSCRIPCIÓN INVERSA                          Howard M. Temin                David Baltimore</vt:lpstr>
      <vt:lpstr>GENÉTICA Y PREMIOS NOBEL</vt:lpstr>
      <vt:lpstr>ELEMENTOS GENÉTICOS MÓVILES:TRANSPOSONES(1951)            BARBARA McCLINTOCK (Premio Nobel 1983)</vt:lpstr>
      <vt:lpstr>ELEMENTOS GENÉTICOS MÓVILES:                                           LOS TRANSPOSONES</vt:lpstr>
      <vt:lpstr>                 MECANISMOS DE TRANSPOSICIÓN</vt:lpstr>
      <vt:lpstr>HEREJÍAS GENÉTICAS Y PREMIOS NOBEL</vt:lpstr>
      <vt:lpstr>RECOMBINACIÓN SOMÁTICA INTRACROMOSÓMICA SUSUMU TONEGAWA</vt:lpstr>
      <vt:lpstr>GENÉTICA Y PREMIOS NOBEL SUSUMU TONEGAWA</vt:lpstr>
      <vt:lpstr> SUSUMU TONEGAWA:                                           RECOMBINACIÓN SOMÁTICA INTRACROMOSÓMICA</vt:lpstr>
      <vt:lpstr>HEREJÍAS GENÉTICAS Y PREMIOS NOBEL</vt:lpstr>
      <vt:lpstr>EL DOGMA CENTRAL DE LA BIOLOGÍA MOLECULAR</vt:lpstr>
      <vt:lpstr>EL DOGMA CENTRAL DE LA BIOLOGÍA MOLECULAR</vt:lpstr>
      <vt:lpstr>HEREJÍAS GENÉTICAS Y PREMIOS NOBEL</vt:lpstr>
      <vt:lpstr>ACTIVIDAD CATALÍTICA DEL ARN</vt:lpstr>
      <vt:lpstr>ACTIVIDAD CATALÍTICA DEL ARN</vt:lpstr>
      <vt:lpstr>REDIFERENCIACIÓN CELULAR EN EL DESARROLLO John B. GURDON (1962, 2012)</vt:lpstr>
      <vt:lpstr> GENÉTICA Y PREMIOS NOBEL AUSENCIAS  </vt:lpstr>
      <vt:lpstr> GENÉTICA Y PREMIOS NOBEL: AUSENCIAS  </vt:lpstr>
      <vt:lpstr>¿INJUSTICIA DE GÉNERO?                                                               ROSALIND FRANKLIN                                              MARTHA CHASE                       MARIANNE GRUNBERG-MANAGO</vt:lpstr>
      <vt:lpstr>ARCHIBAL GARROD (1857 - 1936) Errores congénitos del metabolismo humano</vt:lpstr>
      <vt:lpstr>TRANSFORMACIÓN BACTERIANA :                                      EL PRINCIPIO TRANSFORMANTE                                                         (GRIFFITH, 1928;  AVERY, Mac LEOD y McCARTY, 1944)</vt:lpstr>
      <vt:lpstr>JAMES A. THOMSON Células ES y células troncales pluripotentes humanas</vt:lpstr>
      <vt:lpstr>GENÉTICA Y PREMIOS NOBEL: AUSENCIAS                                                             Clonación en mamíferos: la oveja Dolly                 (Ian Wilmut, 1996)</vt:lpstr>
      <vt:lpstr>CROMOSOMAS HUMANOS (2n=46,XX♀; 2n=46,XY♂)                                            (JOE HIN TJIO, 1956)</vt:lpstr>
      <vt:lpstr>Cariotipo humano de varón </vt:lpstr>
      <vt:lpstr>Cariotipo humano de mujer </vt:lpstr>
      <vt:lpstr>Jerôme Lejeune  Trisomía 21 = Síndrome de Down (1959)</vt:lpstr>
      <vt:lpstr>Trisomía 21, Síndrome de Down</vt:lpstr>
      <vt:lpstr>Jerôme Lejeune  Síndrome de Down </vt:lpstr>
      <vt:lpstr>Jerôme Lejeune                                               Síndrome de Grito de gato (Cri du chat), 5p-</vt:lpstr>
      <vt:lpstr>Jerôme Lejeune                                      Síndrome de Grito de gato, 5p-</vt:lpstr>
      <vt:lpstr>GENÉTICA Y PREMIOS NOBEL  HACIENDO PREDICCIONES</vt:lpstr>
      <vt:lpstr>GENÉTICA Y PREMIOS NOBEL  HACIENDO PREDICCIONES</vt:lpstr>
      <vt:lpstr>J. CRAIG VENTER                 </vt:lpstr>
      <vt:lpstr>SECUENCIACIÓN DEL ADN</vt:lpstr>
      <vt:lpstr>Diapositiva 44</vt:lpstr>
      <vt:lpstr>Diapositiva 45</vt:lpstr>
      <vt:lpstr>PROYECTO GENOMA OCÉANO METAGENÓMICA</vt:lpstr>
      <vt:lpstr>PROYECTO GENOMA OCÉANO</vt:lpstr>
      <vt:lpstr>GENÓMICA SINTÉTICA                          (“Seréis como dioses” Gn 3,5)</vt:lpstr>
      <vt:lpstr>Diapositiva 49</vt:lpstr>
      <vt:lpstr>J. CRAIG VENTER:                 CIENTÍFICO-EMPRESARIO</vt:lpstr>
      <vt:lpstr>J. CRAIG VENTER</vt:lpstr>
      <vt:lpstr>GENÉTICA Y PREMIOS NOBEL  HACIENDO PREDICCIONES</vt:lpstr>
      <vt:lpstr>Genomic Editing Tools: 2 elements</vt:lpstr>
      <vt:lpstr>Diapositiva 54</vt:lpstr>
      <vt:lpstr>Diapositiva 55</vt:lpstr>
      <vt:lpstr>Diapositiva 56</vt:lpstr>
      <vt:lpstr>GENÉTICA Y PREMIOS NOBEL</vt:lpstr>
      <vt:lpstr>GENÉTICA Y PREMIOS NOBEL</vt:lpstr>
      <vt:lpstr>GENÉTICA Y PREMIOS NOBEL</vt:lpstr>
      <vt:lpstr>EDICIÓN DE CALIDAD (PRIME EDITING) David Liu</vt:lpstr>
      <vt:lpstr>Diapositiva 61</vt:lpstr>
      <vt:lpstr>GENÉTICA Y PREMIOS NOBEL</vt:lpstr>
      <vt:lpstr>GENÉTICA Y PREMIOS NOBEL</vt:lpstr>
      <vt:lpstr>Diapositiva 64</vt:lpstr>
      <vt:lpstr>GENÉTICA Y PREMIOS NOBEL</vt:lpstr>
      <vt:lpstr>GENÉTICA Y PREMIOS NOBEL</vt:lpstr>
      <vt:lpstr>GENÉTICA Y PREMIOS NOBEL</vt:lpstr>
      <vt:lpstr>GENÉTICA Y PREMIOS NOBEL</vt:lpstr>
      <vt:lpstr>GENÉTICA Y PREMIOS NOBEL</vt:lpstr>
      <vt:lpstr>GENÉTICA Y PREMIOS NOBEL</vt:lpstr>
      <vt:lpstr>GENÉTICA Y PREMIOS NOBEL</vt:lpstr>
      <vt:lpstr>GENÉTICA Y PREMIOS NOBEL</vt:lpstr>
      <vt:lpstr>GREGOR JOHANN MENDEL (1822-1884)</vt:lpstr>
      <vt:lpstr>GENÉTICA Y PREMIOS NOBEL</vt:lpstr>
      <vt:lpstr>Gregor Johann Mendel (1822-1884) Abadía Agustina de Brünn, Moravia (Brno, Rep. Checa)</vt:lpstr>
      <vt:lpstr>Gregor Johann Mendel (1822-1884) Abadía Agustina de Brünn (Brno)</vt:lpstr>
      <vt:lpstr>Gregor Johann Mendel (1822-1884) Abadía Agustina de Brünn (Brno)</vt:lpstr>
      <vt:lpstr>Gregor Johann Mendel, Abad</vt:lpstr>
      <vt:lpstr>GENÉTICA Y PREMIOS NOBEL: ANTECEDENTES</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GENÉTICA Y PREMIOS NOBEL</dc:title>
  <dc:creator>Juan-Ramón Lacadena</dc:creator>
  <cp:lastModifiedBy>Juan-Ramón Lacadena</cp:lastModifiedBy>
  <cp:revision>273</cp:revision>
  <dcterms:created xsi:type="dcterms:W3CDTF">2018-10-19T16:18:08Z</dcterms:created>
  <dcterms:modified xsi:type="dcterms:W3CDTF">2019-11-25T16:31:00Z</dcterms:modified>
</cp:coreProperties>
</file>