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4" r:id="rId4"/>
    <p:sldId id="288" r:id="rId5"/>
    <p:sldId id="296" r:id="rId6"/>
    <p:sldId id="270" r:id="rId7"/>
    <p:sldId id="268" r:id="rId8"/>
    <p:sldId id="269" r:id="rId9"/>
    <p:sldId id="271" r:id="rId10"/>
    <p:sldId id="272" r:id="rId11"/>
    <p:sldId id="273" r:id="rId12"/>
    <p:sldId id="275" r:id="rId13"/>
    <p:sldId id="265" r:id="rId14"/>
    <p:sldId id="258" r:id="rId15"/>
    <p:sldId id="285" r:id="rId16"/>
    <p:sldId id="286" r:id="rId17"/>
    <p:sldId id="287" r:id="rId18"/>
    <p:sldId id="289" r:id="rId19"/>
    <p:sldId id="291" r:id="rId20"/>
    <p:sldId id="290" r:id="rId21"/>
    <p:sldId id="292" r:id="rId22"/>
    <p:sldId id="293" r:id="rId23"/>
    <p:sldId id="294" r:id="rId24"/>
    <p:sldId id="295" r:id="rId25"/>
    <p:sldId id="298" r:id="rId26"/>
    <p:sldId id="299" r:id="rId27"/>
    <p:sldId id="30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0078" autoAdjust="0"/>
  </p:normalViewPr>
  <p:slideViewPr>
    <p:cSldViewPr snapToGrid="0">
      <p:cViewPr varScale="1">
        <p:scale>
          <a:sx n="50" d="100"/>
          <a:sy n="50" d="100"/>
        </p:scale>
        <p:origin x="811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339C7-5981-4E50-BBB5-4259D1E7C5D1}" type="datetimeFigureOut">
              <a:rPr lang="es-ES" smtClean="0"/>
              <a:t>29/04/2019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B841A-913E-4751-ADEC-1A6172CD40B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8047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.org/en/development/desa/population/migration/data/estimates2/estimates17.shtml" TargetMode="External"/><Relationship Id="rId2" Type="http://schemas.openxmlformats.org/officeDocument/2006/relationships/hyperlink" Target="https://migrationdataportal.org/?i=stock_abs_&amp;t=2017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worldbank.org/indicator/SP.POP.0014.TO.ZS?end=2016&amp;amp;amp;start=2015&amp;amp;amp;view=map" TargetMode="External"/><Relationship Id="rId2" Type="http://schemas.openxmlformats.org/officeDocument/2006/relationships/hyperlink" Target="https://data.worldbank.org/indicator/SP.POP.TOTL?end=2016&amp;amp;amp;start=2015&amp;amp;amp;view=map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sa.un.org/unpd/wpp/Download/Standard/Population/" TargetMode="External"/><Relationship Id="rId4" Type="http://schemas.openxmlformats.org/officeDocument/2006/relationships/hyperlink" Target="http://www.ilo.org/ilostat/faces/ilostat-home/home?_adf.ctrl-state=5w96ez0ns_4&amp;amp;amp;_afrLoop=262615711648154#!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0"/>
            <a:ext cx="10667999" cy="4239491"/>
          </a:xfrm>
        </p:spPr>
        <p:txBody>
          <a:bodyPr>
            <a:normAutofit/>
          </a:bodyPr>
          <a:lstStyle/>
          <a:p>
            <a:pPr algn="ctr"/>
            <a:r>
              <a:rPr lang="es-ES" b="1" i="1" dirty="0" smtClean="0"/>
              <a:t>¿</a:t>
            </a:r>
            <a:r>
              <a:rPr lang="es-ES" b="1" i="1" dirty="0"/>
              <a:t>INMIGRANTES </a:t>
            </a:r>
            <a:r>
              <a:rPr lang="es-ES" sz="4400" b="1" i="1" dirty="0"/>
              <a:t>O</a:t>
            </a:r>
            <a:r>
              <a:rPr lang="es-ES" b="1" i="1" dirty="0"/>
              <a:t> </a:t>
            </a:r>
            <a:r>
              <a:rPr lang="es-ES" b="1" i="1" dirty="0" smtClean="0"/>
              <a:t>REFUGIADOS</a:t>
            </a:r>
            <a:r>
              <a:rPr lang="es-ES" b="1" i="1" dirty="0"/>
              <a:t>? </a:t>
            </a:r>
            <a:r>
              <a:rPr lang="es-ES" b="1" i="1" dirty="0" smtClean="0"/>
              <a:t/>
            </a:r>
            <a:br>
              <a:rPr lang="es-ES" b="1" i="1" dirty="0" smtClean="0"/>
            </a:br>
            <a:r>
              <a:rPr lang="es-ES" b="1" i="1" dirty="0" smtClean="0"/>
              <a:t>¿</a:t>
            </a:r>
            <a:r>
              <a:rPr lang="es-ES" b="1" i="1" dirty="0">
                <a:solidFill>
                  <a:srgbClr val="0070C0"/>
                </a:solidFill>
              </a:rPr>
              <a:t>RESPONSABILIDAD NACIONAL O EUROPEA</a:t>
            </a:r>
            <a:r>
              <a:rPr lang="es-ES" b="1" i="1" dirty="0"/>
              <a:t>? </a:t>
            </a:r>
            <a:r>
              <a:rPr lang="es-ES" b="1" i="1" dirty="0" smtClean="0"/>
              <a:t/>
            </a:r>
            <a:br>
              <a:rPr lang="es-ES" b="1" i="1" dirty="0" smtClean="0"/>
            </a:br>
            <a:r>
              <a:rPr lang="es-ES" b="1" i="1" cap="all" dirty="0" smtClean="0"/>
              <a:t>Perspectiva</a:t>
            </a:r>
            <a:r>
              <a:rPr lang="es-ES" b="1" i="1" dirty="0" smtClean="0"/>
              <a:t> </a:t>
            </a:r>
            <a:r>
              <a:rPr lang="es-ES" b="1" i="1" dirty="0"/>
              <a:t>EUROPEA E </a:t>
            </a:r>
            <a:r>
              <a:rPr lang="es-ES" b="1" i="1" dirty="0" smtClean="0"/>
              <a:t>INTERNACIONAL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942076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es-ES" sz="2800" b="1" dirty="0" smtClean="0">
                <a:solidFill>
                  <a:srgbClr val="C00000"/>
                </a:solidFill>
              </a:rPr>
              <a:t>Araceli Mangas Martín </a:t>
            </a:r>
          </a:p>
          <a:p>
            <a:pPr algn="r"/>
            <a:r>
              <a:rPr lang="es-ES" sz="2800" b="1" dirty="0" smtClean="0">
                <a:solidFill>
                  <a:srgbClr val="C00000"/>
                </a:solidFill>
              </a:rPr>
              <a:t>Catedrática de Derecho Internacional Público y Relaciones Internacionales. UCM. </a:t>
            </a:r>
          </a:p>
          <a:p>
            <a:pPr algn="r"/>
            <a:r>
              <a:rPr lang="es-ES" sz="2800" b="1" dirty="0" smtClean="0">
                <a:solidFill>
                  <a:srgbClr val="C00000"/>
                </a:solidFill>
              </a:rPr>
              <a:t>Académica de Número de la Real Academia de Ciencias Morales y Políticas </a:t>
            </a:r>
            <a:endParaRPr lang="es-E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521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1310" y="0"/>
            <a:ext cx="9523412" cy="1808018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</a:rPr>
              <a:t>1ª sesión 4.03.2019</a:t>
            </a:r>
            <a:br>
              <a:rPr lang="es-ES" b="1" dirty="0" smtClean="0">
                <a:solidFill>
                  <a:srgbClr val="0070C0"/>
                </a:solidFill>
              </a:rPr>
            </a:br>
            <a:r>
              <a:rPr lang="es-ES" b="1" dirty="0" smtClean="0">
                <a:solidFill>
                  <a:srgbClr val="0070C0"/>
                </a:solidFill>
              </a:rPr>
              <a:t>Un </a:t>
            </a:r>
            <a:r>
              <a:rPr lang="es-ES" b="1" dirty="0">
                <a:solidFill>
                  <a:srgbClr val="0070C0"/>
                </a:solidFill>
              </a:rPr>
              <a:t>fenómeno de múltiples caras. </a:t>
            </a:r>
            <a:r>
              <a:rPr lang="es-ES" b="1" dirty="0" smtClean="0">
                <a:solidFill>
                  <a:srgbClr val="0070C0"/>
                </a:solidFill>
              </a:rPr>
              <a:t/>
            </a:r>
            <a:br>
              <a:rPr lang="es-ES" b="1" dirty="0" smtClean="0">
                <a:solidFill>
                  <a:srgbClr val="0070C0"/>
                </a:solidFill>
              </a:rPr>
            </a:br>
            <a:r>
              <a:rPr lang="es-ES" b="1" dirty="0" smtClean="0">
                <a:solidFill>
                  <a:srgbClr val="0070C0"/>
                </a:solidFill>
              </a:rPr>
              <a:t>Conquistar </a:t>
            </a:r>
            <a:r>
              <a:rPr lang="es-ES" b="1" dirty="0">
                <a:solidFill>
                  <a:srgbClr val="0070C0"/>
                </a:solidFill>
              </a:rPr>
              <a:t>la vida propia.</a:t>
            </a:r>
            <a:r>
              <a:rPr lang="es-ES" dirty="0">
                <a:solidFill>
                  <a:srgbClr val="0070C0"/>
                </a:solidFill>
              </a:rPr>
              <a:t/>
            </a:r>
            <a:br>
              <a:rPr lang="es-ES" dirty="0">
                <a:solidFill>
                  <a:srgbClr val="0070C0"/>
                </a:solidFill>
              </a:rPr>
            </a:b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8982" y="1808018"/>
            <a:ext cx="11333017" cy="5049982"/>
          </a:xfrm>
        </p:spPr>
        <p:txBody>
          <a:bodyPr>
            <a:normAutofit lnSpcReduction="10000"/>
          </a:bodyPr>
          <a:lstStyle/>
          <a:p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1.-Contexto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histórico. Un fenómeno actual y de siempre.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movimientos de población ¿más o menos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masivos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que en otras épocas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lvl="0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2.- Migraciones en cifras. Los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ricos también migran.</a:t>
            </a:r>
          </a:p>
          <a:p>
            <a:pPr lvl="0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.- Cambio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de ciclo en la dirección de los movimientos migratorios en el siglo XX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Los media.</a:t>
            </a:r>
            <a:endParaRPr lang="es-E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.- La inmigración y la riqueza de las naciones. </a:t>
            </a: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5.-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Libertad y seguridad + solidaridad para los Estados de acogida, tránsito y destino. </a:t>
            </a:r>
          </a:p>
          <a:p>
            <a:pPr lvl="0"/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6.- Contexto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conceptual: la distinción entre inmigrantes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y refugiados. </a:t>
            </a:r>
          </a:p>
          <a:p>
            <a:pPr lvl="0"/>
            <a:endParaRPr lang="es-ES" sz="2800" b="1" dirty="0"/>
          </a:p>
          <a:p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1298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0" y="124692"/>
            <a:ext cx="9712035" cy="1399308"/>
          </a:xfrm>
        </p:spPr>
        <p:txBody>
          <a:bodyPr>
            <a:normAutofit/>
          </a:bodyPr>
          <a:lstStyle/>
          <a:p>
            <a:r>
              <a:rPr lang="es-ES" b="1" dirty="0" smtClean="0">
                <a:solidFill>
                  <a:srgbClr val="0070C0"/>
                </a:solidFill>
              </a:rPr>
              <a:t>2ªsesión 11.03.2019</a:t>
            </a:r>
            <a:br>
              <a:rPr lang="es-ES" b="1" dirty="0" smtClean="0">
                <a:solidFill>
                  <a:srgbClr val="0070C0"/>
                </a:solidFill>
              </a:rPr>
            </a:br>
            <a:r>
              <a:rPr lang="es-ES" b="1" dirty="0" smtClean="0">
                <a:solidFill>
                  <a:srgbClr val="0070C0"/>
                </a:solidFill>
              </a:rPr>
              <a:t> Contexto </a:t>
            </a:r>
            <a:r>
              <a:rPr lang="es-ES" b="1" dirty="0">
                <a:solidFill>
                  <a:srgbClr val="0070C0"/>
                </a:solidFill>
              </a:rPr>
              <a:t>normativo de las migraciones</a:t>
            </a:r>
            <a:endParaRPr lang="es-ES" dirty="0">
              <a:solidFill>
                <a:srgbClr val="0070C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93273" y="1884218"/>
            <a:ext cx="10501745" cy="4973782"/>
          </a:xfrm>
        </p:spPr>
        <p:txBody>
          <a:bodyPr>
            <a:noAutofit/>
          </a:bodyPr>
          <a:lstStyle/>
          <a:p>
            <a:pPr lvl="0"/>
            <a:r>
              <a:rPr lang="es-ES" sz="2000" b="1" dirty="0" smtClean="0"/>
              <a:t>El </a:t>
            </a:r>
            <a:r>
              <a:rPr lang="es-ES" sz="2000" b="1" dirty="0" err="1"/>
              <a:t>ius</a:t>
            </a:r>
            <a:r>
              <a:rPr lang="es-ES" sz="2000" b="1" dirty="0"/>
              <a:t> </a:t>
            </a:r>
            <a:r>
              <a:rPr lang="es-ES" sz="2000" b="1" dirty="0" err="1" smtClean="0"/>
              <a:t>communicationis</a:t>
            </a:r>
            <a:r>
              <a:rPr lang="es-ES" sz="2000" b="1" dirty="0" smtClean="0"/>
              <a:t> </a:t>
            </a:r>
            <a:r>
              <a:rPr lang="es-ES" sz="2000" b="1" dirty="0"/>
              <a:t>en la Escuela Española del Derecho de Gentes. </a:t>
            </a:r>
            <a:endParaRPr lang="es-ES" sz="2000" b="1" dirty="0" smtClean="0"/>
          </a:p>
          <a:p>
            <a:pPr lvl="0"/>
            <a:r>
              <a:rPr lang="es-ES" sz="2800" b="1" dirty="0" smtClean="0"/>
              <a:t>La </a:t>
            </a:r>
            <a:r>
              <a:rPr lang="es-ES" sz="2800" b="1" dirty="0"/>
              <a:t>regulación de la entrada y salida de extranjeros según normas generales del Derecho Internacional (DIG</a:t>
            </a:r>
            <a:r>
              <a:rPr lang="es-ES" sz="2800" b="1" dirty="0" smtClean="0"/>
              <a:t>).</a:t>
            </a:r>
          </a:p>
          <a:p>
            <a:r>
              <a:rPr lang="es-ES" sz="2800" b="1" dirty="0"/>
              <a:t>La entrada de extranjeros: regulación en el DI General;  yen los principales instrumentos internacionales de Derechos Humanos.</a:t>
            </a:r>
          </a:p>
          <a:p>
            <a:pPr lvl="0"/>
            <a:r>
              <a:rPr lang="es-ES" sz="2800" b="1" dirty="0" smtClean="0"/>
              <a:t>Regímenes convencionales.  La </a:t>
            </a:r>
            <a:r>
              <a:rPr lang="es-ES" sz="2800" b="1" dirty="0"/>
              <a:t>entrada y salida de nacionales de terceros Estados en la UE: el C</a:t>
            </a:r>
            <a:r>
              <a:rPr lang="es-ES" sz="2800" b="1" dirty="0" smtClean="0"/>
              <a:t>ódigo </a:t>
            </a:r>
            <a:r>
              <a:rPr lang="es-ES" sz="2800" b="1" dirty="0"/>
              <a:t>de Fronteras </a:t>
            </a:r>
            <a:r>
              <a:rPr lang="es-ES" sz="2800" b="1" dirty="0" err="1"/>
              <a:t>Schengen</a:t>
            </a:r>
            <a:r>
              <a:rPr lang="es-ES" sz="2800" b="1" dirty="0"/>
              <a:t>. Estancias cortas y de larga duración. </a:t>
            </a:r>
          </a:p>
          <a:p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1408659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2655" y="0"/>
            <a:ext cx="10238509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b="1" dirty="0" smtClean="0">
                <a:solidFill>
                  <a:srgbClr val="0070C0"/>
                </a:solidFill>
              </a:rPr>
              <a:t>3ª Sesión 18. marzo.- </a:t>
            </a:r>
            <a:r>
              <a:rPr lang="es-ES" sz="3200" b="1" dirty="0" err="1">
                <a:solidFill>
                  <a:srgbClr val="0070C0"/>
                </a:solidFill>
              </a:rPr>
              <a:t>Trilema</a:t>
            </a:r>
            <a:r>
              <a:rPr lang="es-ES" sz="3200" b="1" dirty="0">
                <a:solidFill>
                  <a:srgbClr val="0070C0"/>
                </a:solidFill>
              </a:rPr>
              <a:t> de la inmigración</a:t>
            </a:r>
            <a:r>
              <a:rPr lang="es-ES" sz="3200" dirty="0">
                <a:solidFill>
                  <a:srgbClr val="0070C0"/>
                </a:solidFill>
              </a:rPr>
              <a:t>: </a:t>
            </a:r>
            <a:r>
              <a:rPr lang="es-ES" sz="3200" b="1" dirty="0">
                <a:solidFill>
                  <a:srgbClr val="0070C0"/>
                </a:solidFill>
              </a:rPr>
              <a:t>¿Solo rescatar?</a:t>
            </a:r>
            <a:r>
              <a:rPr lang="es-ES" sz="3200" dirty="0">
                <a:solidFill>
                  <a:srgbClr val="0070C0"/>
                </a:solidFill>
              </a:rPr>
              <a:t> </a:t>
            </a:r>
            <a:r>
              <a:rPr lang="es-ES" sz="3200" b="1" dirty="0" smtClean="0">
                <a:solidFill>
                  <a:srgbClr val="0070C0"/>
                </a:solidFill>
              </a:rPr>
              <a:t>¿Regular </a:t>
            </a:r>
            <a:r>
              <a:rPr lang="es-ES" sz="3200" b="1" dirty="0">
                <a:solidFill>
                  <a:srgbClr val="0070C0"/>
                </a:solidFill>
              </a:rPr>
              <a:t>los flujos? </a:t>
            </a:r>
            <a:r>
              <a:rPr lang="es-ES" sz="3200" b="1" dirty="0" smtClean="0">
                <a:solidFill>
                  <a:srgbClr val="0070C0"/>
                </a:solidFill>
              </a:rPr>
              <a:t>¿Cooperar?.</a:t>
            </a:r>
          </a:p>
          <a:p>
            <a:pPr marL="0" indent="0">
              <a:buNone/>
            </a:pPr>
            <a:endParaRPr lang="es-ES" sz="3200" b="1" dirty="0" smtClean="0">
              <a:solidFill>
                <a:srgbClr val="0070C0"/>
              </a:solidFill>
            </a:endParaRPr>
          </a:p>
          <a:p>
            <a:r>
              <a:rPr lang="es-ES" sz="2400" b="1" dirty="0" smtClean="0"/>
              <a:t> 1.- Imposibilidad </a:t>
            </a:r>
            <a:r>
              <a:rPr lang="es-ES" sz="2400" b="1" dirty="0"/>
              <a:t>de fronteras abiertas sin </a:t>
            </a:r>
            <a:r>
              <a:rPr lang="es-ES" sz="2400" b="1" dirty="0" smtClean="0"/>
              <a:t>control. Consecuencia de la infracción normativa de los controles migratorios: situación irregular. </a:t>
            </a:r>
            <a:r>
              <a:rPr lang="es-ES" sz="2400" b="1" dirty="0" smtClean="0">
                <a:solidFill>
                  <a:srgbClr val="C00000"/>
                </a:solidFill>
              </a:rPr>
              <a:t>La </a:t>
            </a:r>
            <a:r>
              <a:rPr lang="es-ES" sz="2400" b="1" dirty="0">
                <a:solidFill>
                  <a:srgbClr val="C00000"/>
                </a:solidFill>
              </a:rPr>
              <a:t>Directiva de  </a:t>
            </a:r>
            <a:r>
              <a:rPr lang="es-ES" sz="2400" b="1" dirty="0" smtClean="0">
                <a:solidFill>
                  <a:srgbClr val="C00000"/>
                </a:solidFill>
              </a:rPr>
              <a:t>retorno: </a:t>
            </a:r>
            <a:r>
              <a:rPr lang="es-ES" sz="2400" b="1" dirty="0"/>
              <a:t>derecho y práctica en la UE</a:t>
            </a:r>
            <a:r>
              <a:rPr lang="es-ES" sz="2400" b="1" dirty="0" smtClean="0"/>
              <a:t>.</a:t>
            </a:r>
          </a:p>
          <a:p>
            <a:r>
              <a:rPr lang="es-ES" sz="2400" b="1" dirty="0"/>
              <a:t>2</a:t>
            </a:r>
            <a:r>
              <a:rPr lang="es-ES" sz="2400" b="1" dirty="0" smtClean="0"/>
              <a:t>.- Prevención de los flujos irregulares y del tráfico de personas. </a:t>
            </a:r>
            <a:r>
              <a:rPr lang="es-ES" sz="2400" b="1" dirty="0" smtClean="0">
                <a:solidFill>
                  <a:srgbClr val="C00000"/>
                </a:solidFill>
              </a:rPr>
              <a:t>RESCATAR</a:t>
            </a:r>
            <a:r>
              <a:rPr lang="es-ES" sz="2400" b="1" dirty="0"/>
              <a:t>? Canales amplios para la  inmigración irregular</a:t>
            </a:r>
            <a:r>
              <a:rPr lang="es-ES" sz="2400" b="1" dirty="0" smtClean="0"/>
              <a:t>. </a:t>
            </a:r>
            <a:r>
              <a:rPr lang="es-ES" sz="2400" b="1" dirty="0"/>
              <a:t>Riesgos para personas </a:t>
            </a:r>
            <a:r>
              <a:rPr lang="es-ES" sz="2400" b="1" dirty="0" smtClean="0"/>
              <a:t>vulnerables. </a:t>
            </a:r>
            <a:endParaRPr lang="es-ES" sz="2400" b="1" dirty="0"/>
          </a:p>
          <a:p>
            <a:r>
              <a:rPr lang="es-ES" sz="2400" b="1" dirty="0" smtClean="0"/>
              <a:t>3.- Alternativas  POSITIVAS: </a:t>
            </a:r>
            <a:r>
              <a:rPr lang="es-ES" sz="2400" b="1" dirty="0">
                <a:solidFill>
                  <a:srgbClr val="C00000"/>
                </a:solidFill>
              </a:rPr>
              <a:t>REGULAR</a:t>
            </a:r>
            <a:r>
              <a:rPr lang="es-ES" sz="2400" b="1" dirty="0"/>
              <a:t> ¿quién , </a:t>
            </a:r>
            <a:r>
              <a:rPr lang="es-ES" sz="2400" b="1" dirty="0" smtClean="0"/>
              <a:t>cómo y </a:t>
            </a:r>
            <a:r>
              <a:rPr lang="es-ES" sz="2400" b="1" dirty="0" smtClean="0">
                <a:solidFill>
                  <a:srgbClr val="C00000"/>
                </a:solidFill>
              </a:rPr>
              <a:t>cuántos</a:t>
            </a:r>
            <a:r>
              <a:rPr lang="es-ES" sz="2400" b="1" dirty="0" smtClean="0"/>
              <a:t>? </a:t>
            </a:r>
            <a:r>
              <a:rPr lang="es-ES" sz="2400" b="1" dirty="0" smtClean="0">
                <a:solidFill>
                  <a:srgbClr val="C00000"/>
                </a:solidFill>
              </a:rPr>
              <a:t>COOPERAR</a:t>
            </a:r>
            <a:r>
              <a:rPr lang="es-ES" sz="2400" b="1" dirty="0" smtClean="0"/>
              <a:t>. La </a:t>
            </a:r>
            <a:r>
              <a:rPr lang="es-ES" sz="2400" b="1" dirty="0"/>
              <a:t>política española en Á</a:t>
            </a:r>
            <a:r>
              <a:rPr lang="es-ES" sz="2400" b="1" dirty="0" smtClean="0"/>
              <a:t>frica </a:t>
            </a:r>
            <a:r>
              <a:rPr lang="es-ES" sz="2400" b="1" dirty="0"/>
              <a:t>occidental para </a:t>
            </a:r>
            <a:r>
              <a:rPr lang="es-ES" sz="2400" b="1" dirty="0">
                <a:solidFill>
                  <a:srgbClr val="C00000"/>
                </a:solidFill>
              </a:rPr>
              <a:t>prevenir los flujos </a:t>
            </a:r>
            <a:r>
              <a:rPr lang="es-ES" sz="2400" b="1" dirty="0" smtClean="0">
                <a:solidFill>
                  <a:srgbClr val="C00000"/>
                </a:solidFill>
              </a:rPr>
              <a:t>irregulares</a:t>
            </a:r>
            <a:r>
              <a:rPr lang="es-ES" sz="2400" b="1" dirty="0" smtClean="0"/>
              <a:t>. </a:t>
            </a:r>
            <a:endParaRPr lang="es-ES" sz="2400" b="1" dirty="0"/>
          </a:p>
          <a:p>
            <a:r>
              <a:rPr lang="es-ES" sz="2400" b="1" dirty="0"/>
              <a:t>4</a:t>
            </a:r>
            <a:r>
              <a:rPr lang="es-ES" sz="2400" b="1" dirty="0" smtClean="0"/>
              <a:t>.- ¿Cooperación </a:t>
            </a:r>
            <a:r>
              <a:rPr lang="es-ES" sz="2400" b="1" dirty="0"/>
              <a:t>al desarrollo? </a:t>
            </a:r>
            <a:r>
              <a:rPr lang="es-ES" sz="2400" b="1" dirty="0" smtClean="0"/>
              <a:t>¿”Plan Marshall</a:t>
            </a:r>
            <a:r>
              <a:rPr lang="es-ES" sz="2400" b="1" dirty="0"/>
              <a:t>”? ¿tutorización-monitorización por grupos de países? Gobernanza sostenible en Á</a:t>
            </a:r>
            <a:r>
              <a:rPr lang="es-ES" sz="2400" b="1" dirty="0" smtClean="0"/>
              <a:t>frica </a:t>
            </a:r>
            <a:r>
              <a:rPr lang="es-ES" sz="2400" b="1" dirty="0"/>
              <a:t>y otras zonas. </a:t>
            </a:r>
          </a:p>
          <a:p>
            <a:pPr marL="0" indent="0">
              <a:buNone/>
            </a:pPr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52177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61309" y="180110"/>
            <a:ext cx="9809018" cy="1316182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</a:rPr>
              <a:t>4ª sesión.-25 marzo  </a:t>
            </a:r>
            <a:r>
              <a:rPr lang="es-ES" b="1" dirty="0">
                <a:solidFill>
                  <a:srgbClr val="0070C0"/>
                </a:solidFill>
              </a:rPr>
              <a:t>Asilo/refugio en la UE </a:t>
            </a:r>
            <a:r>
              <a:rPr lang="es-ES" b="1" dirty="0" smtClean="0">
                <a:solidFill>
                  <a:srgbClr val="0070C0"/>
                </a:solidFill>
              </a:rPr>
              <a:t/>
            </a:r>
            <a:br>
              <a:rPr lang="es-ES" b="1" dirty="0" smtClean="0">
                <a:solidFill>
                  <a:srgbClr val="0070C0"/>
                </a:solidFill>
              </a:rPr>
            </a:br>
            <a:r>
              <a:rPr lang="es-ES" b="1" dirty="0">
                <a:solidFill>
                  <a:srgbClr val="0070C0"/>
                </a:solidFill>
              </a:rPr>
              <a:t> </a:t>
            </a:r>
            <a:r>
              <a:rPr lang="es-ES" b="1" dirty="0" smtClean="0">
                <a:solidFill>
                  <a:srgbClr val="0070C0"/>
                </a:solidFill>
              </a:rPr>
              <a:t>                y </a:t>
            </a:r>
            <a:r>
              <a:rPr lang="es-ES" b="1" dirty="0">
                <a:solidFill>
                  <a:srgbClr val="0070C0"/>
                </a:solidFill>
              </a:rPr>
              <a:t>afluencias masiva de </a:t>
            </a:r>
            <a:r>
              <a:rPr lang="es-ES" b="1" dirty="0" smtClean="0">
                <a:solidFill>
                  <a:srgbClr val="0070C0"/>
                </a:solidFill>
              </a:rPr>
              <a:t>personas</a:t>
            </a:r>
            <a:r>
              <a:rPr lang="es-ES" b="1" dirty="0" smtClean="0"/>
              <a:t> </a:t>
            </a:r>
            <a:r>
              <a:rPr lang="es-ES" dirty="0"/>
              <a:t/>
            </a:r>
            <a:br>
              <a:rPr lang="es-ES" dirty="0"/>
            </a:br>
            <a:r>
              <a:rPr lang="es-ES" b="1" dirty="0"/>
              <a:t> 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704109" y="1662545"/>
            <a:ext cx="10169236" cy="5001491"/>
          </a:xfrm>
        </p:spPr>
        <p:txBody>
          <a:bodyPr>
            <a:noAutofit/>
          </a:bodyPr>
          <a:lstStyle/>
          <a:p>
            <a:r>
              <a:rPr lang="es-ES" sz="2400" b="1" dirty="0" smtClean="0"/>
              <a:t>1.-Situaciones </a:t>
            </a:r>
            <a:r>
              <a:rPr lang="es-ES" sz="2400" b="1" dirty="0"/>
              <a:t>individualizadas (asilo/refugio). La convención de Ginebra de 1951. </a:t>
            </a:r>
            <a:endParaRPr lang="es-ES" sz="2400" b="1" dirty="0" smtClean="0"/>
          </a:p>
          <a:p>
            <a:r>
              <a:rPr lang="es-ES" sz="2400" b="1" dirty="0" smtClean="0"/>
              <a:t>2.-La </a:t>
            </a:r>
            <a:r>
              <a:rPr lang="es-ES" sz="2400" b="1" dirty="0"/>
              <a:t>normativa europea </a:t>
            </a:r>
            <a:r>
              <a:rPr lang="es-ES" sz="2400" b="1" dirty="0" smtClean="0"/>
              <a:t>(en revisión</a:t>
            </a:r>
            <a:r>
              <a:rPr lang="es-ES" sz="2400" b="1" dirty="0"/>
              <a:t>). Complejidades y reforma del Sistema Europeo de Asilo</a:t>
            </a:r>
            <a:r>
              <a:rPr lang="es-ES" sz="2400" b="1" dirty="0" smtClean="0"/>
              <a:t>.</a:t>
            </a:r>
            <a:endParaRPr lang="es-ES" sz="2400" b="1" dirty="0"/>
          </a:p>
          <a:p>
            <a:r>
              <a:rPr lang="es-ES" sz="2400" b="1" dirty="0" smtClean="0"/>
              <a:t>3.- Situaciones </a:t>
            </a:r>
            <a:r>
              <a:rPr lang="es-ES" sz="2400" b="1" dirty="0"/>
              <a:t>colectivas o masivas: práctica </a:t>
            </a:r>
            <a:r>
              <a:rPr lang="es-ES" sz="2400" b="1" dirty="0" smtClean="0"/>
              <a:t>internacional- </a:t>
            </a:r>
            <a:r>
              <a:rPr lang="es-ES" sz="2400" b="1" dirty="0"/>
              <a:t>ACNUR</a:t>
            </a:r>
            <a:r>
              <a:rPr lang="es-ES" sz="2400" b="1" dirty="0" smtClean="0"/>
              <a:t>. La </a:t>
            </a:r>
            <a:r>
              <a:rPr lang="es-ES" sz="2400" b="1" dirty="0"/>
              <a:t>crisis de 2015-16 </a:t>
            </a:r>
            <a:r>
              <a:rPr lang="es-ES" sz="2400" b="1" dirty="0" smtClean="0"/>
              <a:t>y anteriores.  La </a:t>
            </a:r>
            <a:r>
              <a:rPr lang="es-ES" sz="2400" b="1" dirty="0"/>
              <a:t>normativa europea ante afluencias masivas de personas que buscan refugio. </a:t>
            </a:r>
            <a:endParaRPr lang="es-ES" sz="2400" b="1" dirty="0" smtClean="0"/>
          </a:p>
          <a:p>
            <a:r>
              <a:rPr lang="es-ES" sz="2400" b="1" dirty="0" smtClean="0"/>
              <a:t>4.-REFLEXIONES FINALES </a:t>
            </a:r>
            <a:r>
              <a:rPr lang="es-ES" sz="2400" b="1" dirty="0"/>
              <a:t>Política de </a:t>
            </a:r>
            <a:r>
              <a:rPr lang="es-ES" sz="2400" b="1" dirty="0" smtClean="0"/>
              <a:t>prioridades y </a:t>
            </a:r>
            <a:r>
              <a:rPr lang="es-ES" sz="2400" b="1" dirty="0"/>
              <a:t>cupos realistas </a:t>
            </a:r>
            <a:r>
              <a:rPr lang="es-ES" sz="2400" b="1" dirty="0" smtClean="0">
                <a:solidFill>
                  <a:schemeClr val="tx1"/>
                </a:solidFill>
              </a:rPr>
              <a:t>¿</a:t>
            </a:r>
            <a:r>
              <a:rPr lang="es-ES" sz="2400" b="1" dirty="0">
                <a:solidFill>
                  <a:schemeClr val="tx1"/>
                </a:solidFill>
              </a:rPr>
              <a:t>Cooperación al desarrollo? ¿plan ”</a:t>
            </a:r>
            <a:r>
              <a:rPr lang="es-ES" sz="2400" b="1" dirty="0" err="1">
                <a:solidFill>
                  <a:schemeClr val="tx1"/>
                </a:solidFill>
              </a:rPr>
              <a:t>marshall</a:t>
            </a:r>
            <a:r>
              <a:rPr lang="es-ES" sz="2400" b="1" dirty="0">
                <a:solidFill>
                  <a:schemeClr val="tx1"/>
                </a:solidFill>
              </a:rPr>
              <a:t>”? ¿tutorización-monitorización por grupos de países? Gobernanza sostenible en África y otras </a:t>
            </a:r>
            <a:r>
              <a:rPr lang="es-ES" sz="2400" b="1" dirty="0" smtClean="0">
                <a:solidFill>
                  <a:schemeClr val="tx1"/>
                </a:solidFill>
              </a:rPr>
              <a:t>zonas. </a:t>
            </a:r>
            <a:endParaRPr lang="es-ES" sz="2400" b="1" dirty="0">
              <a:solidFill>
                <a:schemeClr val="tx1"/>
              </a:solidFill>
            </a:endParaRPr>
          </a:p>
          <a:p>
            <a:endParaRPr lang="es-ES" sz="2400" b="1" dirty="0"/>
          </a:p>
        </p:txBody>
      </p:sp>
    </p:spTree>
    <p:extLst>
      <p:ext uri="{BB962C8B-B14F-4D97-AF65-F5344CB8AC3E}">
        <p14:creationId xmlns:p14="http://schemas.microsoft.com/office/powerpoint/2010/main" val="2467167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0"/>
            <a:ext cx="11942618" cy="65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3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63783" y="346364"/>
            <a:ext cx="11028218" cy="6733309"/>
          </a:xfrm>
        </p:spPr>
        <p:txBody>
          <a:bodyPr>
            <a:normAutofit fontScale="55000" lnSpcReduction="20000"/>
          </a:bodyPr>
          <a:lstStyle/>
          <a:p>
            <a:r>
              <a:rPr lang="es-ES" sz="5800" b="1" dirty="0">
                <a:solidFill>
                  <a:srgbClr val="0070C0"/>
                </a:solidFill>
              </a:rPr>
              <a:t>Inmigración y </a:t>
            </a:r>
            <a:r>
              <a:rPr lang="es-ES" sz="5800" b="1" dirty="0" smtClean="0">
                <a:solidFill>
                  <a:srgbClr val="0070C0"/>
                </a:solidFill>
              </a:rPr>
              <a:t>emigración, datos OIM</a:t>
            </a:r>
            <a:endParaRPr lang="es-ES" sz="5800" b="1" dirty="0">
              <a:solidFill>
                <a:srgbClr val="0070C0"/>
              </a:solidFill>
            </a:endParaRPr>
          </a:p>
          <a:p>
            <a:pPr marL="457200" lvl="1" indent="0">
              <a:buNone/>
            </a:pPr>
            <a:r>
              <a:rPr lang="es-ES" sz="4000" dirty="0" smtClean="0">
                <a:hlinkClick r:id="rId2"/>
              </a:rPr>
              <a:t>https</a:t>
            </a:r>
            <a:r>
              <a:rPr lang="es-ES" sz="4000" dirty="0">
                <a:hlinkClick r:id="rId2"/>
              </a:rPr>
              <a:t>://migrationdataportal.org/?i=stock_abs_&amp;</a:t>
            </a:r>
            <a:r>
              <a:rPr lang="es-ES" sz="4000" dirty="0" smtClean="0">
                <a:hlinkClick r:id="rId2"/>
              </a:rPr>
              <a:t>t=2017</a:t>
            </a:r>
            <a:endParaRPr lang="es-ES" sz="4000" dirty="0" smtClean="0"/>
          </a:p>
          <a:p>
            <a:pPr marL="457200" lvl="1" indent="0">
              <a:buNone/>
            </a:pPr>
            <a:endParaRPr lang="es-ES" sz="4000" dirty="0" smtClean="0"/>
          </a:p>
          <a:p>
            <a:pPr lvl="1"/>
            <a:r>
              <a:rPr lang="es-ES" sz="5100" dirty="0" smtClean="0"/>
              <a:t>El </a:t>
            </a:r>
            <a:r>
              <a:rPr lang="es-ES" sz="5100" dirty="0"/>
              <a:t>número total de migrantes internacionales </a:t>
            </a:r>
            <a:endParaRPr lang="es-ES" sz="5100" dirty="0" smtClean="0"/>
          </a:p>
          <a:p>
            <a:pPr lvl="2"/>
            <a:r>
              <a:rPr lang="es-ES" sz="4900" dirty="0" smtClean="0"/>
              <a:t>(</a:t>
            </a:r>
            <a:r>
              <a:rPr lang="es-ES" sz="4900" b="1" dirty="0" err="1" smtClean="0"/>
              <a:t>Inf</a:t>
            </a:r>
            <a:r>
              <a:rPr lang="es-ES" sz="4900" b="1" dirty="0" smtClean="0"/>
              <a:t>. 2018 OIM: 244 millones (3,3 %) ;</a:t>
            </a:r>
          </a:p>
          <a:p>
            <a:pPr marL="914400" lvl="2" indent="0">
              <a:buNone/>
            </a:pPr>
            <a:endParaRPr lang="es-ES" sz="5100" dirty="0" smtClean="0"/>
          </a:p>
          <a:p>
            <a:pPr lvl="1"/>
            <a:r>
              <a:rPr lang="es-ES" sz="5100" dirty="0" smtClean="0"/>
              <a:t>Proporción </a:t>
            </a:r>
            <a:r>
              <a:rPr lang="es-ES" sz="5100" dirty="0"/>
              <a:t>de mujeres migrantes de la población inmigrante internacional ( </a:t>
            </a:r>
            <a:r>
              <a:rPr lang="es-ES" sz="5100" dirty="0">
                <a:hlinkClick r:id="rId3"/>
              </a:rPr>
              <a:t>UN DESA</a:t>
            </a:r>
            <a:r>
              <a:rPr lang="es-ES" sz="5100" dirty="0"/>
              <a:t> , 2017 </a:t>
            </a:r>
            <a:r>
              <a:rPr lang="es-ES" sz="5100" dirty="0" smtClean="0"/>
              <a:t>):     </a:t>
            </a:r>
            <a:r>
              <a:rPr lang="es-ES" sz="5100" b="1" dirty="0" smtClean="0"/>
              <a:t>48.4%</a:t>
            </a:r>
          </a:p>
          <a:p>
            <a:pPr lvl="1"/>
            <a:endParaRPr lang="es-ES" sz="5100" b="1" dirty="0"/>
          </a:p>
          <a:p>
            <a:pPr lvl="1"/>
            <a:r>
              <a:rPr lang="es-ES" sz="5100" dirty="0" smtClean="0"/>
              <a:t>Porcentaje </a:t>
            </a:r>
            <a:r>
              <a:rPr lang="es-ES" sz="5100" dirty="0"/>
              <a:t>de migrantes internacionales de 19 años y más jóvenes </a:t>
            </a:r>
            <a:r>
              <a:rPr lang="es-ES" sz="5100" dirty="0" smtClean="0"/>
              <a:t>(</a:t>
            </a:r>
            <a:r>
              <a:rPr lang="es-ES" sz="5100" dirty="0"/>
              <a:t> </a:t>
            </a:r>
            <a:r>
              <a:rPr lang="es-ES" sz="5100" dirty="0">
                <a:hlinkClick r:id="rId3"/>
              </a:rPr>
              <a:t>UN DESA</a:t>
            </a:r>
            <a:r>
              <a:rPr lang="es-ES" sz="5100" dirty="0"/>
              <a:t> , 2017 </a:t>
            </a:r>
            <a:r>
              <a:rPr lang="es-ES" sz="5100" dirty="0" smtClean="0"/>
              <a:t>):    </a:t>
            </a:r>
            <a:r>
              <a:rPr lang="es-ES" sz="5100" b="1" dirty="0" smtClean="0"/>
              <a:t>20.6</a:t>
            </a:r>
            <a:r>
              <a:rPr lang="es-ES" sz="5100" b="1" dirty="0"/>
              <a:t>%</a:t>
            </a:r>
          </a:p>
          <a:p>
            <a:pPr lvl="1"/>
            <a:r>
              <a:rPr lang="es-ES" sz="5100" dirty="0"/>
              <a:t>Porcentaje de migrantes internacionales mayores de 65 años ( </a:t>
            </a:r>
            <a:r>
              <a:rPr lang="es-ES" sz="5100" dirty="0">
                <a:hlinkClick r:id="rId3"/>
              </a:rPr>
              <a:t>UN DESA</a:t>
            </a:r>
            <a:r>
              <a:rPr lang="es-ES" sz="5100" dirty="0"/>
              <a:t> , 2017 </a:t>
            </a:r>
            <a:r>
              <a:rPr lang="es-ES" sz="5100" dirty="0" smtClean="0"/>
              <a:t>):   </a:t>
            </a:r>
            <a:r>
              <a:rPr lang="es-ES" sz="5100" b="1" dirty="0" smtClean="0"/>
              <a:t>11.7</a:t>
            </a:r>
            <a:r>
              <a:rPr lang="es-ES" sz="5100" b="1" dirty="0"/>
              <a:t>%</a:t>
            </a:r>
          </a:p>
          <a:p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82593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07127" y="595745"/>
            <a:ext cx="10584873" cy="6179128"/>
          </a:xfrm>
        </p:spPr>
        <p:txBody>
          <a:bodyPr>
            <a:normAutofit/>
          </a:bodyPr>
          <a:lstStyle/>
          <a:p>
            <a:r>
              <a:rPr lang="es-ES" sz="3200" dirty="0"/>
              <a:t>Población total ( </a:t>
            </a:r>
            <a:r>
              <a:rPr lang="es-ES" sz="3200" dirty="0">
                <a:hlinkClick r:id="rId2"/>
              </a:rPr>
              <a:t>UN DESA</a:t>
            </a:r>
            <a:r>
              <a:rPr lang="es-ES" sz="3200" dirty="0"/>
              <a:t> , 2017 </a:t>
            </a:r>
            <a:r>
              <a:rPr lang="es-ES" sz="3200" dirty="0" smtClean="0"/>
              <a:t>)</a:t>
            </a:r>
            <a:r>
              <a:rPr lang="es-ES" sz="3200" dirty="0"/>
              <a:t> </a:t>
            </a:r>
            <a:r>
              <a:rPr lang="es-ES" sz="3200" dirty="0" smtClean="0"/>
              <a:t> </a:t>
            </a:r>
            <a:r>
              <a:rPr lang="es-ES" sz="3200" b="1" dirty="0" smtClean="0"/>
              <a:t>7.5 </a:t>
            </a:r>
            <a:r>
              <a:rPr lang="es-ES" sz="3200" b="1" dirty="0"/>
              <a:t>mil millones</a:t>
            </a:r>
          </a:p>
          <a:p>
            <a:r>
              <a:rPr lang="es-ES" sz="3200" dirty="0"/>
              <a:t>Población de 0 a 14 años (% del total) ( </a:t>
            </a:r>
            <a:r>
              <a:rPr lang="es-ES" sz="3200" dirty="0">
                <a:hlinkClick r:id="rId3"/>
              </a:rPr>
              <a:t>UN DESA</a:t>
            </a:r>
            <a:r>
              <a:rPr lang="es-ES" sz="3200" dirty="0"/>
              <a:t> , 2017 </a:t>
            </a:r>
            <a:r>
              <a:rPr lang="es-ES" sz="3200" dirty="0" smtClean="0"/>
              <a:t>) : </a:t>
            </a:r>
            <a:r>
              <a:rPr lang="es-ES" sz="3200" b="1" dirty="0" smtClean="0"/>
              <a:t>28</a:t>
            </a:r>
            <a:r>
              <a:rPr lang="es-ES" sz="3200" b="1" dirty="0"/>
              <a:t>%</a:t>
            </a:r>
          </a:p>
          <a:p>
            <a:r>
              <a:rPr lang="es-ES" sz="3200" dirty="0" smtClean="0"/>
              <a:t>Tasa </a:t>
            </a:r>
            <a:r>
              <a:rPr lang="es-ES" sz="3200" dirty="0"/>
              <a:t>de desempleo de la población total ( </a:t>
            </a:r>
            <a:r>
              <a:rPr lang="es-ES" sz="3200" dirty="0">
                <a:hlinkClick r:id="rId4"/>
              </a:rPr>
              <a:t>OIT</a:t>
            </a:r>
            <a:r>
              <a:rPr lang="es-ES" sz="3200" dirty="0"/>
              <a:t> , 2018 </a:t>
            </a:r>
            <a:r>
              <a:rPr lang="es-ES" sz="3200" dirty="0" smtClean="0"/>
              <a:t>)</a:t>
            </a:r>
            <a:r>
              <a:rPr lang="es-ES" sz="3200" dirty="0"/>
              <a:t> </a:t>
            </a:r>
            <a:r>
              <a:rPr lang="es-ES" sz="3200" dirty="0" smtClean="0"/>
              <a:t> :  </a:t>
            </a:r>
            <a:r>
              <a:rPr lang="es-ES" sz="3200" b="1" dirty="0" smtClean="0"/>
              <a:t>7.4</a:t>
            </a:r>
            <a:r>
              <a:rPr lang="es-ES" sz="3200" b="1" dirty="0"/>
              <a:t>%</a:t>
            </a:r>
          </a:p>
          <a:p>
            <a:r>
              <a:rPr lang="es-ES" sz="3200" dirty="0"/>
              <a:t>Desempleo juvenil ( </a:t>
            </a:r>
            <a:r>
              <a:rPr lang="es-ES" sz="3200" dirty="0">
                <a:hlinkClick r:id="rId4"/>
              </a:rPr>
              <a:t>OIT</a:t>
            </a:r>
            <a:r>
              <a:rPr lang="es-ES" sz="3200" dirty="0"/>
              <a:t> , 2018 </a:t>
            </a:r>
            <a:r>
              <a:rPr lang="es-ES" sz="3200" dirty="0" smtClean="0"/>
              <a:t>):  </a:t>
            </a:r>
            <a:r>
              <a:rPr lang="es-ES" sz="3200" b="1" dirty="0" smtClean="0"/>
              <a:t>16.4</a:t>
            </a:r>
            <a:r>
              <a:rPr lang="es-ES" sz="3200" b="1" dirty="0"/>
              <a:t>%</a:t>
            </a:r>
          </a:p>
          <a:p>
            <a:r>
              <a:rPr lang="es-ES" sz="3200" dirty="0"/>
              <a:t>Proyección de la población total para 2050 (variante media) ( </a:t>
            </a:r>
            <a:r>
              <a:rPr lang="es-ES" sz="3200" dirty="0">
                <a:hlinkClick r:id="rId5"/>
              </a:rPr>
              <a:t>UN DESA</a:t>
            </a:r>
            <a:r>
              <a:rPr lang="es-ES" sz="3200" dirty="0"/>
              <a:t> , 2017 </a:t>
            </a:r>
            <a:r>
              <a:rPr lang="es-ES" sz="3200" dirty="0" smtClean="0"/>
              <a:t>): </a:t>
            </a:r>
            <a:r>
              <a:rPr lang="es-ES" sz="3200" b="1" dirty="0" smtClean="0"/>
              <a:t>9.7 </a:t>
            </a:r>
            <a:r>
              <a:rPr lang="es-ES" sz="3200" b="1" dirty="0"/>
              <a:t>mil millones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32435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3855" y="-1965960"/>
            <a:ext cx="13011150" cy="86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507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2961793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748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382" y="-370687"/>
            <a:ext cx="9656617" cy="722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864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1" y="458585"/>
            <a:ext cx="9448800" cy="577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8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177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793" y="-67618"/>
            <a:ext cx="9138414" cy="699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59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0873" y="0"/>
            <a:ext cx="10063739" cy="1108364"/>
          </a:xfrm>
        </p:spPr>
        <p:txBody>
          <a:bodyPr>
            <a:normAutofit/>
          </a:bodyPr>
          <a:lstStyle/>
          <a:p>
            <a:r>
              <a:rPr lang="es-ES" sz="2800" dirty="0" smtClean="0">
                <a:solidFill>
                  <a:srgbClr val="0070C0"/>
                </a:solidFill>
              </a:rPr>
              <a:t>Instrumentos internacionales de DDHH</a:t>
            </a:r>
            <a:br>
              <a:rPr lang="es-ES" sz="2800" dirty="0" smtClean="0">
                <a:solidFill>
                  <a:srgbClr val="0070C0"/>
                </a:solidFill>
              </a:rPr>
            </a:br>
            <a:r>
              <a:rPr lang="es-ES" sz="2800" b="1" dirty="0" smtClean="0">
                <a:solidFill>
                  <a:srgbClr val="0070C0"/>
                </a:solidFill>
              </a:rPr>
              <a:t>LA </a:t>
            </a:r>
            <a:r>
              <a:rPr lang="es-ES" sz="2800" b="1" dirty="0">
                <a:solidFill>
                  <a:srgbClr val="0070C0"/>
                </a:solidFill>
              </a:rPr>
              <a:t>DECLARACION UNIVERSAL DE DERECOS HUMANOS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90255" y="1246909"/>
            <a:ext cx="10501745" cy="5611091"/>
          </a:xfrm>
        </p:spPr>
        <p:txBody>
          <a:bodyPr>
            <a:normAutofit lnSpcReduction="10000"/>
          </a:bodyPr>
          <a:lstStyle/>
          <a:p>
            <a:r>
              <a:rPr lang="es-ES" sz="2400" dirty="0"/>
              <a:t>Artículo </a:t>
            </a:r>
            <a:r>
              <a:rPr lang="es-ES" sz="2400" b="1" dirty="0"/>
              <a:t>13</a:t>
            </a:r>
            <a:r>
              <a:rPr lang="es-ES" sz="2400" dirty="0"/>
              <a:t>. 1. </a:t>
            </a:r>
            <a:r>
              <a:rPr lang="es-ES" sz="2400" b="1" dirty="0"/>
              <a:t>Toda persona tiene derecho a circular libremente y a elegir su residencia en el territorio de un Estado.  2. Toda persona tiene derecho a salir de cualquier país, incluso del propio, y a regresar a su país.</a:t>
            </a:r>
          </a:p>
          <a:p>
            <a:pPr lvl="1"/>
            <a:r>
              <a:rPr lang="es-ES" sz="2000" dirty="0"/>
              <a:t> se refiere a nacionales y extranjeros </a:t>
            </a:r>
            <a:r>
              <a:rPr lang="es-ES" sz="2000" dirty="0" smtClean="0"/>
              <a:t>(legales):  </a:t>
            </a:r>
            <a:r>
              <a:rPr lang="es-ES" sz="2000" dirty="0"/>
              <a:t>dentro del Estado.</a:t>
            </a:r>
          </a:p>
          <a:p>
            <a:pPr lvl="1"/>
            <a:r>
              <a:rPr lang="es-ES" sz="2000" dirty="0"/>
              <a:t>Derecho a escoger la residencia</a:t>
            </a:r>
          </a:p>
          <a:p>
            <a:pPr lvl="1"/>
            <a:r>
              <a:rPr lang="es-ES" sz="2000" dirty="0"/>
              <a:t>Derecho a salir libremente. </a:t>
            </a:r>
          </a:p>
          <a:p>
            <a:pPr lvl="1"/>
            <a:r>
              <a:rPr lang="es-ES" sz="2000" dirty="0"/>
              <a:t>Derecho a retornar</a:t>
            </a:r>
            <a:r>
              <a:rPr lang="es-ES" sz="2000" dirty="0" smtClean="0"/>
              <a:t>.</a:t>
            </a:r>
          </a:p>
          <a:p>
            <a:pPr marL="457200" lvl="1" indent="0">
              <a:buNone/>
            </a:pPr>
            <a:endParaRPr lang="es-ES" sz="2000" dirty="0"/>
          </a:p>
          <a:p>
            <a:r>
              <a:rPr lang="es-ES" sz="2400" dirty="0"/>
              <a:t>NO AMPARA el derecho a entrar en un país </a:t>
            </a:r>
            <a:r>
              <a:rPr lang="es-ES" sz="2400" b="1" i="1" u="sng" dirty="0"/>
              <a:t>que no sea el suyo</a:t>
            </a:r>
            <a:r>
              <a:rPr lang="es-ES" sz="2400" dirty="0"/>
              <a:t>.</a:t>
            </a:r>
          </a:p>
          <a:p>
            <a:r>
              <a:rPr lang="es-ES" sz="2400" dirty="0"/>
              <a:t>No hay derecho a  la inmigración individual o colectiva. </a:t>
            </a:r>
          </a:p>
          <a:p>
            <a:r>
              <a:rPr lang="es-ES" sz="2400" dirty="0"/>
              <a:t>Confirma la soberanía </a:t>
            </a:r>
            <a:r>
              <a:rPr lang="es-ES" sz="2400" dirty="0" smtClean="0"/>
              <a:t>territorial. Discrecionalidad del Estado al admitir extranjeros </a:t>
            </a:r>
            <a:endParaRPr lang="es-ES" sz="2400" dirty="0"/>
          </a:p>
          <a:p>
            <a:r>
              <a:rPr lang="es-ES" sz="2400" dirty="0" smtClean="0"/>
              <a:t>Solo convenios </a:t>
            </a:r>
            <a:r>
              <a:rPr lang="es-ES" sz="2400" dirty="0"/>
              <a:t>concretos establecen </a:t>
            </a:r>
            <a:r>
              <a:rPr lang="es-ES" sz="2400" dirty="0" smtClean="0"/>
              <a:t>límites a la discrecionalidad. </a:t>
            </a:r>
            <a:endParaRPr lang="es-ES" sz="2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22926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98073" y="1"/>
            <a:ext cx="9606539" cy="1122218"/>
          </a:xfrm>
        </p:spPr>
        <p:txBody>
          <a:bodyPr>
            <a:normAutofit fontScale="90000"/>
          </a:bodyPr>
          <a:lstStyle/>
          <a:p>
            <a:r>
              <a:rPr lang="es-ES" b="1" dirty="0" smtClean="0">
                <a:solidFill>
                  <a:srgbClr val="0070C0"/>
                </a:solidFill>
              </a:rPr>
              <a:t>Pacto Internacional de Derechos Civiles y Políticos, de 1966</a:t>
            </a:r>
            <a:r>
              <a:rPr lang="es-ES" dirty="0" smtClean="0"/>
              <a:t>, art. 12 y 13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51164" y="1122218"/>
            <a:ext cx="11540836" cy="5735782"/>
          </a:xfrm>
        </p:spPr>
        <p:txBody>
          <a:bodyPr>
            <a:normAutofit/>
          </a:bodyPr>
          <a:lstStyle/>
          <a:p>
            <a:r>
              <a:rPr lang="es-ES" b="1" dirty="0"/>
              <a:t>Artículo 12.</a:t>
            </a:r>
          </a:p>
          <a:p>
            <a:r>
              <a:rPr lang="es-ES" dirty="0"/>
              <a:t>1. Toda persona que se </a:t>
            </a:r>
            <a:r>
              <a:rPr lang="es-ES" b="1" dirty="0">
                <a:solidFill>
                  <a:srgbClr val="C00000"/>
                </a:solidFill>
              </a:rPr>
              <a:t>halle legalmente </a:t>
            </a:r>
            <a:r>
              <a:rPr lang="es-ES" dirty="0"/>
              <a:t>en el territorio de un Estado tendrá derecho a circular libremente por él y a escoger libremente en él su residencia.</a:t>
            </a:r>
          </a:p>
          <a:p>
            <a:r>
              <a:rPr lang="es-ES" dirty="0"/>
              <a:t>2. Toda persona tendrá derecho a salir libremente de cualquier país, incluso del propio.</a:t>
            </a:r>
          </a:p>
          <a:p>
            <a:r>
              <a:rPr lang="es-ES" dirty="0"/>
              <a:t>3. Los derechos antes mencionados no podrán ser objeto de </a:t>
            </a:r>
            <a:r>
              <a:rPr lang="es-ES" b="1" dirty="0">
                <a:solidFill>
                  <a:srgbClr val="C00000"/>
                </a:solidFill>
              </a:rPr>
              <a:t>restricciones</a:t>
            </a:r>
            <a:r>
              <a:rPr lang="es-ES" dirty="0"/>
              <a:t> salvo cuando éstas se hallen </a:t>
            </a:r>
            <a:r>
              <a:rPr lang="es-ES" b="1" dirty="0">
                <a:solidFill>
                  <a:srgbClr val="C00000"/>
                </a:solidFill>
              </a:rPr>
              <a:t>previstas en la ley</a:t>
            </a:r>
            <a:r>
              <a:rPr lang="es-ES" dirty="0"/>
              <a:t>, sean necesarias para proteger la </a:t>
            </a:r>
            <a:r>
              <a:rPr lang="es-ES" b="1" dirty="0">
                <a:solidFill>
                  <a:srgbClr val="C00000"/>
                </a:solidFill>
              </a:rPr>
              <a:t>seguridad nacional</a:t>
            </a:r>
            <a:r>
              <a:rPr lang="es-ES" dirty="0"/>
              <a:t>, el </a:t>
            </a:r>
            <a:r>
              <a:rPr lang="es-ES" dirty="0">
                <a:solidFill>
                  <a:srgbClr val="C00000"/>
                </a:solidFill>
              </a:rPr>
              <a:t>orden publico</a:t>
            </a:r>
            <a:r>
              <a:rPr lang="es-ES" dirty="0"/>
              <a:t>, la </a:t>
            </a:r>
            <a:r>
              <a:rPr lang="es-ES" b="1" dirty="0">
                <a:solidFill>
                  <a:srgbClr val="C00000"/>
                </a:solidFill>
              </a:rPr>
              <a:t>salud</a:t>
            </a:r>
            <a:r>
              <a:rPr lang="es-ES" dirty="0"/>
              <a:t> o la </a:t>
            </a:r>
            <a:r>
              <a:rPr lang="es-ES" b="1" dirty="0">
                <a:solidFill>
                  <a:srgbClr val="C00000"/>
                </a:solidFill>
              </a:rPr>
              <a:t>moral</a:t>
            </a:r>
            <a:r>
              <a:rPr lang="es-ES" dirty="0"/>
              <a:t> públicas o los </a:t>
            </a:r>
            <a:r>
              <a:rPr lang="es-ES" b="1" dirty="0">
                <a:solidFill>
                  <a:srgbClr val="C00000"/>
                </a:solidFill>
              </a:rPr>
              <a:t>derechos y libertades de terceros</a:t>
            </a:r>
            <a:r>
              <a:rPr lang="es-ES" dirty="0"/>
              <a:t>, y sean compatibles con los demás derechos reconocidos en el presente Pacto.</a:t>
            </a:r>
          </a:p>
          <a:p>
            <a:r>
              <a:rPr lang="es-ES" dirty="0"/>
              <a:t>4. Nadie podrá ser arbitrariamente privado del derecho a entrar en su propio país.</a:t>
            </a:r>
          </a:p>
          <a:p>
            <a:r>
              <a:rPr lang="es-ES" b="1" dirty="0"/>
              <a:t>Artículo 13.</a:t>
            </a:r>
          </a:p>
          <a:p>
            <a:r>
              <a:rPr lang="es-ES" dirty="0"/>
              <a:t>El extranjero que se </a:t>
            </a:r>
            <a:r>
              <a:rPr lang="es-ES" b="1" dirty="0">
                <a:solidFill>
                  <a:srgbClr val="C00000"/>
                </a:solidFill>
              </a:rPr>
              <a:t>halle legalmente </a:t>
            </a:r>
            <a:r>
              <a:rPr lang="es-ES" dirty="0"/>
              <a:t>en el territorio de un Estado Parte en el presente Pacto sólo podrá ser expulsado de él en cumplimiento de una decisión adoptada conforme a la ley; y, a menos que </a:t>
            </a:r>
            <a:r>
              <a:rPr lang="es-ES" b="1" dirty="0">
                <a:solidFill>
                  <a:srgbClr val="C00000"/>
                </a:solidFill>
              </a:rPr>
              <a:t>razones imperiosas de seguridad nacional </a:t>
            </a:r>
            <a:r>
              <a:rPr lang="es-ES" dirty="0"/>
              <a:t>se opongan a ello, se permitirá a tal extranjero exponer las razones que lo asistan en contra de su expulsión, así como someter su caso a revisión ante la autoridad competente, o bien, ante la persona o personas designadas especialmente por dicha autoridad competente. y hacerse representar con tal fin ante ellas.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7019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75164" y="1814946"/>
            <a:ext cx="10016837" cy="5043054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Convenio </a:t>
            </a:r>
            <a:r>
              <a:rPr lang="es-ES" b="1" dirty="0" err="1" smtClean="0"/>
              <a:t>Eur</a:t>
            </a:r>
            <a:r>
              <a:rPr lang="es-ES" b="1" dirty="0" smtClean="0"/>
              <a:t>. Derechos Humanos</a:t>
            </a:r>
            <a:r>
              <a:rPr lang="es-ES" dirty="0" smtClean="0"/>
              <a:t>, 1950,  </a:t>
            </a:r>
            <a:br>
              <a:rPr lang="es-ES" dirty="0" smtClean="0"/>
            </a:br>
            <a:r>
              <a:rPr lang="es-ES" sz="2700" b="1" i="1" dirty="0" smtClean="0"/>
              <a:t>No regulación de admisión </a:t>
            </a:r>
            <a:r>
              <a:rPr lang="es-ES" sz="2700" b="1" i="1" dirty="0"/>
              <a:t>extranjeros</a:t>
            </a:r>
            <a:r>
              <a:rPr lang="es-ES" sz="2700" b="1" i="1" dirty="0" smtClean="0"/>
              <a:t>.</a:t>
            </a:r>
            <a:br>
              <a:rPr lang="es-ES" sz="2700" b="1" i="1" dirty="0" smtClean="0"/>
            </a:br>
            <a:r>
              <a:rPr lang="es-ES" sz="2700" b="1" dirty="0" err="1"/>
              <a:t>Protoc</a:t>
            </a:r>
            <a:r>
              <a:rPr lang="es-ES" sz="2700" b="1" dirty="0"/>
              <a:t>. 4</a:t>
            </a:r>
            <a:r>
              <a:rPr lang="es-ES" sz="3200" dirty="0"/>
              <a:t>. </a:t>
            </a:r>
            <a:r>
              <a:rPr lang="es-ES" sz="3200" dirty="0" smtClean="0"/>
              <a:t> </a:t>
            </a:r>
            <a:r>
              <a:rPr lang="es-ES" sz="3100" dirty="0" smtClean="0"/>
              <a:t>Art. </a:t>
            </a:r>
            <a:r>
              <a:rPr lang="es-ES" sz="3100" dirty="0"/>
              <a:t>2 </a:t>
            </a:r>
            <a:r>
              <a:rPr lang="es-ES" sz="3100" dirty="0" smtClean="0"/>
              <a:t>.(</a:t>
            </a:r>
            <a:r>
              <a:rPr lang="es-ES" sz="2700" b="1" u="sng" dirty="0" smtClean="0"/>
              <a:t>Ya admitidos </a:t>
            </a:r>
            <a:r>
              <a:rPr lang="es-ES" sz="2700" b="1" u="sng" dirty="0" err="1" smtClean="0"/>
              <a:t>legalmenter</a:t>
            </a:r>
            <a:r>
              <a:rPr lang="es-ES" sz="2700" b="1" u="sng" dirty="0" smtClean="0"/>
              <a:t>)</a:t>
            </a:r>
            <a:r>
              <a:rPr lang="es-ES" sz="3100" dirty="0" smtClean="0"/>
              <a:t>: </a:t>
            </a:r>
            <a:r>
              <a:rPr lang="es-ES" sz="3100" dirty="0" smtClean="0"/>
              <a:t>libre circulación y residencia, y derecho a salir. </a:t>
            </a:r>
            <a:br>
              <a:rPr lang="es-ES" sz="3100" dirty="0" smtClean="0"/>
            </a:br>
            <a:r>
              <a:rPr lang="es-ES" sz="2700" b="1" i="1" dirty="0" smtClean="0"/>
              <a:t>Restricciones</a:t>
            </a:r>
            <a:r>
              <a:rPr lang="es-ES" sz="3100" dirty="0" smtClean="0"/>
              <a:t>: previstas </a:t>
            </a:r>
            <a:r>
              <a:rPr lang="es-ES" sz="3100" dirty="0"/>
              <a:t>por la </a:t>
            </a:r>
            <a:r>
              <a:rPr lang="es-ES" sz="3100" dirty="0" smtClean="0"/>
              <a:t>ley; medidas </a:t>
            </a:r>
            <a:r>
              <a:rPr lang="es-ES" sz="3100" dirty="0"/>
              <a:t>necesarias, en una sociedad democrática, para la seguridad nacional</a:t>
            </a:r>
            <a:r>
              <a:rPr lang="es-ES" sz="3100" dirty="0" smtClean="0"/>
              <a:t>, </a:t>
            </a:r>
            <a:r>
              <a:rPr lang="es-ES" sz="3100" dirty="0"/>
              <a:t>seguridad pública</a:t>
            </a:r>
            <a:r>
              <a:rPr lang="es-ES" sz="3100" dirty="0" smtClean="0"/>
              <a:t>, </a:t>
            </a:r>
            <a:r>
              <a:rPr lang="es-ES" sz="3100" dirty="0"/>
              <a:t>mantenimiento del orden público, </a:t>
            </a:r>
            <a:r>
              <a:rPr lang="es-ES" sz="3100" dirty="0" smtClean="0"/>
              <a:t>prevención </a:t>
            </a:r>
            <a:r>
              <a:rPr lang="es-ES" sz="3100" dirty="0"/>
              <a:t>del delito, </a:t>
            </a:r>
            <a:r>
              <a:rPr lang="es-ES" sz="3100" dirty="0" smtClean="0"/>
              <a:t>protección </a:t>
            </a:r>
            <a:r>
              <a:rPr lang="es-ES" sz="3100" dirty="0"/>
              <a:t>de la salud o </a:t>
            </a:r>
            <a:r>
              <a:rPr lang="es-ES" sz="3100" dirty="0" smtClean="0"/>
              <a:t>moral</a:t>
            </a:r>
            <a:r>
              <a:rPr lang="es-ES" sz="3100" dirty="0"/>
              <a:t>, </a:t>
            </a:r>
            <a:r>
              <a:rPr lang="es-ES" sz="3100" dirty="0" smtClean="0"/>
              <a:t>protección </a:t>
            </a:r>
            <a:r>
              <a:rPr lang="es-ES" sz="3100" dirty="0"/>
              <a:t>de los derechos y libertades de terceros. </a:t>
            </a:r>
            <a:br>
              <a:rPr lang="es-ES" sz="3100" dirty="0"/>
            </a:br>
            <a:r>
              <a:rPr lang="es-ES" sz="3100" dirty="0" smtClean="0"/>
              <a:t>           Art. </a:t>
            </a:r>
            <a:r>
              <a:rPr lang="es-ES" sz="3100" dirty="0"/>
              <a:t>4 Prohibición de las </a:t>
            </a:r>
            <a:r>
              <a:rPr lang="es-ES" sz="3100" b="1" dirty="0"/>
              <a:t>expulsiones</a:t>
            </a:r>
            <a:r>
              <a:rPr lang="es-ES" sz="3100" dirty="0"/>
              <a:t> colectivas de extranjeros</a:t>
            </a:r>
            <a:r>
              <a:rPr lang="es-ES" sz="3100" dirty="0" smtClean="0"/>
              <a:t> 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pic>
        <p:nvPicPr>
          <p:cNvPr id="1032" name="Picture 8" descr="https://www.echr.coe.int/PublishingImages/Shortcuts_HomePageSmaller0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00" y="1620981"/>
            <a:ext cx="952500" cy="188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www.echr.coe.int/PublishingImages/Delivery_Oliari_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505199"/>
            <a:ext cx="2019589" cy="169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www.echr.coe.int/PublishingImages/CourtroomBann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62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1583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16182" y="-1"/>
            <a:ext cx="10875819" cy="362989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700" b="1" u="sng" dirty="0" smtClean="0">
                <a:solidFill>
                  <a:srgbClr val="0070C0"/>
                </a:solidFill>
              </a:rPr>
              <a:t>Imposibilidad </a:t>
            </a:r>
            <a:r>
              <a:rPr lang="es-ES" sz="2700" b="1" u="sng" dirty="0">
                <a:solidFill>
                  <a:srgbClr val="0070C0"/>
                </a:solidFill>
              </a:rPr>
              <a:t>de fronteras abiertas sin control</a:t>
            </a:r>
            <a:r>
              <a:rPr lang="es-ES" sz="2700" b="1" u="sng" dirty="0" smtClean="0">
                <a:solidFill>
                  <a:srgbClr val="0070C0"/>
                </a:solidFill>
              </a:rPr>
              <a:t>.</a:t>
            </a:r>
            <a:r>
              <a:rPr lang="es-ES" sz="2800" b="1" dirty="0">
                <a:solidFill>
                  <a:srgbClr val="0070C0"/>
                </a:solidFill>
              </a:rPr>
              <a:t> </a:t>
            </a:r>
            <a:r>
              <a:rPr lang="es-ES" sz="2800" b="1" dirty="0" smtClean="0">
                <a:solidFill>
                  <a:srgbClr val="0070C0"/>
                </a:solidFill>
              </a:rPr>
              <a:t/>
            </a:r>
            <a:br>
              <a:rPr lang="es-ES" sz="2800" b="1" dirty="0" smtClean="0">
                <a:solidFill>
                  <a:srgbClr val="0070C0"/>
                </a:solidFill>
              </a:rPr>
            </a:br>
            <a:r>
              <a:rPr lang="es-ES" sz="2800" b="1" dirty="0">
                <a:solidFill>
                  <a:srgbClr val="0070C0"/>
                </a:solidFill>
              </a:rPr>
              <a:t/>
            </a:r>
            <a:br>
              <a:rPr lang="es-ES" sz="2800" b="1" dirty="0">
                <a:solidFill>
                  <a:srgbClr val="0070C0"/>
                </a:solidFill>
              </a:rPr>
            </a:br>
            <a: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Conclusión </a:t>
            </a:r>
            <a:r>
              <a:rPr lang="es-ES" sz="2700" b="1" dirty="0">
                <a:latin typeface="Calibri" panose="020F0502020204030204" pitchFamily="34" charset="0"/>
                <a:cs typeface="Calibri" panose="020F0502020204030204" pitchFamily="34" charset="0"/>
              </a:rPr>
              <a:t>resumen</a:t>
            </a:r>
            <a: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27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UE tiene una política de inmigración </a:t>
            </a:r>
            <a:br>
              <a:rPr lang="es-ES" sz="27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--cruces de fronteras, controles técnicos, </a:t>
            </a:r>
            <a:b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--regímenes especializados, </a:t>
            </a:r>
            <a:b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--regula y aplica la reagrupación familiar, </a:t>
            </a:r>
            <a:b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--estancias cortas, </a:t>
            </a:r>
            <a:b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--larga duración y residencia permanente</a:t>
            </a:r>
            <a:br>
              <a:rPr lang="es-ES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_____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16182" y="4461164"/>
            <a:ext cx="10188430" cy="2396836"/>
          </a:xfrm>
        </p:spPr>
        <p:txBody>
          <a:bodyPr>
            <a:normAutofit fontScale="85000" lnSpcReduction="20000"/>
          </a:bodyPr>
          <a:lstStyle/>
          <a:p>
            <a:pPr marL="342900" lvl="5" indent="-342900"/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Cada </a:t>
            </a:r>
            <a:r>
              <a:rPr lang="es-E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en la UE decide </a:t>
            </a:r>
            <a:r>
              <a:rPr lang="es-E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autónomamente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CUANTOS Y QUIENES</a:t>
            </a:r>
          </a:p>
          <a:p>
            <a:pPr marL="800100" lvl="6" indent="-342900"/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--el </a:t>
            </a:r>
            <a:r>
              <a:rPr lang="es-E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 total de inmigrantes </a:t>
            </a:r>
            <a:endParaRPr lang="es-E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6" indent="-342900"/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--la </a:t>
            </a:r>
            <a:r>
              <a:rPr lang="es-ES" sz="2800" b="1" dirty="0">
                <a:latin typeface="Arial" panose="020B0604020202020204" pitchFamily="34" charset="0"/>
                <a:cs typeface="Arial" panose="020B0604020202020204" pitchFamily="34" charset="0"/>
              </a:rPr>
              <a:t>decisión final sobre </a:t>
            </a:r>
            <a:r>
              <a:rPr lang="es-E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cada solicitud del </a:t>
            </a:r>
            <a:r>
              <a:rPr lang="es-E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extranjero-inmigrante YA SEA ESTANCIA CORTA, + 3 MESES , RESIDENCIA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69249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The EU is helping Libya face the migrant situation by training the country's coastguards and by assisting migrants and refugees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035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3074" name="Picture 2" descr="http://www.dsn.gob.es/sites/dsn/files/euronavfor%20interior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180109"/>
            <a:ext cx="12036425" cy="667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989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60218"/>
            <a:ext cx="9652000" cy="619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0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6509" y="0"/>
            <a:ext cx="6553199" cy="29648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8364" y="3532907"/>
            <a:ext cx="4558145" cy="252152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727" y="2964873"/>
            <a:ext cx="6165273" cy="389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7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692" y="540327"/>
            <a:ext cx="8298872" cy="584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8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1482436"/>
            <a:ext cx="9333405" cy="527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4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818" y="193964"/>
            <a:ext cx="10196946" cy="633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318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5674" y="526473"/>
            <a:ext cx="9989126" cy="608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93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91491" y="110836"/>
            <a:ext cx="10861964" cy="5800386"/>
          </a:xfrm>
        </p:spPr>
        <p:txBody>
          <a:bodyPr>
            <a:normAutofit/>
          </a:bodyPr>
          <a:lstStyle/>
          <a:p>
            <a:pPr fontAlgn="base"/>
            <a:endParaRPr lang="es-ES" sz="2800" b="1" dirty="0" smtClean="0"/>
          </a:p>
          <a:p>
            <a:pPr fontAlgn="base"/>
            <a:r>
              <a:rPr lang="es-ES" sz="2800" b="1" dirty="0" smtClean="0"/>
              <a:t>                                                 2018. España</a:t>
            </a:r>
            <a:endParaRPr lang="es-ES" sz="2800" b="1" dirty="0"/>
          </a:p>
          <a:p>
            <a:pPr fontAlgn="base"/>
            <a:r>
              <a:rPr lang="es-ES" sz="2800" b="1" dirty="0" smtClean="0"/>
              <a:t>55.668 </a:t>
            </a:r>
            <a:r>
              <a:rPr lang="es-ES" sz="2800" dirty="0"/>
              <a:t>personas solicitaron protección internacional en España en 2018, un 79 % más que en 2017</a:t>
            </a:r>
            <a:r>
              <a:rPr lang="es-ES" sz="2800" b="1" dirty="0"/>
              <a:t>.</a:t>
            </a:r>
            <a:endParaRPr lang="es-ES" sz="2800" dirty="0"/>
          </a:p>
          <a:p>
            <a:pPr fontAlgn="base"/>
            <a:r>
              <a:rPr lang="es-ES" sz="2800" b="1" dirty="0"/>
              <a:t>El 21 % </a:t>
            </a:r>
            <a:r>
              <a:rPr lang="es-ES" sz="2800" dirty="0" smtClean="0"/>
              <a:t>del total de solicitudes</a:t>
            </a:r>
            <a:r>
              <a:rPr lang="es-ES" sz="2800" b="1" dirty="0" smtClean="0"/>
              <a:t>, personas </a:t>
            </a:r>
            <a:r>
              <a:rPr lang="es-ES" sz="2800" b="1" dirty="0"/>
              <a:t>menores de edad.</a:t>
            </a:r>
            <a:endParaRPr lang="es-ES" sz="2800" dirty="0"/>
          </a:p>
          <a:p>
            <a:pPr fontAlgn="base"/>
            <a:r>
              <a:rPr lang="es-ES" sz="2800" b="1" dirty="0"/>
              <a:t>Venezuela, con 20.015 </a:t>
            </a:r>
            <a:r>
              <a:rPr lang="es-ES" sz="2800" b="1" dirty="0" smtClean="0"/>
              <a:t>solicitudes, 93% + </a:t>
            </a:r>
            <a:r>
              <a:rPr lang="es-ES" sz="2000" dirty="0" smtClean="0">
                <a:solidFill>
                  <a:schemeClr val="tx1"/>
                </a:solidFill>
              </a:rPr>
              <a:t>(en 2017, 10.350) </a:t>
            </a:r>
            <a:r>
              <a:rPr lang="es-ES" sz="2800" b="1" dirty="0" smtClean="0"/>
              <a:t>, </a:t>
            </a:r>
            <a:r>
              <a:rPr lang="es-ES" sz="2800" dirty="0"/>
              <a:t>es el principal país de origen de los solicitantes de protección en España. </a:t>
            </a:r>
            <a:r>
              <a:rPr lang="es-ES" sz="2800" dirty="0" smtClean="0"/>
              <a:t>Le siguen</a:t>
            </a:r>
            <a:r>
              <a:rPr lang="es-ES" sz="2800" b="1" dirty="0" smtClean="0"/>
              <a:t>: </a:t>
            </a:r>
            <a:r>
              <a:rPr lang="es-ES" dirty="0"/>
              <a:t> </a:t>
            </a:r>
            <a:r>
              <a:rPr lang="es-ES" b="1" dirty="0" smtClean="0"/>
              <a:t>Colombia (+258%), </a:t>
            </a:r>
            <a:r>
              <a:rPr lang="es-ES" b="1" dirty="0"/>
              <a:t>Siria, Honduras y El Salvador</a:t>
            </a:r>
            <a:r>
              <a:rPr lang="es-ES" dirty="0"/>
              <a:t>. </a:t>
            </a:r>
            <a:endParaRPr lang="es-ES" sz="2800" dirty="0"/>
          </a:p>
        </p:txBody>
      </p:sp>
      <p:cxnSp>
        <p:nvCxnSpPr>
          <p:cNvPr id="5" name="Conector recto de flecha 4"/>
          <p:cNvCxnSpPr/>
          <p:nvPr/>
        </p:nvCxnSpPr>
        <p:spPr>
          <a:xfrm>
            <a:off x="7661564" y="3034145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809407"/>
      </p:ext>
    </p:extLst>
  </p:cSld>
  <p:clrMapOvr>
    <a:masterClrMapping/>
  </p:clrMapOvr>
</p:sld>
</file>

<file path=ppt/theme/theme1.xml><?xml version="1.0" encoding="utf-8"?>
<a:theme xmlns:a="http://schemas.openxmlformats.org/drawingml/2006/main" name="Espiral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1238</TotalTime>
  <Words>615</Words>
  <Application>Microsoft Office PowerPoint</Application>
  <PresentationFormat>Panorámica</PresentationFormat>
  <Paragraphs>72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Wingdings 3</vt:lpstr>
      <vt:lpstr>Espiral</vt:lpstr>
      <vt:lpstr>¿INMIGRANTES O REFUGIADOS?  ¿RESPONSABILIDAD NACIONAL O EUROPEA?  Perspectiva EUROPEA E INTERNACIONAL</vt:lpstr>
      <vt:lpstr>1ª sesión 4.03.2019 Un fenómeno de múltiples caras.  Conquistar la vida propia.  </vt:lpstr>
      <vt:lpstr>2ªsesión 11.03.2019  Contexto normativo de las migraciones</vt:lpstr>
      <vt:lpstr>Presentación de PowerPoint</vt:lpstr>
      <vt:lpstr>4ª sesión.-25 marzo  Asilo/refugio en la UE                   y afluencias masiva de personas   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Instrumentos internacionales de DDHH LA DECLARACION UNIVERSAL DE DERECOS HUMANOS</vt:lpstr>
      <vt:lpstr>Pacto Internacional de Derechos Civiles y Políticos, de 1966, art. 12 y 13</vt:lpstr>
      <vt:lpstr>Convenio Eur. Derechos Humanos, 1950,   No regulación de admisión extranjeros. Protoc. 4.  Art. 2 .(Ya admitidos legalmenter): libre circulación y residencia, y derecho a salir.  Restricciones: previstas por la ley; medidas necesarias, en una sociedad democrática, para la seguridad nacional, seguridad pública, mantenimiento del orden público, prevención del delito, protección de la salud o moral, protección de los derechos y libertades de terceros.             Art. 4 Prohibición de las expulsiones colectivas de extranjeros  </vt:lpstr>
      <vt:lpstr>Imposibilidad de fronteras abiertas sin control.   Conclusión resumen: la UE tiene una política de inmigración  --cruces de fronteras, controles técnicos,  --regímenes especializados,  --regula y aplica la reagrupación familiar,  --estancias cortas,  --larga duración y residencia permanente _____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¿INMIGRANTES O REFUGIADOS?  ¿RESPONSABILIDAD NACIONAL O EUROPEA?  Perspectiva EUROPEA E INTERNACIONAL</dc:title>
  <dc:creator>araceli mangas</dc:creator>
  <cp:lastModifiedBy>araceli mangas</cp:lastModifiedBy>
  <cp:revision>55</cp:revision>
  <dcterms:created xsi:type="dcterms:W3CDTF">2019-02-27T09:59:31Z</dcterms:created>
  <dcterms:modified xsi:type="dcterms:W3CDTF">2019-04-29T15:14:38Z</dcterms:modified>
</cp:coreProperties>
</file>